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83"/>
  </p:notesMasterIdLst>
  <p:sldIdLst>
    <p:sldId id="283" r:id="rId2"/>
    <p:sldId id="449" r:id="rId3"/>
    <p:sldId id="284" r:id="rId4"/>
    <p:sldId id="359" r:id="rId5"/>
    <p:sldId id="259" r:id="rId6"/>
    <p:sldId id="455" r:id="rId7"/>
    <p:sldId id="454" r:id="rId8"/>
    <p:sldId id="345" r:id="rId9"/>
    <p:sldId id="294" r:id="rId10"/>
    <p:sldId id="295" r:id="rId11"/>
    <p:sldId id="434" r:id="rId12"/>
    <p:sldId id="296" r:id="rId13"/>
    <p:sldId id="435" r:id="rId14"/>
    <p:sldId id="428" r:id="rId15"/>
    <p:sldId id="429" r:id="rId16"/>
    <p:sldId id="430" r:id="rId17"/>
    <p:sldId id="431" r:id="rId18"/>
    <p:sldId id="427" r:id="rId19"/>
    <p:sldId id="438" r:id="rId20"/>
    <p:sldId id="432" r:id="rId21"/>
    <p:sldId id="436" r:id="rId22"/>
    <p:sldId id="433" r:id="rId23"/>
    <p:sldId id="439" r:id="rId24"/>
    <p:sldId id="440" r:id="rId25"/>
    <p:sldId id="442" r:id="rId26"/>
    <p:sldId id="323" r:id="rId27"/>
    <p:sldId id="321" r:id="rId28"/>
    <p:sldId id="443" r:id="rId29"/>
    <p:sldId id="451" r:id="rId30"/>
    <p:sldId id="441" r:id="rId31"/>
    <p:sldId id="445" r:id="rId32"/>
    <p:sldId id="452" r:id="rId33"/>
    <p:sldId id="300" r:id="rId34"/>
    <p:sldId id="301" r:id="rId35"/>
    <p:sldId id="302" r:id="rId36"/>
    <p:sldId id="304" r:id="rId37"/>
    <p:sldId id="306" r:id="rId38"/>
    <p:sldId id="305" r:id="rId39"/>
    <p:sldId id="338" r:id="rId40"/>
    <p:sldId id="386" r:id="rId41"/>
    <p:sldId id="446" r:id="rId42"/>
    <p:sldId id="448" r:id="rId43"/>
    <p:sldId id="316" r:id="rId44"/>
    <p:sldId id="363" r:id="rId45"/>
    <p:sldId id="288" r:id="rId46"/>
    <p:sldId id="464" r:id="rId47"/>
    <p:sldId id="285" r:id="rId48"/>
    <p:sldId id="329" r:id="rId49"/>
    <p:sldId id="450" r:id="rId50"/>
    <p:sldId id="319" r:id="rId51"/>
    <p:sldId id="256" r:id="rId52"/>
    <p:sldId id="320" r:id="rId53"/>
    <p:sldId id="324" r:id="rId54"/>
    <p:sldId id="325" r:id="rId55"/>
    <p:sldId id="257" r:id="rId56"/>
    <p:sldId id="326" r:id="rId57"/>
    <p:sldId id="258" r:id="rId58"/>
    <p:sldId id="426" r:id="rId59"/>
    <p:sldId id="414" r:id="rId60"/>
    <p:sldId id="457" r:id="rId61"/>
    <p:sldId id="465" r:id="rId62"/>
    <p:sldId id="472" r:id="rId63"/>
    <p:sldId id="477" r:id="rId64"/>
    <p:sldId id="473" r:id="rId65"/>
    <p:sldId id="478" r:id="rId66"/>
    <p:sldId id="479" r:id="rId67"/>
    <p:sldId id="480" r:id="rId68"/>
    <p:sldId id="481" r:id="rId69"/>
    <p:sldId id="476" r:id="rId70"/>
    <p:sldId id="462" r:id="rId71"/>
    <p:sldId id="470" r:id="rId72"/>
    <p:sldId id="475" r:id="rId73"/>
    <p:sldId id="467" r:id="rId74"/>
    <p:sldId id="468" r:id="rId75"/>
    <p:sldId id="482" r:id="rId76"/>
    <p:sldId id="483" r:id="rId77"/>
    <p:sldId id="458" r:id="rId78"/>
    <p:sldId id="463" r:id="rId79"/>
    <p:sldId id="469" r:id="rId80"/>
    <p:sldId id="423" r:id="rId81"/>
    <p:sldId id="459" r:id="rId82"/>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pitchFamily="-112"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12"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12"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12"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12" charset="0"/>
        <a:ea typeface="+mn-ea"/>
        <a:cs typeface="+mn-cs"/>
      </a:defRPr>
    </a:lvl5pPr>
    <a:lvl6pPr marL="2286000" algn="l" defTabSz="914400" rtl="0" eaLnBrk="1" latinLnBrk="0" hangingPunct="1">
      <a:defRPr sz="2400" kern="1200">
        <a:solidFill>
          <a:schemeClr val="tx1"/>
        </a:solidFill>
        <a:latin typeface="Times" pitchFamily="-112" charset="0"/>
        <a:ea typeface="+mn-ea"/>
        <a:cs typeface="+mn-cs"/>
      </a:defRPr>
    </a:lvl6pPr>
    <a:lvl7pPr marL="2743200" algn="l" defTabSz="914400" rtl="0" eaLnBrk="1" latinLnBrk="0" hangingPunct="1">
      <a:defRPr sz="2400" kern="1200">
        <a:solidFill>
          <a:schemeClr val="tx1"/>
        </a:solidFill>
        <a:latin typeface="Times" pitchFamily="-112" charset="0"/>
        <a:ea typeface="+mn-ea"/>
        <a:cs typeface="+mn-cs"/>
      </a:defRPr>
    </a:lvl7pPr>
    <a:lvl8pPr marL="3200400" algn="l" defTabSz="914400" rtl="0" eaLnBrk="1" latinLnBrk="0" hangingPunct="1">
      <a:defRPr sz="2400" kern="1200">
        <a:solidFill>
          <a:schemeClr val="tx1"/>
        </a:solidFill>
        <a:latin typeface="Times" pitchFamily="-112" charset="0"/>
        <a:ea typeface="+mn-ea"/>
        <a:cs typeface="+mn-cs"/>
      </a:defRPr>
    </a:lvl8pPr>
    <a:lvl9pPr marL="3657600" algn="l" defTabSz="914400" rtl="0" eaLnBrk="1" latinLnBrk="0" hangingPunct="1">
      <a:defRPr sz="2400" kern="1200">
        <a:solidFill>
          <a:schemeClr val="tx1"/>
        </a:solidFill>
        <a:latin typeface="Times" pitchFamily="-112"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F09"/>
    <a:srgbClr val="C0C0C0"/>
    <a:srgbClr val="585C68"/>
    <a:srgbClr val="9933FF"/>
    <a:srgbClr val="0000FF"/>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74" autoAdjust="0"/>
    <p:restoredTop sz="94599" autoAdjust="0"/>
  </p:normalViewPr>
  <p:slideViewPr>
    <p:cSldViewPr snapToGrid="0">
      <p:cViewPr varScale="1">
        <p:scale>
          <a:sx n="106" d="100"/>
          <a:sy n="106" d="100"/>
        </p:scale>
        <p:origin x="1984"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096"/>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notesMaster" Target="notesMasters/notesMaster1.xml"/><Relationship Id="rId84" Type="http://schemas.openxmlformats.org/officeDocument/2006/relationships/presProps" Target="presProps.xml"/><Relationship Id="rId85" Type="http://schemas.openxmlformats.org/officeDocument/2006/relationships/viewProps" Target="viewProps.xml"/><Relationship Id="rId86" Type="http://schemas.openxmlformats.org/officeDocument/2006/relationships/theme" Target="theme/theme1.xml"/><Relationship Id="rId8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7.wmf"/><Relationship Id="rId2" Type="http://schemas.openxmlformats.org/officeDocument/2006/relationships/image" Target="../media/image55.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8.wmf"/><Relationship Id="rId2" Type="http://schemas.openxmlformats.org/officeDocument/2006/relationships/image" Target="../media/image59.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2.wmf"/><Relationship Id="rId2" Type="http://schemas.openxmlformats.org/officeDocument/2006/relationships/image" Target="../media/image63.wmf"/><Relationship Id="rId3" Type="http://schemas.openxmlformats.org/officeDocument/2006/relationships/image" Target="../media/image64.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CA"/>
          </a:p>
        </p:txBody>
      </p:sp>
      <p:sp>
        <p:nvSpPr>
          <p:cNvPr id="4198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CA"/>
          </a:p>
        </p:txBody>
      </p:sp>
      <p:sp>
        <p:nvSpPr>
          <p:cNvPr id="419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4198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p>
        </p:txBody>
      </p:sp>
      <p:sp>
        <p:nvSpPr>
          <p:cNvPr id="4199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CA"/>
          </a:p>
        </p:txBody>
      </p:sp>
      <p:sp>
        <p:nvSpPr>
          <p:cNvPr id="4199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B0013427-C573-4814-8E4D-1FF256E5005F}" type="slidenum">
              <a:rPr lang="en-CA"/>
              <a:pPr/>
              <a:t>‹#›</a:t>
            </a:fld>
            <a:endParaRPr lang="en-CA"/>
          </a:p>
        </p:txBody>
      </p:sp>
    </p:spTree>
    <p:extLst>
      <p:ext uri="{BB962C8B-B14F-4D97-AF65-F5344CB8AC3E}">
        <p14:creationId xmlns:p14="http://schemas.microsoft.com/office/powerpoint/2010/main" val="10840463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112" charset="0"/>
        <a:ea typeface="+mn-ea"/>
        <a:cs typeface="+mn-cs"/>
      </a:defRPr>
    </a:lvl1pPr>
    <a:lvl2pPr marL="457200" algn="l" rtl="0" eaLnBrk="0" fontAlgn="base" hangingPunct="0">
      <a:spcBef>
        <a:spcPct val="30000"/>
      </a:spcBef>
      <a:spcAft>
        <a:spcPct val="0"/>
      </a:spcAft>
      <a:defRPr sz="1200" kern="1200">
        <a:solidFill>
          <a:schemeClr val="tx1"/>
        </a:solidFill>
        <a:latin typeface="Times" pitchFamily="-112" charset="0"/>
        <a:ea typeface="+mn-ea"/>
        <a:cs typeface="+mn-cs"/>
      </a:defRPr>
    </a:lvl2pPr>
    <a:lvl3pPr marL="914400" algn="l" rtl="0" eaLnBrk="0" fontAlgn="base" hangingPunct="0">
      <a:spcBef>
        <a:spcPct val="30000"/>
      </a:spcBef>
      <a:spcAft>
        <a:spcPct val="0"/>
      </a:spcAft>
      <a:defRPr sz="1200" kern="1200">
        <a:solidFill>
          <a:schemeClr val="tx1"/>
        </a:solidFill>
        <a:latin typeface="Times" pitchFamily="-112" charset="0"/>
        <a:ea typeface="+mn-ea"/>
        <a:cs typeface="+mn-cs"/>
      </a:defRPr>
    </a:lvl3pPr>
    <a:lvl4pPr marL="1371600" algn="l" rtl="0" eaLnBrk="0" fontAlgn="base" hangingPunct="0">
      <a:spcBef>
        <a:spcPct val="30000"/>
      </a:spcBef>
      <a:spcAft>
        <a:spcPct val="0"/>
      </a:spcAft>
      <a:defRPr sz="1200" kern="1200">
        <a:solidFill>
          <a:schemeClr val="tx1"/>
        </a:solidFill>
        <a:latin typeface="Times" pitchFamily="-112" charset="0"/>
        <a:ea typeface="+mn-ea"/>
        <a:cs typeface="+mn-cs"/>
      </a:defRPr>
    </a:lvl4pPr>
    <a:lvl5pPr marL="1828800" algn="l" rtl="0" eaLnBrk="0" fontAlgn="base" hangingPunct="0">
      <a:spcBef>
        <a:spcPct val="30000"/>
      </a:spcBef>
      <a:spcAft>
        <a:spcPct val="0"/>
      </a:spcAft>
      <a:defRPr sz="1200" kern="1200">
        <a:solidFill>
          <a:schemeClr val="tx1"/>
        </a:solidFill>
        <a:latin typeface="Times" pitchFamily="-11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E4F0CA-1AC3-48EE-A0AD-99629764C302}" type="slidenum">
              <a:rPr lang="en-CA"/>
              <a:pPr/>
              <a:t>1</a:t>
            </a:fld>
            <a:endParaRPr lang="en-CA"/>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3676159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8327DC-C9D4-4F74-ACB1-3D14A80AEF19}" type="slidenum">
              <a:rPr lang="en-CA"/>
              <a:pPr/>
              <a:t>13</a:t>
            </a:fld>
            <a:endParaRPr lang="en-CA"/>
          </a:p>
        </p:txBody>
      </p:sp>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3684204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B63438-BE74-417E-AF75-85BD1CE341E6}" type="slidenum">
              <a:rPr lang="en-CA"/>
              <a:pPr/>
              <a:t>18</a:t>
            </a:fld>
            <a:endParaRPr lang="en-CA"/>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27840106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E22397-48FB-4558-AC23-991E495813DB}" type="slidenum">
              <a:rPr lang="en-CA"/>
              <a:pPr/>
              <a:t>26</a:t>
            </a:fld>
            <a:endParaRPr lang="en-CA"/>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2532035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A194D6-E955-4DBF-89FB-886D12289D7D}" type="slidenum">
              <a:rPr lang="en-CA"/>
              <a:pPr/>
              <a:t>27</a:t>
            </a:fld>
            <a:endParaRPr lang="en-CA"/>
          </a:p>
        </p:txBody>
      </p:sp>
      <p:sp>
        <p:nvSpPr>
          <p:cNvPr id="152578" name="Rectangle 2"/>
          <p:cNvSpPr>
            <a:spLocks noGrp="1" noRot="1" noChangeAspect="1" noChangeArrowheads="1" noTextEdit="1"/>
          </p:cNvSpPr>
          <p:nvPr>
            <p:ph type="sldImg"/>
          </p:nvPr>
        </p:nvSpPr>
        <p:spPr>
          <a:ln/>
        </p:spPr>
      </p:sp>
      <p:sp>
        <p:nvSpPr>
          <p:cNvPr id="152579"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28474163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73C2CD-1C39-4329-8164-3BAAAD76F7D0}" type="slidenum">
              <a:rPr lang="en-CA"/>
              <a:pPr/>
              <a:t>33</a:t>
            </a:fld>
            <a:endParaRPr lang="en-CA"/>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28709661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C6AF5C-C0FA-4264-9A1B-A4B145F59E91}" type="slidenum">
              <a:rPr lang="en-CA"/>
              <a:pPr/>
              <a:t>34</a:t>
            </a:fld>
            <a:endParaRPr lang="en-CA"/>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r>
              <a:rPr lang="en-CA" dirty="0" smtClean="0"/>
              <a:t>What is the difference</a:t>
            </a:r>
            <a:r>
              <a:rPr lang="en-CA" baseline="0" dirty="0" smtClean="0"/>
              <a:t> between cortex and retina/LGN and brain?</a:t>
            </a:r>
            <a:endParaRPr lang="en-CA" dirty="0"/>
          </a:p>
        </p:txBody>
      </p:sp>
    </p:spTree>
    <p:extLst>
      <p:ext uri="{BB962C8B-B14F-4D97-AF65-F5344CB8AC3E}">
        <p14:creationId xmlns:p14="http://schemas.microsoft.com/office/powerpoint/2010/main" val="1806724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BBD00A-FB0B-4983-8B52-1C066E526CC5}" type="slidenum">
              <a:rPr lang="en-CA"/>
              <a:pPr/>
              <a:t>35</a:t>
            </a:fld>
            <a:endParaRPr lang="en-CA"/>
          </a:p>
        </p:txBody>
      </p:sp>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2021265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FDBB1E-D5C2-4772-B20E-B8ED300E6165}" type="slidenum">
              <a:rPr lang="en-CA"/>
              <a:pPr/>
              <a:t>36</a:t>
            </a:fld>
            <a:endParaRPr lang="en-CA"/>
          </a:p>
        </p:txBody>
      </p:sp>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39534116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5173C8-148E-40C4-8D36-E47AD1461D14}" type="slidenum">
              <a:rPr lang="en-CA"/>
              <a:pPr/>
              <a:t>37</a:t>
            </a:fld>
            <a:endParaRPr lang="en-CA"/>
          </a:p>
        </p:txBody>
      </p:sp>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36112268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4D8166-E6EF-4DC7-A478-F135765053D6}" type="slidenum">
              <a:rPr lang="en-CA"/>
              <a:pPr/>
              <a:t>38</a:t>
            </a:fld>
            <a:endParaRPr lang="en-CA"/>
          </a:p>
        </p:txBody>
      </p:sp>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56921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0E2098-0089-4BFF-AB75-40811E7B62D7}" type="slidenum">
              <a:rPr lang="en-CA"/>
              <a:pPr/>
              <a:t>3</a:t>
            </a:fld>
            <a:endParaRPr lang="en-CA"/>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3167513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5BE1D2-5F85-490F-8973-577F02FDD7D4}" type="slidenum">
              <a:rPr lang="en-CA"/>
              <a:pPr/>
              <a:t>39</a:t>
            </a:fld>
            <a:endParaRPr lang="en-CA"/>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10599051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4D8166-E6EF-4DC7-A478-F135765053D6}" type="slidenum">
              <a:rPr lang="en-CA"/>
              <a:pPr/>
              <a:t>40</a:t>
            </a:fld>
            <a:endParaRPr lang="en-CA"/>
          </a:p>
        </p:txBody>
      </p:sp>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18085533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8327DC-C9D4-4F74-ACB1-3D14A80AEF19}" type="slidenum">
              <a:rPr lang="en-CA"/>
              <a:pPr/>
              <a:t>41</a:t>
            </a:fld>
            <a:endParaRPr lang="en-CA"/>
          </a:p>
        </p:txBody>
      </p:sp>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21290274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A194D6-E955-4DBF-89FB-886D12289D7D}" type="slidenum">
              <a:rPr lang="en-CA"/>
              <a:pPr/>
              <a:t>42</a:t>
            </a:fld>
            <a:endParaRPr lang="en-CA"/>
          </a:p>
        </p:txBody>
      </p:sp>
      <p:sp>
        <p:nvSpPr>
          <p:cNvPr id="152578" name="Rectangle 2"/>
          <p:cNvSpPr>
            <a:spLocks noGrp="1" noRot="1" noChangeAspect="1" noChangeArrowheads="1" noTextEdit="1"/>
          </p:cNvSpPr>
          <p:nvPr>
            <p:ph type="sldImg"/>
          </p:nvPr>
        </p:nvSpPr>
        <p:spPr>
          <a:ln/>
        </p:spPr>
      </p:sp>
      <p:sp>
        <p:nvSpPr>
          <p:cNvPr id="152579"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36892708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395829-E81B-4730-AD80-75A53CFD6CD8}" type="slidenum">
              <a:rPr lang="en-CA"/>
              <a:pPr/>
              <a:t>43</a:t>
            </a:fld>
            <a:endParaRPr lang="en-CA"/>
          </a:p>
        </p:txBody>
      </p:sp>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12435330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B0013427-C573-4814-8E4D-1FF256E5005F}" type="slidenum">
              <a:rPr lang="en-CA" smtClean="0"/>
              <a:pPr/>
              <a:t>44</a:t>
            </a:fld>
            <a:endParaRPr lang="en-CA"/>
          </a:p>
        </p:txBody>
      </p:sp>
    </p:spTree>
    <p:extLst>
      <p:ext uri="{BB962C8B-B14F-4D97-AF65-F5344CB8AC3E}">
        <p14:creationId xmlns:p14="http://schemas.microsoft.com/office/powerpoint/2010/main" val="26021297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609A27-6523-44F1-BDE2-17F1E5CB387C}" type="slidenum">
              <a:rPr lang="en-CA"/>
              <a:pPr/>
              <a:t>45</a:t>
            </a:fld>
            <a:endParaRPr lang="en-CA"/>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3882043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8EB98A-AD6A-4E86-9F7B-03F8316F2003}" type="slidenum">
              <a:rPr lang="en-CA"/>
              <a:pPr/>
              <a:t>46</a:t>
            </a:fld>
            <a:endParaRPr lang="en-CA"/>
          </a:p>
        </p:txBody>
      </p:sp>
      <p:sp>
        <p:nvSpPr>
          <p:cNvPr id="181250" name="Rectangle 2"/>
          <p:cNvSpPr>
            <a:spLocks noGrp="1" noRot="1" noChangeAspect="1" noChangeArrowheads="1" noTextEdit="1"/>
          </p:cNvSpPr>
          <p:nvPr>
            <p:ph type="sldImg"/>
          </p:nvPr>
        </p:nvSpPr>
        <p:spPr>
          <a:ln/>
        </p:spPr>
      </p:sp>
      <p:sp>
        <p:nvSpPr>
          <p:cNvPr id="181251"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21718840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BA9FB6-48A8-45C7-8038-1EC1006D6986}" type="slidenum">
              <a:rPr lang="en-CA"/>
              <a:pPr/>
              <a:t>47</a:t>
            </a:fld>
            <a:endParaRPr lang="en-CA"/>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7424337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EA2CFF-F809-432E-9E44-66B6A3D1CF43}" type="slidenum">
              <a:rPr lang="en-CA"/>
              <a:pPr/>
              <a:t>48</a:t>
            </a:fld>
            <a:endParaRPr lang="en-CA"/>
          </a:p>
        </p:txBody>
      </p:sp>
      <p:sp>
        <p:nvSpPr>
          <p:cNvPr id="185346" name="Rectangle 2"/>
          <p:cNvSpPr>
            <a:spLocks noGrp="1" noRot="1" noChangeAspect="1" noChangeArrowheads="1" noTextEdit="1"/>
          </p:cNvSpPr>
          <p:nvPr>
            <p:ph type="sldImg"/>
          </p:nvPr>
        </p:nvSpPr>
        <p:spPr>
          <a:ln/>
        </p:spPr>
      </p:sp>
      <p:sp>
        <p:nvSpPr>
          <p:cNvPr id="185347"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2513885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8327DC-C9D4-4F74-ACB1-3D14A80AEF19}" type="slidenum">
              <a:rPr lang="en-CA"/>
              <a:pPr/>
              <a:t>4</a:t>
            </a:fld>
            <a:endParaRPr lang="en-CA"/>
          </a:p>
        </p:txBody>
      </p:sp>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p:txBody>
          <a:bodyPr/>
          <a:lstStyle/>
          <a:p>
            <a:r>
              <a:rPr lang="en-CA" dirty="0" smtClean="0"/>
              <a:t>What is a spike train?</a:t>
            </a:r>
            <a:endParaRPr lang="en-CA" dirty="0"/>
          </a:p>
        </p:txBody>
      </p:sp>
    </p:spTree>
    <p:extLst>
      <p:ext uri="{BB962C8B-B14F-4D97-AF65-F5344CB8AC3E}">
        <p14:creationId xmlns:p14="http://schemas.microsoft.com/office/powerpoint/2010/main" val="23772970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075772-7C07-4F3B-8FAC-A3C6B1F97609}" type="slidenum">
              <a:rPr lang="en-CA"/>
              <a:pPr/>
              <a:t>50</a:t>
            </a:fld>
            <a:endParaRPr lang="en-CA"/>
          </a:p>
        </p:txBody>
      </p:sp>
      <p:sp>
        <p:nvSpPr>
          <p:cNvPr id="148482" name="Rectangle 2"/>
          <p:cNvSpPr>
            <a:spLocks noGrp="1" noRot="1" noChangeAspect="1" noChangeArrowheads="1" noTextEdit="1"/>
          </p:cNvSpPr>
          <p:nvPr>
            <p:ph type="sldImg"/>
          </p:nvPr>
        </p:nvSpPr>
        <p:spPr>
          <a:ln/>
        </p:spPr>
      </p:sp>
      <p:sp>
        <p:nvSpPr>
          <p:cNvPr id="148483"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24763741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7B22D0-08AF-4F39-8D92-B3A9555E0813}" type="slidenum">
              <a:rPr lang="en-CA"/>
              <a:pPr/>
              <a:t>51</a:t>
            </a:fld>
            <a:endParaRPr lang="en-CA"/>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36579133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399303-9680-412F-ACC2-447FE040EF81}" type="slidenum">
              <a:rPr lang="en-CA"/>
              <a:pPr/>
              <a:t>52</a:t>
            </a:fld>
            <a:endParaRPr lang="en-CA"/>
          </a:p>
        </p:txBody>
      </p:sp>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14665742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5DD09A7-3B71-4E8F-8D59-35228C2DDB54}" type="slidenum">
              <a:rPr lang="en-CA"/>
              <a:pPr/>
              <a:t>53</a:t>
            </a:fld>
            <a:endParaRPr lang="en-CA"/>
          </a:p>
        </p:txBody>
      </p:sp>
      <p:sp>
        <p:nvSpPr>
          <p:cNvPr id="161794" name="Rectangle 2"/>
          <p:cNvSpPr>
            <a:spLocks noGrp="1" noRot="1" noChangeAspect="1" noChangeArrowheads="1" noTextEdit="1"/>
          </p:cNvSpPr>
          <p:nvPr>
            <p:ph type="sldImg"/>
          </p:nvPr>
        </p:nvSpPr>
        <p:spPr>
          <a:ln/>
        </p:spPr>
      </p:sp>
      <p:sp>
        <p:nvSpPr>
          <p:cNvPr id="161795"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10683592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457224-8CB0-459B-9A04-51867C5EC26B}" type="slidenum">
              <a:rPr lang="en-CA"/>
              <a:pPr/>
              <a:t>54</a:t>
            </a:fld>
            <a:endParaRPr lang="en-CA"/>
          </a:p>
        </p:txBody>
      </p:sp>
      <p:sp>
        <p:nvSpPr>
          <p:cNvPr id="173058" name="Rectangle 2"/>
          <p:cNvSpPr>
            <a:spLocks noGrp="1" noRot="1" noChangeAspect="1" noChangeArrowheads="1" noTextEdit="1"/>
          </p:cNvSpPr>
          <p:nvPr>
            <p:ph type="sldImg"/>
          </p:nvPr>
        </p:nvSpPr>
        <p:spPr>
          <a:ln/>
        </p:spPr>
      </p:sp>
      <p:sp>
        <p:nvSpPr>
          <p:cNvPr id="173059"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1281458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917DF83-8CC9-4D19-B429-1530138E6CA7}" type="slidenum">
              <a:rPr lang="en-CA"/>
              <a:pPr/>
              <a:t>55</a:t>
            </a:fld>
            <a:endParaRPr lang="en-CA"/>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9863995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E9967C-9EF2-4841-B784-8F034B418248}" type="slidenum">
              <a:rPr lang="en-CA"/>
              <a:pPr/>
              <a:t>56</a:t>
            </a:fld>
            <a:endParaRPr lang="en-CA"/>
          </a:p>
        </p:txBody>
      </p:sp>
      <p:sp>
        <p:nvSpPr>
          <p:cNvPr id="176130" name="Rectangle 2"/>
          <p:cNvSpPr>
            <a:spLocks noGrp="1" noRot="1" noChangeAspect="1" noChangeArrowheads="1" noTextEdit="1"/>
          </p:cNvSpPr>
          <p:nvPr>
            <p:ph type="sldImg"/>
          </p:nvPr>
        </p:nvSpPr>
        <p:spPr>
          <a:ln/>
        </p:spPr>
      </p:sp>
      <p:sp>
        <p:nvSpPr>
          <p:cNvPr id="176131"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12762552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DADEA9-F1B2-4BD9-8C30-0FDA6EEDAD35}" type="slidenum">
              <a:rPr lang="en-CA"/>
              <a:pPr/>
              <a:t>57</a:t>
            </a:fld>
            <a:endParaRPr lang="en-CA"/>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18855964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57855C-11EC-4439-BD62-C1EDFAF6E2CE}" type="slidenum">
              <a:rPr lang="en-CA" altLang="en-US"/>
              <a:pPr/>
              <a:t>58</a:t>
            </a:fld>
            <a:endParaRPr lang="en-CA" altLang="en-US"/>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p:txBody>
          <a:bodyPr/>
          <a:lstStyle/>
          <a:p>
            <a:endParaRPr lang="en-CA" altLang="en-US"/>
          </a:p>
        </p:txBody>
      </p:sp>
    </p:spTree>
    <p:extLst>
      <p:ext uri="{BB962C8B-B14F-4D97-AF65-F5344CB8AC3E}">
        <p14:creationId xmlns:p14="http://schemas.microsoft.com/office/powerpoint/2010/main" val="9074251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B796CC-1191-4954-901F-391A6A00F335}" type="slidenum">
              <a:rPr lang="en-CA"/>
              <a:pPr/>
              <a:t>60</a:t>
            </a:fld>
            <a:endParaRPr lang="en-CA"/>
          </a:p>
        </p:txBody>
      </p:sp>
      <p:sp>
        <p:nvSpPr>
          <p:cNvPr id="244738" name="Rectangle 2"/>
          <p:cNvSpPr>
            <a:spLocks noGrp="1" noRot="1" noChangeAspect="1" noChangeArrowheads="1" noTextEdit="1"/>
          </p:cNvSpPr>
          <p:nvPr>
            <p:ph type="sldImg"/>
          </p:nvPr>
        </p:nvSpPr>
        <p:spPr>
          <a:ln/>
        </p:spPr>
      </p:sp>
      <p:sp>
        <p:nvSpPr>
          <p:cNvPr id="244739"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3435931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CE8D2F-3D50-4C27-8684-A25CC26D4554}" type="slidenum">
              <a:rPr lang="en-CA"/>
              <a:pPr/>
              <a:t>5</a:t>
            </a:fld>
            <a:endParaRPr lang="en-CA"/>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30092889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8EB98A-AD6A-4E86-9F7B-03F8316F2003}" type="slidenum">
              <a:rPr lang="en-CA"/>
              <a:pPr/>
              <a:t>63</a:t>
            </a:fld>
            <a:endParaRPr lang="en-CA"/>
          </a:p>
        </p:txBody>
      </p:sp>
      <p:sp>
        <p:nvSpPr>
          <p:cNvPr id="181250" name="Rectangle 2"/>
          <p:cNvSpPr>
            <a:spLocks noGrp="1" noRot="1" noChangeAspect="1" noChangeArrowheads="1" noTextEdit="1"/>
          </p:cNvSpPr>
          <p:nvPr>
            <p:ph type="sldImg"/>
          </p:nvPr>
        </p:nvSpPr>
        <p:spPr>
          <a:ln/>
        </p:spPr>
      </p:sp>
      <p:sp>
        <p:nvSpPr>
          <p:cNvPr id="181251"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3763126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B796CC-1191-4954-901F-391A6A00F335}" type="slidenum">
              <a:rPr lang="en-CA"/>
              <a:pPr/>
              <a:t>70</a:t>
            </a:fld>
            <a:endParaRPr lang="en-CA"/>
          </a:p>
        </p:txBody>
      </p:sp>
      <p:sp>
        <p:nvSpPr>
          <p:cNvPr id="244738" name="Rectangle 2"/>
          <p:cNvSpPr>
            <a:spLocks noGrp="1" noRot="1" noChangeAspect="1" noChangeArrowheads="1" noTextEdit="1"/>
          </p:cNvSpPr>
          <p:nvPr>
            <p:ph type="sldImg"/>
          </p:nvPr>
        </p:nvSpPr>
        <p:spPr>
          <a:ln/>
        </p:spPr>
      </p:sp>
      <p:sp>
        <p:nvSpPr>
          <p:cNvPr id="244739"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19355912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B796CC-1191-4954-901F-391A6A00F335}" type="slidenum">
              <a:rPr lang="en-CA"/>
              <a:pPr/>
              <a:t>73</a:t>
            </a:fld>
            <a:endParaRPr lang="en-CA"/>
          </a:p>
        </p:txBody>
      </p:sp>
      <p:sp>
        <p:nvSpPr>
          <p:cNvPr id="244738" name="Rectangle 2"/>
          <p:cNvSpPr>
            <a:spLocks noGrp="1" noRot="1" noChangeAspect="1" noChangeArrowheads="1" noTextEdit="1"/>
          </p:cNvSpPr>
          <p:nvPr>
            <p:ph type="sldImg"/>
          </p:nvPr>
        </p:nvSpPr>
        <p:spPr>
          <a:ln/>
        </p:spPr>
      </p:sp>
      <p:sp>
        <p:nvSpPr>
          <p:cNvPr id="244739"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24716290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B796CC-1191-4954-901F-391A6A00F335}" type="slidenum">
              <a:rPr lang="en-CA"/>
              <a:pPr/>
              <a:t>76</a:t>
            </a:fld>
            <a:endParaRPr lang="en-CA"/>
          </a:p>
        </p:txBody>
      </p:sp>
      <p:sp>
        <p:nvSpPr>
          <p:cNvPr id="244738" name="Rectangle 2"/>
          <p:cNvSpPr>
            <a:spLocks noGrp="1" noRot="1" noChangeAspect="1" noChangeArrowheads="1" noTextEdit="1"/>
          </p:cNvSpPr>
          <p:nvPr>
            <p:ph type="sldImg"/>
          </p:nvPr>
        </p:nvSpPr>
        <p:spPr>
          <a:ln/>
        </p:spPr>
      </p:sp>
      <p:sp>
        <p:nvSpPr>
          <p:cNvPr id="244739"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24321259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4CAEC9-9689-4F26-9F80-85525B322CE4}" type="slidenum">
              <a:rPr lang="en-CA"/>
              <a:pPr/>
              <a:t>77</a:t>
            </a:fld>
            <a:endParaRPr lang="en-CA"/>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143323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339B1C-C04C-420F-ABF3-F0B20EACD1B0}" type="slidenum">
              <a:rPr lang="en-CA"/>
              <a:pPr/>
              <a:t>8</a:t>
            </a:fld>
            <a:endParaRPr lang="en-CA"/>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3097860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79C77E7-F879-41D1-BA92-A8F7A5553096}" type="slidenum">
              <a:rPr lang="en-CA"/>
              <a:pPr/>
              <a:t>9</a:t>
            </a:fld>
            <a:endParaRPr lang="en-CA"/>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1590408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C5B518C-F63D-4116-A3AB-0A85887E1B9F}" type="slidenum">
              <a:rPr lang="en-CA"/>
              <a:pPr/>
              <a:t>10</a:t>
            </a:fld>
            <a:endParaRPr lang="en-CA"/>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417547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AC1E65-30B7-4EA4-BB5E-8AA1BB31BA34}" type="slidenum">
              <a:rPr lang="en-CA"/>
              <a:pPr/>
              <a:t>11</a:t>
            </a:fld>
            <a:endParaRPr lang="en-CA"/>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2300482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B63438-BE74-417E-AF75-85BD1CE341E6}" type="slidenum">
              <a:rPr lang="en-CA"/>
              <a:pPr/>
              <a:t>12</a:t>
            </a:fld>
            <a:endParaRPr lang="en-CA"/>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3661839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C0EA5BA-1B78-4170-8EBF-002308F1AF3D}"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A119B52-7DB1-4334-9A50-1D68A7AB9324}"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59E9C19-9EC6-483F-B530-C5A98EC44885}"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3" name="Date Placeholder 2"/>
          <p:cNvSpPr>
            <a:spLocks noGrp="1"/>
          </p:cNvSpPr>
          <p:nvPr>
            <p:ph type="dt" sz="half" idx="10"/>
          </p:nvPr>
        </p:nvSpPr>
        <p:spPr>
          <a:xfrm>
            <a:off x="685800" y="6248400"/>
            <a:ext cx="1905000" cy="457200"/>
          </a:xfrm>
        </p:spPr>
        <p:txBody>
          <a:bodyPr/>
          <a:lstStyle>
            <a:lvl1pPr>
              <a:defRPr/>
            </a:lvl1pPr>
          </a:lstStyle>
          <a:p>
            <a:endParaRPr lang="en-US"/>
          </a:p>
        </p:txBody>
      </p:sp>
      <p:sp>
        <p:nvSpPr>
          <p:cNvPr id="4" name="Footer Placeholder 3"/>
          <p:cNvSpPr>
            <a:spLocks noGrp="1"/>
          </p:cNvSpPr>
          <p:nvPr>
            <p:ph type="ftr" sz="quarter" idx="11"/>
          </p:nvPr>
        </p:nvSpPr>
        <p:spPr>
          <a:xfrm>
            <a:off x="3124200" y="6248400"/>
            <a:ext cx="2895600" cy="457200"/>
          </a:xfrm>
        </p:spPr>
        <p:txBody>
          <a:bodyPr/>
          <a:lstStyle>
            <a:lvl1pPr>
              <a:defRPr/>
            </a:lvl1pPr>
          </a:lstStyle>
          <a:p>
            <a:endParaRPr lang="en-US"/>
          </a:p>
        </p:txBody>
      </p:sp>
      <p:sp>
        <p:nvSpPr>
          <p:cNvPr id="5" name="Slide Number Placeholder 4"/>
          <p:cNvSpPr>
            <a:spLocks noGrp="1"/>
          </p:cNvSpPr>
          <p:nvPr>
            <p:ph type="sldNum" sz="quarter" idx="12"/>
          </p:nvPr>
        </p:nvSpPr>
        <p:spPr>
          <a:xfrm>
            <a:off x="6553200" y="6248400"/>
            <a:ext cx="1905000" cy="457200"/>
          </a:xfrm>
        </p:spPr>
        <p:txBody>
          <a:bodyPr/>
          <a:lstStyle>
            <a:lvl1pPr>
              <a:defRPr/>
            </a:lvl1pPr>
          </a:lstStyle>
          <a:p>
            <a:fld id="{357AC81E-F92E-441D-929E-B37384B2164C}"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CA"/>
          </a:p>
        </p:txBody>
      </p:sp>
      <p:sp>
        <p:nvSpPr>
          <p:cNvPr id="3" name="Content Placeholder 2"/>
          <p:cNvSpPr>
            <a:spLocks noGrp="1"/>
          </p:cNvSpPr>
          <p:nvPr>
            <p:ph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quarter" idx="2"/>
          </p:nvPr>
        </p:nvSpPr>
        <p:spPr>
          <a:xfrm>
            <a:off x="46482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Content Placeholder 4"/>
          <p:cNvSpPr>
            <a:spLocks noGrp="1"/>
          </p:cNvSpPr>
          <p:nvPr>
            <p:ph sz="quarter" idx="3"/>
          </p:nvPr>
        </p:nvSpPr>
        <p:spPr>
          <a:xfrm>
            <a:off x="4648200" y="41148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Date Placeholder 5"/>
          <p:cNvSpPr>
            <a:spLocks noGrp="1"/>
          </p:cNvSpPr>
          <p:nvPr>
            <p:ph type="dt" sz="half" idx="10"/>
          </p:nvPr>
        </p:nvSpPr>
        <p:spPr>
          <a:xfrm>
            <a:off x="685800" y="6248400"/>
            <a:ext cx="1905000" cy="457200"/>
          </a:xfrm>
        </p:spPr>
        <p:txBody>
          <a:bodyPr/>
          <a:lstStyle>
            <a:lvl1pPr>
              <a:defRPr/>
            </a:lvl1pPr>
          </a:lstStyle>
          <a:p>
            <a:endParaRPr lang="en-US"/>
          </a:p>
        </p:txBody>
      </p:sp>
      <p:sp>
        <p:nvSpPr>
          <p:cNvPr id="7" name="Footer Placeholder 6"/>
          <p:cNvSpPr>
            <a:spLocks noGrp="1"/>
          </p:cNvSpPr>
          <p:nvPr>
            <p:ph type="ftr" sz="quarter" idx="11"/>
          </p:nvPr>
        </p:nvSpPr>
        <p:spPr>
          <a:xfrm>
            <a:off x="3124200" y="6248400"/>
            <a:ext cx="2895600" cy="457200"/>
          </a:xfrm>
        </p:spPr>
        <p:txBody>
          <a:bodyPr/>
          <a:lstStyle>
            <a:lvl1pPr>
              <a:defRPr/>
            </a:lvl1pPr>
          </a:lstStyle>
          <a:p>
            <a:endParaRPr lang="en-US"/>
          </a:p>
        </p:txBody>
      </p:sp>
      <p:sp>
        <p:nvSpPr>
          <p:cNvPr id="8" name="Slide Number Placeholder 7"/>
          <p:cNvSpPr>
            <a:spLocks noGrp="1"/>
          </p:cNvSpPr>
          <p:nvPr>
            <p:ph type="sldNum" sz="quarter" idx="12"/>
          </p:nvPr>
        </p:nvSpPr>
        <p:spPr>
          <a:xfrm>
            <a:off x="6553200" y="6248400"/>
            <a:ext cx="1905000" cy="457200"/>
          </a:xfrm>
        </p:spPr>
        <p:txBody>
          <a:bodyPr/>
          <a:lstStyle>
            <a:lvl1pPr>
              <a:defRPr/>
            </a:lvl1pPr>
          </a:lstStyle>
          <a:p>
            <a:fld id="{79AEACB0-0A51-431B-BAC0-9E5F4B0C7A5D}"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AD14B77-1BC3-47E8-85D6-6A45769D71B6}"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EAE26E8-197E-4FF2-A72C-30A90D38A244}"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8F4D135B-586A-47B6-A2D5-959665B3AAA6}"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5558CF5B-5541-4932-8490-40D089D07277}"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814C6415-D85A-4F37-9FF9-EFD1D177834A}"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64247868-E285-4DC0-8B25-942B8E87A541}"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7E3E9D80-0AF8-4E35-802C-6B9AAC768A57}"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F68A166-FB65-44E2-B743-F3BAF0BD20B7}"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DBEAB848-35D1-414F-80FA-C21A828FEDF1}"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pitchFamily="-112" charset="0"/>
        </a:defRPr>
      </a:lvl2pPr>
      <a:lvl3pPr algn="ctr" rtl="0" eaLnBrk="0" fontAlgn="base" hangingPunct="0">
        <a:spcBef>
          <a:spcPct val="0"/>
        </a:spcBef>
        <a:spcAft>
          <a:spcPct val="0"/>
        </a:spcAft>
        <a:defRPr sz="4400">
          <a:solidFill>
            <a:schemeClr val="tx2"/>
          </a:solidFill>
          <a:latin typeface="Times" pitchFamily="-112" charset="0"/>
        </a:defRPr>
      </a:lvl3pPr>
      <a:lvl4pPr algn="ctr" rtl="0" eaLnBrk="0" fontAlgn="base" hangingPunct="0">
        <a:spcBef>
          <a:spcPct val="0"/>
        </a:spcBef>
        <a:spcAft>
          <a:spcPct val="0"/>
        </a:spcAft>
        <a:defRPr sz="4400">
          <a:solidFill>
            <a:schemeClr val="tx2"/>
          </a:solidFill>
          <a:latin typeface="Times" pitchFamily="-112" charset="0"/>
        </a:defRPr>
      </a:lvl4pPr>
      <a:lvl5pPr algn="ctr" rtl="0" eaLnBrk="0" fontAlgn="base" hangingPunct="0">
        <a:spcBef>
          <a:spcPct val="0"/>
        </a:spcBef>
        <a:spcAft>
          <a:spcPct val="0"/>
        </a:spcAft>
        <a:defRPr sz="4400">
          <a:solidFill>
            <a:schemeClr val="tx2"/>
          </a:solidFill>
          <a:latin typeface="Times" pitchFamily="-112" charset="0"/>
        </a:defRPr>
      </a:lvl5pPr>
      <a:lvl6pPr marL="457200" algn="ctr" rtl="0" eaLnBrk="0" fontAlgn="base" hangingPunct="0">
        <a:spcBef>
          <a:spcPct val="0"/>
        </a:spcBef>
        <a:spcAft>
          <a:spcPct val="0"/>
        </a:spcAft>
        <a:defRPr sz="4400">
          <a:solidFill>
            <a:schemeClr val="tx2"/>
          </a:solidFill>
          <a:latin typeface="Times" pitchFamily="-112" charset="0"/>
        </a:defRPr>
      </a:lvl6pPr>
      <a:lvl7pPr marL="914400" algn="ctr" rtl="0" eaLnBrk="0" fontAlgn="base" hangingPunct="0">
        <a:spcBef>
          <a:spcPct val="0"/>
        </a:spcBef>
        <a:spcAft>
          <a:spcPct val="0"/>
        </a:spcAft>
        <a:defRPr sz="4400">
          <a:solidFill>
            <a:schemeClr val="tx2"/>
          </a:solidFill>
          <a:latin typeface="Times" pitchFamily="-112" charset="0"/>
        </a:defRPr>
      </a:lvl7pPr>
      <a:lvl8pPr marL="1371600" algn="ctr" rtl="0" eaLnBrk="0" fontAlgn="base" hangingPunct="0">
        <a:spcBef>
          <a:spcPct val="0"/>
        </a:spcBef>
        <a:spcAft>
          <a:spcPct val="0"/>
        </a:spcAft>
        <a:defRPr sz="4400">
          <a:solidFill>
            <a:schemeClr val="tx2"/>
          </a:solidFill>
          <a:latin typeface="Times" pitchFamily="-112" charset="0"/>
        </a:defRPr>
      </a:lvl8pPr>
      <a:lvl9pPr marL="1828800" algn="ctr" rtl="0" eaLnBrk="0" fontAlgn="base" hangingPunct="0">
        <a:spcBef>
          <a:spcPct val="0"/>
        </a:spcBef>
        <a:spcAft>
          <a:spcPct val="0"/>
        </a:spcAft>
        <a:defRPr sz="4400">
          <a:solidFill>
            <a:schemeClr val="tx2"/>
          </a:solidFill>
          <a:latin typeface="Times" pitchFamily="-112"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jp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notesSlide" Target="../notesSlides/notesSlide8.xml"/><Relationship Id="rId5" Type="http://schemas.openxmlformats.org/officeDocument/2006/relationships/image" Target="../media/image13.png"/><Relationship Id="rId6" Type="http://schemas.openxmlformats.org/officeDocument/2006/relationships/image" Target="../media/image14.jpeg"/><Relationship Id="rId1" Type="http://schemas.microsoft.com/office/2007/relationships/media" Target="file:///C:\demos\HWLgn.mpg" TargetMode="External"/><Relationship Id="rId2" Type="http://schemas.openxmlformats.org/officeDocument/2006/relationships/video" Target="file:///C:\demos\HWLgn.mp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70.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pbase.com/ugot2bkdng/breakfast_time" TargetMode="External"/><Relationship Id="rId3" Type="http://schemas.openxmlformats.org/officeDocument/2006/relationships/image" Target="../media/image17.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27.png"/><Relationship Id="rId5" Type="http://schemas.openxmlformats.org/officeDocument/2006/relationships/hyperlink" Target="http://scienceworld.wolfram.com/biography/photo-credits.html#Dirac" TargetMode="External"/><Relationship Id="rId6" Type="http://schemas.openxmlformats.org/officeDocument/2006/relationships/image" Target="../media/image28.jpeg"/><Relationship Id="rId7" Type="http://schemas.openxmlformats.org/officeDocument/2006/relationships/oleObject" Target="../embeddings/oleObject2.bin"/><Relationship Id="rId8" Type="http://schemas.openxmlformats.org/officeDocument/2006/relationships/image" Target="../media/image21.wmf"/><Relationship Id="rId1" Type="http://schemas.openxmlformats.org/officeDocument/2006/relationships/vmlDrawing" Target="../drawings/vmlDrawing2.vml"/><Relationship Id="rId2"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29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jpe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0.png"/><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jpe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0.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notesSlide" Target="../notesSlides/notesSlide18.xml"/><Relationship Id="rId5" Type="http://schemas.openxmlformats.org/officeDocument/2006/relationships/image" Target="../media/image14.jpeg"/><Relationship Id="rId6" Type="http://schemas.openxmlformats.org/officeDocument/2006/relationships/image" Target="../media/image33.png"/><Relationship Id="rId1" Type="http://schemas.microsoft.com/office/2007/relationships/media" Target="file:///C:\demos\HWSimple.mpg" TargetMode="External"/><Relationship Id="rId2" Type="http://schemas.openxmlformats.org/officeDocument/2006/relationships/video" Target="file:///C:\demos\HWSimple.mpg" TargetMode="Externa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oleObject" Target="../embeddings/oleObject3.bin"/><Relationship Id="rId5" Type="http://schemas.openxmlformats.org/officeDocument/2006/relationships/image" Target="../media/image34.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oleObject" Target="../embeddings/oleObject4.bin"/><Relationship Id="rId5" Type="http://schemas.openxmlformats.org/officeDocument/2006/relationships/image" Target="../media/image34.emf"/><Relationship Id="rId6" Type="http://schemas.openxmlformats.org/officeDocument/2006/relationships/image" Target="../media/image38.png"/><Relationship Id="rId7" Type="http://schemas.openxmlformats.org/officeDocument/2006/relationships/image" Target="../media/image39.png"/><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8.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image" Target="../media/image27.png"/><Relationship Id="rId5" Type="http://schemas.openxmlformats.org/officeDocument/2006/relationships/hyperlink" Target="http://scienceworld.wolfram.com/biography/photo-credits.html#Dirac" TargetMode="External"/><Relationship Id="rId6" Type="http://schemas.openxmlformats.org/officeDocument/2006/relationships/image" Target="../media/image28.jpeg"/><Relationship Id="rId7" Type="http://schemas.openxmlformats.org/officeDocument/2006/relationships/oleObject" Target="../embeddings/oleObject5.bin"/><Relationship Id="rId8" Type="http://schemas.openxmlformats.org/officeDocument/2006/relationships/image" Target="../media/image21.wmf"/><Relationship Id="rId1" Type="http://schemas.openxmlformats.org/officeDocument/2006/relationships/vmlDrawing" Target="../drawings/vmlDrawing5.vml"/><Relationship Id="rId2"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4.xml"/><Relationship Id="rId4" Type="http://schemas.openxmlformats.org/officeDocument/2006/relationships/oleObject" Target="../embeddings/oleObject6.bin"/><Relationship Id="rId5" Type="http://schemas.openxmlformats.org/officeDocument/2006/relationships/image" Target="../media/image36.wmf"/><Relationship Id="rId1" Type="http://schemas.openxmlformats.org/officeDocument/2006/relationships/vmlDrawing" Target="../drawings/vmlDrawing6.vml"/><Relationship Id="rId2"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oleObject" Target="../embeddings/oleObject7.bin"/><Relationship Id="rId5" Type="http://schemas.openxmlformats.org/officeDocument/2006/relationships/image" Target="../media/image37.wmf"/><Relationship Id="rId6" Type="http://schemas.openxmlformats.org/officeDocument/2006/relationships/image" Target="../media/image44.png"/><Relationship Id="rId7" Type="http://schemas.openxmlformats.org/officeDocument/2006/relationships/image" Target="../media/image40.png"/><Relationship Id="rId1" Type="http://schemas.openxmlformats.org/officeDocument/2006/relationships/vmlDrawing" Target="../drawings/vmlDrawing7.vml"/><Relationship Id="rId2"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7.xml"/><Relationship Id="rId4" Type="http://schemas.openxmlformats.org/officeDocument/2006/relationships/oleObject" Target="../embeddings/oleObject8.bin"/><Relationship Id="rId5" Type="http://schemas.openxmlformats.org/officeDocument/2006/relationships/image" Target="../media/image42.wmf"/><Relationship Id="rId6" Type="http://schemas.openxmlformats.org/officeDocument/2006/relationships/image" Target="../media/image43.png"/><Relationship Id="rId1" Type="http://schemas.openxmlformats.org/officeDocument/2006/relationships/vmlDrawing" Target="../drawings/vmlDrawing8.vml"/><Relationship Id="rId2"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0.png"/><Relationship Id="rId6" Type="http://schemas.openxmlformats.org/officeDocument/2006/relationships/image" Target="../media/image53.png"/><Relationship Id="rId7"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0.xml"/><Relationship Id="rId4" Type="http://schemas.openxmlformats.org/officeDocument/2006/relationships/oleObject" Target="../embeddings/oleObject9.bin"/><Relationship Id="rId5" Type="http://schemas.openxmlformats.org/officeDocument/2006/relationships/image" Target="../media/image55.wmf"/><Relationship Id="rId1" Type="http://schemas.openxmlformats.org/officeDocument/2006/relationships/vmlDrawing" Target="../drawings/vmlDrawing9.vml"/><Relationship Id="rId2"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5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3.xml"/><Relationship Id="rId4" Type="http://schemas.openxmlformats.org/officeDocument/2006/relationships/oleObject" Target="../embeddings/oleObject10.bin"/><Relationship Id="rId5" Type="http://schemas.openxmlformats.org/officeDocument/2006/relationships/image" Target="../media/image57.wmf"/><Relationship Id="rId6" Type="http://schemas.openxmlformats.org/officeDocument/2006/relationships/oleObject" Target="../embeddings/oleObject11.bin"/><Relationship Id="rId7" Type="http://schemas.openxmlformats.org/officeDocument/2006/relationships/image" Target="../media/image55.wmf"/><Relationship Id="rId1" Type="http://schemas.openxmlformats.org/officeDocument/2006/relationships/vmlDrawing" Target="../drawings/vmlDrawing10.vml"/><Relationship Id="rId2"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4.xml"/><Relationship Id="rId4" Type="http://schemas.openxmlformats.org/officeDocument/2006/relationships/oleObject" Target="../embeddings/oleObject12.bin"/><Relationship Id="rId5" Type="http://schemas.openxmlformats.org/officeDocument/2006/relationships/image" Target="../media/image58.wmf"/><Relationship Id="rId6" Type="http://schemas.openxmlformats.org/officeDocument/2006/relationships/oleObject" Target="../embeddings/oleObject13.bin"/><Relationship Id="rId7" Type="http://schemas.openxmlformats.org/officeDocument/2006/relationships/image" Target="../media/image59.wmf"/><Relationship Id="rId1" Type="http://schemas.openxmlformats.org/officeDocument/2006/relationships/vmlDrawing" Target="../drawings/vmlDrawing11.vml"/><Relationship Id="rId2"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6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61.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8.xml"/><Relationship Id="rId4" Type="http://schemas.openxmlformats.org/officeDocument/2006/relationships/oleObject" Target="../embeddings/oleObject14.bin"/><Relationship Id="rId5" Type="http://schemas.openxmlformats.org/officeDocument/2006/relationships/image" Target="../media/image62.wmf"/><Relationship Id="rId6" Type="http://schemas.openxmlformats.org/officeDocument/2006/relationships/oleObject" Target="../embeddings/oleObject15.bin"/><Relationship Id="rId7" Type="http://schemas.openxmlformats.org/officeDocument/2006/relationships/image" Target="../media/image63.wmf"/><Relationship Id="rId8" Type="http://schemas.openxmlformats.org/officeDocument/2006/relationships/image" Target="../media/image65.jpeg"/><Relationship Id="rId9" Type="http://schemas.openxmlformats.org/officeDocument/2006/relationships/image" Target="../media/image66.jpeg"/><Relationship Id="rId10" Type="http://schemas.openxmlformats.org/officeDocument/2006/relationships/oleObject" Target="../embeddings/oleObject16.bin"/><Relationship Id="rId11" Type="http://schemas.openxmlformats.org/officeDocument/2006/relationships/image" Target="../media/image64.wmf"/><Relationship Id="rId1" Type="http://schemas.openxmlformats.org/officeDocument/2006/relationships/vmlDrawing" Target="../drawings/vmlDrawing12.vml"/><Relationship Id="rId2"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9.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0.xml"/><Relationship Id="rId4" Type="http://schemas.openxmlformats.org/officeDocument/2006/relationships/oleObject" Target="../embeddings/oleObject17.bin"/><Relationship Id="rId5" Type="http://schemas.openxmlformats.org/officeDocument/2006/relationships/image" Target="../media/image42.wmf"/><Relationship Id="rId6" Type="http://schemas.openxmlformats.org/officeDocument/2006/relationships/image" Target="../media/image70.png"/><Relationship Id="rId1" Type="http://schemas.openxmlformats.org/officeDocument/2006/relationships/vmlDrawing" Target="../drawings/vmlDrawing13.vml"/><Relationship Id="rId2"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6.png"/><Relationship Id="rId3" Type="http://schemas.openxmlformats.org/officeDocument/2006/relationships/image" Target="../media/image7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9.png"/></Relationships>
</file>

<file path=ppt/slides/_rels/slide68.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1" Type="http://schemas.openxmlformats.org/officeDocument/2006/relationships/slideLayout" Target="../slideLayouts/slideLayout7.xml"/><Relationship Id="rId2" Type="http://schemas.openxmlformats.org/officeDocument/2006/relationships/image" Target="../media/image7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3.png"/></Relationships>
</file>

<file path=ppt/slides/_rels/slide73.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81.png"/><Relationship Id="rId1" Type="http://schemas.openxmlformats.org/officeDocument/2006/relationships/slideLayout" Target="../slideLayouts/slideLayout7.xml"/><Relationship Id="rId2" Type="http://schemas.openxmlformats.org/officeDocument/2006/relationships/image" Target="../media/image7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2.png"/></Relationships>
</file>

<file path=ppt/slides/_rels/slide76.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83.jpe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oleObject" Target="../embeddings/oleObject1.bin"/><Relationship Id="rId5" Type="http://schemas.openxmlformats.org/officeDocument/2006/relationships/image" Target="../media/image12.wmf"/><Relationship Id="rId1" Type="http://schemas.openxmlformats.org/officeDocument/2006/relationships/vmlDrawing" Target="../drawings/vmlDrawing1.vml"/><Relationship Id="rId2"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6.png"/><Relationship Id="rId3" Type="http://schemas.openxmlformats.org/officeDocument/2006/relationships/image" Target="../media/image8.jpe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479424" y="1512100"/>
            <a:ext cx="8285973" cy="3490452"/>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sp>
        <p:nvSpPr>
          <p:cNvPr id="30722" name="Text Box 2"/>
          <p:cNvSpPr txBox="1">
            <a:spLocks noChangeArrowheads="1"/>
          </p:cNvSpPr>
          <p:nvPr/>
        </p:nvSpPr>
        <p:spPr bwMode="auto">
          <a:xfrm>
            <a:off x="625880" y="281831"/>
            <a:ext cx="7993063" cy="584775"/>
          </a:xfrm>
          <a:prstGeom prst="rect">
            <a:avLst/>
          </a:prstGeom>
          <a:noFill/>
          <a:ln w="9525">
            <a:noFill/>
            <a:miter lim="800000"/>
            <a:headEnd/>
            <a:tailEnd/>
          </a:ln>
          <a:effectLst/>
        </p:spPr>
        <p:txBody>
          <a:bodyPr>
            <a:spAutoFit/>
          </a:bodyPr>
          <a:lstStyle/>
          <a:p>
            <a:pPr algn="ctr"/>
            <a:r>
              <a:rPr lang="en-US" sz="3200" dirty="0" smtClean="0">
                <a:solidFill>
                  <a:srgbClr val="0000FF"/>
                </a:solidFill>
                <a:latin typeface="Arial" charset="0"/>
              </a:rPr>
              <a:t>Visual </a:t>
            </a:r>
            <a:r>
              <a:rPr lang="en-US" sz="3200" dirty="0">
                <a:solidFill>
                  <a:srgbClr val="0000FF"/>
                </a:solidFill>
                <a:latin typeface="Arial" charset="0"/>
              </a:rPr>
              <a:t>Receptive </a:t>
            </a:r>
            <a:r>
              <a:rPr lang="en-US" sz="3200" dirty="0" smtClean="0">
                <a:solidFill>
                  <a:srgbClr val="0000FF"/>
                </a:solidFill>
                <a:latin typeface="Arial" charset="0"/>
              </a:rPr>
              <a:t>Fields</a:t>
            </a:r>
            <a:endParaRPr lang="en-US" sz="3200" dirty="0">
              <a:solidFill>
                <a:srgbClr val="0000FF"/>
              </a:solidFill>
              <a:latin typeface="Arial" charset="0"/>
            </a:endParaRPr>
          </a:p>
        </p:txBody>
      </p:sp>
      <p:sp>
        <p:nvSpPr>
          <p:cNvPr id="30724" name="Text Box 4"/>
          <p:cNvSpPr txBox="1">
            <a:spLocks noChangeArrowheads="1"/>
          </p:cNvSpPr>
          <p:nvPr/>
        </p:nvSpPr>
        <p:spPr bwMode="auto">
          <a:xfrm>
            <a:off x="6056467" y="5728880"/>
            <a:ext cx="3159583" cy="1015663"/>
          </a:xfrm>
          <a:prstGeom prst="rect">
            <a:avLst/>
          </a:prstGeom>
          <a:noFill/>
          <a:ln w="9525">
            <a:noFill/>
            <a:miter lim="800000"/>
            <a:headEnd/>
            <a:tailEnd/>
          </a:ln>
          <a:effectLst/>
        </p:spPr>
        <p:txBody>
          <a:bodyPr wrap="none">
            <a:spAutoFit/>
          </a:bodyPr>
          <a:lstStyle/>
          <a:p>
            <a:r>
              <a:rPr lang="en-CA" sz="1800" dirty="0">
                <a:latin typeface="Arial" charset="0"/>
              </a:rPr>
              <a:t>Christopher </a:t>
            </a:r>
            <a:r>
              <a:rPr lang="en-CA" sz="1800" dirty="0" smtClean="0">
                <a:latin typeface="Arial" charset="0"/>
              </a:rPr>
              <a:t>Pack</a:t>
            </a:r>
            <a:endParaRPr lang="en-CA" sz="1800" dirty="0">
              <a:latin typeface="Arial" charset="0"/>
            </a:endParaRPr>
          </a:p>
          <a:p>
            <a:r>
              <a:rPr lang="en-CA" sz="1400" dirty="0" smtClean="0">
                <a:latin typeface="Arial" charset="0"/>
              </a:rPr>
              <a:t>Professor, Neurology &amp; Neurosurgery</a:t>
            </a:r>
            <a:endParaRPr lang="en-CA" sz="1400" dirty="0">
              <a:latin typeface="Arial" charset="0"/>
            </a:endParaRPr>
          </a:p>
          <a:p>
            <a:r>
              <a:rPr lang="en-CA" sz="1400" dirty="0">
                <a:latin typeface="Arial" charset="0"/>
              </a:rPr>
              <a:t>Montreal Neurological Institute</a:t>
            </a:r>
          </a:p>
          <a:p>
            <a:r>
              <a:rPr lang="en-CA" sz="1400" dirty="0">
                <a:solidFill>
                  <a:srgbClr val="FF0F09"/>
                </a:solidFill>
                <a:latin typeface="Arial" charset="0"/>
              </a:rPr>
              <a:t>McGill University</a:t>
            </a:r>
          </a:p>
        </p:txBody>
      </p:sp>
      <p:pic>
        <p:nvPicPr>
          <p:cNvPr id="5" name="Picture 564"/>
          <p:cNvPicPr>
            <a:picLocks noChangeAspect="1" noChangeArrowheads="1"/>
          </p:cNvPicPr>
          <p:nvPr/>
        </p:nvPicPr>
        <p:blipFill>
          <a:blip r:embed="rId3" cstate="print"/>
          <a:srcRect/>
          <a:stretch>
            <a:fillRect/>
          </a:stretch>
        </p:blipFill>
        <p:spPr bwMode="auto">
          <a:xfrm>
            <a:off x="3075909" y="1998399"/>
            <a:ext cx="515045" cy="515020"/>
          </a:xfrm>
          <a:prstGeom prst="rect">
            <a:avLst/>
          </a:prstGeom>
          <a:noFill/>
          <a:ln w="12700">
            <a:solidFill>
              <a:schemeClr val="tx1"/>
            </a:solidFill>
            <a:miter lim="800000"/>
            <a:headEnd/>
            <a:tailEnd/>
          </a:ln>
        </p:spPr>
      </p:pic>
      <p:pic>
        <p:nvPicPr>
          <p:cNvPr id="6" name="Picture 181"/>
          <p:cNvPicPr>
            <a:picLocks noChangeAspect="1" noChangeArrowheads="1"/>
          </p:cNvPicPr>
          <p:nvPr/>
        </p:nvPicPr>
        <p:blipFill>
          <a:blip r:embed="rId4" cstate="print"/>
          <a:srcRect/>
          <a:stretch>
            <a:fillRect/>
          </a:stretch>
        </p:blipFill>
        <p:spPr bwMode="auto">
          <a:xfrm>
            <a:off x="5638229" y="2120080"/>
            <a:ext cx="1800225" cy="1857375"/>
          </a:xfrm>
          <a:prstGeom prst="rect">
            <a:avLst/>
          </a:prstGeom>
          <a:noFill/>
          <a:ln w="9525">
            <a:solidFill>
              <a:schemeClr val="tx1"/>
            </a:solidFill>
            <a:miter lim="800000"/>
            <a:headEnd/>
            <a:tailEnd/>
          </a:ln>
        </p:spPr>
      </p:pic>
      <p:pic>
        <p:nvPicPr>
          <p:cNvPr id="13" name="Picture 1"/>
          <p:cNvPicPr>
            <a:picLocks noChangeAspect="1" noChangeArrowheads="1"/>
          </p:cNvPicPr>
          <p:nvPr/>
        </p:nvPicPr>
        <p:blipFill>
          <a:blip r:embed="rId5" cstate="print"/>
          <a:srcRect/>
          <a:stretch>
            <a:fillRect/>
          </a:stretch>
        </p:blipFill>
        <p:spPr bwMode="auto">
          <a:xfrm>
            <a:off x="4102507" y="1913696"/>
            <a:ext cx="1039811" cy="1080702"/>
          </a:xfrm>
          <a:prstGeom prst="rect">
            <a:avLst/>
          </a:prstGeom>
          <a:noFill/>
          <a:ln w="9525">
            <a:solidFill>
              <a:schemeClr val="tx1"/>
            </a:solidFill>
            <a:miter lim="800000"/>
            <a:headEnd/>
            <a:tailEnd/>
          </a:ln>
        </p:spPr>
      </p:pic>
      <p:grpSp>
        <p:nvGrpSpPr>
          <p:cNvPr id="14" name="Group 13"/>
          <p:cNvGrpSpPr/>
          <p:nvPr/>
        </p:nvGrpSpPr>
        <p:grpSpPr>
          <a:xfrm>
            <a:off x="3903239" y="3153915"/>
            <a:ext cx="1447915" cy="1448643"/>
            <a:chOff x="1295400" y="2667000"/>
            <a:chExt cx="1066915" cy="1067451"/>
          </a:xfrm>
        </p:grpSpPr>
        <p:grpSp>
          <p:nvGrpSpPr>
            <p:cNvPr id="15" name="Group 14"/>
            <p:cNvGrpSpPr/>
            <p:nvPr/>
          </p:nvGrpSpPr>
          <p:grpSpPr>
            <a:xfrm>
              <a:off x="1295400" y="2667000"/>
              <a:ext cx="1066915" cy="1067451"/>
              <a:chOff x="1295400" y="2667000"/>
              <a:chExt cx="1066915" cy="1067451"/>
            </a:xfrm>
          </p:grpSpPr>
          <p:grpSp>
            <p:nvGrpSpPr>
              <p:cNvPr id="22" name="Group 21"/>
              <p:cNvGrpSpPr/>
              <p:nvPr/>
            </p:nvGrpSpPr>
            <p:grpSpPr>
              <a:xfrm>
                <a:off x="1295400" y="2667000"/>
                <a:ext cx="1066915" cy="1067451"/>
                <a:chOff x="1334902" y="564955"/>
                <a:chExt cx="1746045" cy="1746922"/>
              </a:xfrm>
            </p:grpSpPr>
            <p:sp>
              <p:nvSpPr>
                <p:cNvPr id="29" name="Rectangle 98"/>
                <p:cNvSpPr>
                  <a:spLocks noChangeArrowheads="1"/>
                </p:cNvSpPr>
                <p:nvPr/>
              </p:nvSpPr>
              <p:spPr bwMode="auto">
                <a:xfrm>
                  <a:off x="1334902" y="564955"/>
                  <a:ext cx="1740786" cy="174604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CA"/>
                </a:p>
              </p:txBody>
            </p:sp>
            <p:sp>
              <p:nvSpPr>
                <p:cNvPr id="30" name="Rectangle 99"/>
                <p:cNvSpPr>
                  <a:spLocks noChangeArrowheads="1"/>
                </p:cNvSpPr>
                <p:nvPr/>
              </p:nvSpPr>
              <p:spPr bwMode="auto">
                <a:xfrm>
                  <a:off x="1334902" y="564955"/>
                  <a:ext cx="1740786" cy="1746045"/>
                </a:xfrm>
                <a:prstGeom prst="rect">
                  <a:avLst/>
                </a:prstGeom>
                <a:no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a:p>
              </p:txBody>
            </p:sp>
            <p:pic>
              <p:nvPicPr>
                <p:cNvPr id="31" name="Picture 100"/>
                <p:cNvPicPr>
                  <a:picLocks noChangeAspect="1" noChangeArrowheads="1"/>
                </p:cNvPicPr>
                <p:nvPr/>
              </p:nvPicPr>
              <p:blipFill>
                <a:blip r:embed="rId6" cstate="print"/>
                <a:srcRect/>
                <a:stretch>
                  <a:fillRect/>
                </a:stretch>
              </p:blipFill>
              <p:spPr bwMode="auto">
                <a:xfrm>
                  <a:off x="1345420" y="570214"/>
                  <a:ext cx="1735527" cy="1730268"/>
                </a:xfrm>
                <a:prstGeom prst="rect">
                  <a:avLst/>
                </a:prstGeom>
                <a:noFill/>
                <a:ln w="9525">
                  <a:noFill/>
                  <a:miter lim="800000"/>
                  <a:headEnd/>
                  <a:tailEnd/>
                </a:ln>
              </p:spPr>
            </p:pic>
            <p:sp>
              <p:nvSpPr>
                <p:cNvPr id="32" name="Line 101"/>
                <p:cNvSpPr>
                  <a:spLocks noChangeShapeType="1"/>
                </p:cNvSpPr>
                <p:nvPr/>
              </p:nvSpPr>
              <p:spPr bwMode="auto">
                <a:xfrm>
                  <a:off x="1334902" y="564955"/>
                  <a:ext cx="1740786" cy="87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
              <p:nvSpPr>
                <p:cNvPr id="33" name="Line 102"/>
                <p:cNvSpPr>
                  <a:spLocks noChangeShapeType="1"/>
                </p:cNvSpPr>
                <p:nvPr/>
              </p:nvSpPr>
              <p:spPr bwMode="auto">
                <a:xfrm>
                  <a:off x="1334902" y="2311000"/>
                  <a:ext cx="1740786" cy="87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
              <p:nvSpPr>
                <p:cNvPr id="34" name="Line 103"/>
                <p:cNvSpPr>
                  <a:spLocks noChangeShapeType="1"/>
                </p:cNvSpPr>
                <p:nvPr/>
              </p:nvSpPr>
              <p:spPr bwMode="auto">
                <a:xfrm flipV="1">
                  <a:off x="3075688" y="564955"/>
                  <a:ext cx="877" cy="174604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
              <p:nvSpPr>
                <p:cNvPr id="35" name="Line 104"/>
                <p:cNvSpPr>
                  <a:spLocks noChangeShapeType="1"/>
                </p:cNvSpPr>
                <p:nvPr/>
              </p:nvSpPr>
              <p:spPr bwMode="auto">
                <a:xfrm flipV="1">
                  <a:off x="1334902" y="564955"/>
                  <a:ext cx="877" cy="174604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
              <p:nvSpPr>
                <p:cNvPr id="36" name="Line 105"/>
                <p:cNvSpPr>
                  <a:spLocks noChangeShapeType="1"/>
                </p:cNvSpPr>
                <p:nvPr/>
              </p:nvSpPr>
              <p:spPr bwMode="auto">
                <a:xfrm>
                  <a:off x="1334902" y="2311000"/>
                  <a:ext cx="1740786" cy="87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
              <p:nvSpPr>
                <p:cNvPr id="37" name="Line 106"/>
                <p:cNvSpPr>
                  <a:spLocks noChangeShapeType="1"/>
                </p:cNvSpPr>
                <p:nvPr/>
              </p:nvSpPr>
              <p:spPr bwMode="auto">
                <a:xfrm flipV="1">
                  <a:off x="1334902" y="564955"/>
                  <a:ext cx="877" cy="174604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
              <p:nvSpPr>
                <p:cNvPr id="38" name="Line 107"/>
                <p:cNvSpPr>
                  <a:spLocks noChangeShapeType="1"/>
                </p:cNvSpPr>
                <p:nvPr/>
              </p:nvSpPr>
              <p:spPr bwMode="auto">
                <a:xfrm flipV="1">
                  <a:off x="1334902" y="2289964"/>
                  <a:ext cx="877" cy="2103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
              <p:nvSpPr>
                <p:cNvPr id="39" name="Line 108"/>
                <p:cNvSpPr>
                  <a:spLocks noChangeShapeType="1"/>
                </p:cNvSpPr>
                <p:nvPr/>
              </p:nvSpPr>
              <p:spPr bwMode="auto">
                <a:xfrm>
                  <a:off x="1334902" y="564955"/>
                  <a:ext cx="877" cy="2103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
              <p:nvSpPr>
                <p:cNvPr id="40" name="Line 110"/>
                <p:cNvSpPr>
                  <a:spLocks noChangeShapeType="1"/>
                </p:cNvSpPr>
                <p:nvPr/>
              </p:nvSpPr>
              <p:spPr bwMode="auto">
                <a:xfrm flipV="1">
                  <a:off x="1766154" y="2289964"/>
                  <a:ext cx="877" cy="2103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
              <p:nvSpPr>
                <p:cNvPr id="41" name="Line 111"/>
                <p:cNvSpPr>
                  <a:spLocks noChangeShapeType="1"/>
                </p:cNvSpPr>
                <p:nvPr/>
              </p:nvSpPr>
              <p:spPr bwMode="auto">
                <a:xfrm>
                  <a:off x="1766154" y="564955"/>
                  <a:ext cx="877" cy="2103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
              <p:nvSpPr>
                <p:cNvPr id="42" name="Line 113"/>
                <p:cNvSpPr>
                  <a:spLocks noChangeShapeType="1"/>
                </p:cNvSpPr>
                <p:nvPr/>
              </p:nvSpPr>
              <p:spPr bwMode="auto">
                <a:xfrm flipV="1">
                  <a:off x="2202665" y="2289964"/>
                  <a:ext cx="877" cy="2103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
              <p:nvSpPr>
                <p:cNvPr id="43" name="Line 114"/>
                <p:cNvSpPr>
                  <a:spLocks noChangeShapeType="1"/>
                </p:cNvSpPr>
                <p:nvPr/>
              </p:nvSpPr>
              <p:spPr bwMode="auto">
                <a:xfrm>
                  <a:off x="2202665" y="564955"/>
                  <a:ext cx="877" cy="2103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
              <p:nvSpPr>
                <p:cNvPr id="44" name="Line 116"/>
                <p:cNvSpPr>
                  <a:spLocks noChangeShapeType="1"/>
                </p:cNvSpPr>
                <p:nvPr/>
              </p:nvSpPr>
              <p:spPr bwMode="auto">
                <a:xfrm flipV="1">
                  <a:off x="2633918" y="2289964"/>
                  <a:ext cx="877" cy="2103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
              <p:nvSpPr>
                <p:cNvPr id="45" name="Line 117"/>
                <p:cNvSpPr>
                  <a:spLocks noChangeShapeType="1"/>
                </p:cNvSpPr>
                <p:nvPr/>
              </p:nvSpPr>
              <p:spPr bwMode="auto">
                <a:xfrm>
                  <a:off x="2633918" y="564955"/>
                  <a:ext cx="877" cy="2103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
              <p:nvSpPr>
                <p:cNvPr id="46" name="Line 119"/>
                <p:cNvSpPr>
                  <a:spLocks noChangeShapeType="1"/>
                </p:cNvSpPr>
                <p:nvPr/>
              </p:nvSpPr>
              <p:spPr bwMode="auto">
                <a:xfrm flipV="1">
                  <a:off x="3065170" y="2289964"/>
                  <a:ext cx="877" cy="2103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
              <p:nvSpPr>
                <p:cNvPr id="47" name="Line 120"/>
                <p:cNvSpPr>
                  <a:spLocks noChangeShapeType="1"/>
                </p:cNvSpPr>
                <p:nvPr/>
              </p:nvSpPr>
              <p:spPr bwMode="auto">
                <a:xfrm>
                  <a:off x="3065170" y="564955"/>
                  <a:ext cx="877" cy="2103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
              <p:nvSpPr>
                <p:cNvPr id="48" name="Line 122"/>
                <p:cNvSpPr>
                  <a:spLocks noChangeShapeType="1"/>
                </p:cNvSpPr>
                <p:nvPr/>
              </p:nvSpPr>
              <p:spPr bwMode="auto">
                <a:xfrm>
                  <a:off x="1334902" y="2311000"/>
                  <a:ext cx="15778" cy="87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
              <p:nvSpPr>
                <p:cNvPr id="49" name="Line 123"/>
                <p:cNvSpPr>
                  <a:spLocks noChangeShapeType="1"/>
                </p:cNvSpPr>
                <p:nvPr/>
              </p:nvSpPr>
              <p:spPr bwMode="auto">
                <a:xfrm flipH="1">
                  <a:off x="3059911" y="2311000"/>
                  <a:ext cx="15778" cy="87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
              <p:nvSpPr>
                <p:cNvPr id="50" name="Line 125"/>
                <p:cNvSpPr>
                  <a:spLocks noChangeShapeType="1"/>
                </p:cNvSpPr>
                <p:nvPr/>
              </p:nvSpPr>
              <p:spPr bwMode="auto">
                <a:xfrm>
                  <a:off x="1334902" y="1874489"/>
                  <a:ext cx="15778" cy="87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
              <p:nvSpPr>
                <p:cNvPr id="51" name="Line 126"/>
                <p:cNvSpPr>
                  <a:spLocks noChangeShapeType="1"/>
                </p:cNvSpPr>
                <p:nvPr/>
              </p:nvSpPr>
              <p:spPr bwMode="auto">
                <a:xfrm flipH="1">
                  <a:off x="3059911" y="1874489"/>
                  <a:ext cx="15778" cy="87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
              <p:nvSpPr>
                <p:cNvPr id="52" name="Line 128"/>
                <p:cNvSpPr>
                  <a:spLocks noChangeShapeType="1"/>
                </p:cNvSpPr>
                <p:nvPr/>
              </p:nvSpPr>
              <p:spPr bwMode="auto">
                <a:xfrm>
                  <a:off x="1334902" y="1443237"/>
                  <a:ext cx="15778" cy="87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
              <p:nvSpPr>
                <p:cNvPr id="53" name="Line 129"/>
                <p:cNvSpPr>
                  <a:spLocks noChangeShapeType="1"/>
                </p:cNvSpPr>
                <p:nvPr/>
              </p:nvSpPr>
              <p:spPr bwMode="auto">
                <a:xfrm flipH="1">
                  <a:off x="3059911" y="1443237"/>
                  <a:ext cx="15778" cy="87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
              <p:nvSpPr>
                <p:cNvPr id="54" name="Line 131"/>
                <p:cNvSpPr>
                  <a:spLocks noChangeShapeType="1"/>
                </p:cNvSpPr>
                <p:nvPr/>
              </p:nvSpPr>
              <p:spPr bwMode="auto">
                <a:xfrm>
                  <a:off x="1334902" y="1006726"/>
                  <a:ext cx="15778" cy="87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
              <p:nvSpPr>
                <p:cNvPr id="55" name="Line 132"/>
                <p:cNvSpPr>
                  <a:spLocks noChangeShapeType="1"/>
                </p:cNvSpPr>
                <p:nvPr/>
              </p:nvSpPr>
              <p:spPr bwMode="auto">
                <a:xfrm flipH="1">
                  <a:off x="3059911" y="1006726"/>
                  <a:ext cx="15778" cy="87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
              <p:nvSpPr>
                <p:cNvPr id="56" name="Line 134"/>
                <p:cNvSpPr>
                  <a:spLocks noChangeShapeType="1"/>
                </p:cNvSpPr>
                <p:nvPr/>
              </p:nvSpPr>
              <p:spPr bwMode="auto">
                <a:xfrm>
                  <a:off x="1334902" y="575473"/>
                  <a:ext cx="15778" cy="87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
              <p:nvSpPr>
                <p:cNvPr id="57" name="Line 135"/>
                <p:cNvSpPr>
                  <a:spLocks noChangeShapeType="1"/>
                </p:cNvSpPr>
                <p:nvPr/>
              </p:nvSpPr>
              <p:spPr bwMode="auto">
                <a:xfrm flipH="1">
                  <a:off x="3059911" y="575473"/>
                  <a:ext cx="15778" cy="87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
              <p:nvSpPr>
                <p:cNvPr id="58" name="Line 137"/>
                <p:cNvSpPr>
                  <a:spLocks noChangeShapeType="1"/>
                </p:cNvSpPr>
                <p:nvPr/>
              </p:nvSpPr>
              <p:spPr bwMode="auto">
                <a:xfrm>
                  <a:off x="1334902" y="564955"/>
                  <a:ext cx="1740786" cy="87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
              <p:nvSpPr>
                <p:cNvPr id="59" name="Line 138"/>
                <p:cNvSpPr>
                  <a:spLocks noChangeShapeType="1"/>
                </p:cNvSpPr>
                <p:nvPr/>
              </p:nvSpPr>
              <p:spPr bwMode="auto">
                <a:xfrm>
                  <a:off x="1334902" y="2311000"/>
                  <a:ext cx="1740786" cy="87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
              <p:nvSpPr>
                <p:cNvPr id="60" name="Line 139"/>
                <p:cNvSpPr>
                  <a:spLocks noChangeShapeType="1"/>
                </p:cNvSpPr>
                <p:nvPr/>
              </p:nvSpPr>
              <p:spPr bwMode="auto">
                <a:xfrm flipV="1">
                  <a:off x="3075688" y="564955"/>
                  <a:ext cx="877" cy="174604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
              <p:nvSpPr>
                <p:cNvPr id="61" name="Line 140"/>
                <p:cNvSpPr>
                  <a:spLocks noChangeShapeType="1"/>
                </p:cNvSpPr>
                <p:nvPr/>
              </p:nvSpPr>
              <p:spPr bwMode="auto">
                <a:xfrm flipV="1">
                  <a:off x="1334902" y="564955"/>
                  <a:ext cx="877" cy="174604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grpSp>
          <p:cxnSp>
            <p:nvCxnSpPr>
              <p:cNvPr id="23" name="Straight Arrow Connector 22"/>
              <p:cNvCxnSpPr/>
              <p:nvPr/>
            </p:nvCxnSpPr>
            <p:spPr>
              <a:xfrm rot="16200000" flipH="1">
                <a:off x="1868058" y="3095642"/>
                <a:ext cx="118778" cy="44895"/>
              </a:xfrm>
              <a:prstGeom prst="straightConnector1">
                <a:avLst/>
              </a:prstGeom>
              <a:ln>
                <a:solidFill>
                  <a:schemeClr val="tx1">
                    <a:lumMod val="65000"/>
                    <a:lumOff val="35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rot="16200000" flipH="1">
                <a:off x="1900866" y="3316729"/>
                <a:ext cx="71161" cy="26897"/>
              </a:xfrm>
              <a:prstGeom prst="straightConnector1">
                <a:avLst/>
              </a:prstGeom>
              <a:ln>
                <a:solidFill>
                  <a:schemeClr val="tx1">
                    <a:lumMod val="65000"/>
                    <a:lumOff val="35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16200000" flipH="1">
                <a:off x="1958478" y="3302314"/>
                <a:ext cx="71161" cy="26897"/>
              </a:xfrm>
              <a:prstGeom prst="straightConnector1">
                <a:avLst/>
              </a:prstGeom>
              <a:ln>
                <a:solidFill>
                  <a:schemeClr val="tx1">
                    <a:lumMod val="65000"/>
                    <a:lumOff val="35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16200000" flipH="1">
                <a:off x="2011250" y="3282545"/>
                <a:ext cx="71161" cy="26897"/>
              </a:xfrm>
              <a:prstGeom prst="straightConnector1">
                <a:avLst/>
              </a:prstGeom>
              <a:ln>
                <a:solidFill>
                  <a:schemeClr val="tx1">
                    <a:lumMod val="65000"/>
                    <a:lumOff val="35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rot="16200000" flipH="1">
                <a:off x="1944259" y="3075417"/>
                <a:ext cx="118778" cy="44895"/>
              </a:xfrm>
              <a:prstGeom prst="straightConnector1">
                <a:avLst/>
              </a:prstGeom>
              <a:ln>
                <a:solidFill>
                  <a:schemeClr val="tx1">
                    <a:lumMod val="65000"/>
                    <a:lumOff val="35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16200000" flipH="1">
                <a:off x="1801384" y="3113517"/>
                <a:ext cx="118778" cy="44895"/>
              </a:xfrm>
              <a:prstGeom prst="straightConnector1">
                <a:avLst/>
              </a:prstGeom>
              <a:ln>
                <a:solidFill>
                  <a:schemeClr val="tx1">
                    <a:lumMod val="65000"/>
                    <a:lumOff val="35000"/>
                  </a:schemeClr>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1295400" y="2667000"/>
              <a:ext cx="1066800" cy="1066800"/>
              <a:chOff x="1295400" y="2667000"/>
              <a:chExt cx="1066800" cy="1066800"/>
            </a:xfrm>
          </p:grpSpPr>
          <p:sp>
            <p:nvSpPr>
              <p:cNvPr id="18" name="Rectangle 17"/>
              <p:cNvSpPr/>
              <p:nvPr/>
            </p:nvSpPr>
            <p:spPr>
              <a:xfrm>
                <a:off x="2209800" y="2667000"/>
                <a:ext cx="152400" cy="106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p:cNvSpPr/>
              <p:nvPr/>
            </p:nvSpPr>
            <p:spPr>
              <a:xfrm>
                <a:off x="1295400" y="2667000"/>
                <a:ext cx="152400" cy="106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p:cNvSpPr/>
              <p:nvPr/>
            </p:nvSpPr>
            <p:spPr>
              <a:xfrm rot="5400000">
                <a:off x="1752600" y="3124200"/>
                <a:ext cx="152400" cy="106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p:cNvSpPr/>
              <p:nvPr/>
            </p:nvSpPr>
            <p:spPr>
              <a:xfrm rot="5400000">
                <a:off x="1752600" y="2209800"/>
                <a:ext cx="152400" cy="106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7" name="Rectangle 16"/>
            <p:cNvSpPr/>
            <p:nvPr/>
          </p:nvSpPr>
          <p:spPr>
            <a:xfrm>
              <a:off x="1447800" y="2819400"/>
              <a:ext cx="762000" cy="762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65" name="Picture 564"/>
          <p:cNvPicPr>
            <a:picLocks noChangeAspect="1" noChangeArrowheads="1"/>
          </p:cNvPicPr>
          <p:nvPr/>
        </p:nvPicPr>
        <p:blipFill>
          <a:blip r:embed="rId3" cstate="print"/>
          <a:srcRect/>
          <a:stretch>
            <a:fillRect/>
          </a:stretch>
        </p:blipFill>
        <p:spPr bwMode="auto">
          <a:xfrm rot="16200000">
            <a:off x="3100975" y="2845705"/>
            <a:ext cx="515045" cy="515020"/>
          </a:xfrm>
          <a:prstGeom prst="rect">
            <a:avLst/>
          </a:prstGeom>
          <a:noFill/>
          <a:ln w="12700">
            <a:solidFill>
              <a:schemeClr val="tx1"/>
            </a:solidFill>
            <a:miter lim="800000"/>
            <a:headEnd/>
            <a:tailEnd/>
          </a:ln>
        </p:spPr>
      </p:pic>
      <p:pic>
        <p:nvPicPr>
          <p:cNvPr id="66" name="Picture 564"/>
          <p:cNvPicPr>
            <a:picLocks noChangeAspect="1" noChangeArrowheads="1"/>
          </p:cNvPicPr>
          <p:nvPr/>
        </p:nvPicPr>
        <p:blipFill>
          <a:blip r:embed="rId3" cstate="print"/>
          <a:srcRect/>
          <a:stretch>
            <a:fillRect/>
          </a:stretch>
        </p:blipFill>
        <p:spPr bwMode="auto">
          <a:xfrm rot="10800000">
            <a:off x="3105773" y="3719945"/>
            <a:ext cx="515045" cy="515020"/>
          </a:xfrm>
          <a:prstGeom prst="rect">
            <a:avLst/>
          </a:prstGeom>
          <a:noFill/>
          <a:ln w="12700">
            <a:solidFill>
              <a:schemeClr val="tx1"/>
            </a:solidFill>
            <a:miter lim="800000"/>
            <a:headEnd/>
            <a:tailEnd/>
          </a:ln>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5614" y="2574747"/>
            <a:ext cx="1754121" cy="85793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0C0C0"/>
        </a:solidFill>
        <a:effectLst/>
      </p:bgPr>
    </p:bg>
    <p:spTree>
      <p:nvGrpSpPr>
        <p:cNvPr id="1" name=""/>
        <p:cNvGrpSpPr/>
        <p:nvPr/>
      </p:nvGrpSpPr>
      <p:grpSpPr>
        <a:xfrm>
          <a:off x="0" y="0"/>
          <a:ext cx="0" cy="0"/>
          <a:chOff x="0" y="0"/>
          <a:chExt cx="0" cy="0"/>
        </a:xfrm>
      </p:grpSpPr>
      <p:sp>
        <p:nvSpPr>
          <p:cNvPr id="83970" name="Oval 2"/>
          <p:cNvSpPr>
            <a:spLocks noChangeArrowheads="1"/>
          </p:cNvSpPr>
          <p:nvPr/>
        </p:nvSpPr>
        <p:spPr bwMode="auto">
          <a:xfrm>
            <a:off x="2943225" y="1847850"/>
            <a:ext cx="3267075" cy="3267075"/>
          </a:xfrm>
          <a:prstGeom prst="ellipse">
            <a:avLst/>
          </a:prstGeom>
          <a:solidFill>
            <a:schemeClr val="bg1"/>
          </a:solidFill>
          <a:ln w="9525">
            <a:solidFill>
              <a:schemeClr val="tx1"/>
            </a:solidFill>
            <a:round/>
            <a:headEnd/>
            <a:tailEnd/>
          </a:ln>
          <a:effectLst/>
        </p:spPr>
        <p:txBody>
          <a:bodyPr wrap="none" anchor="ctr"/>
          <a:lstStyle/>
          <a:p>
            <a:endParaRPr lang="en-CA"/>
          </a:p>
        </p:txBody>
      </p:sp>
      <p:sp>
        <p:nvSpPr>
          <p:cNvPr id="83971" name="Oval 3"/>
          <p:cNvSpPr>
            <a:spLocks noChangeArrowheads="1"/>
          </p:cNvSpPr>
          <p:nvPr/>
        </p:nvSpPr>
        <p:spPr bwMode="auto">
          <a:xfrm>
            <a:off x="4010025" y="2914650"/>
            <a:ext cx="1133475" cy="1133475"/>
          </a:xfrm>
          <a:prstGeom prst="ellipse">
            <a:avLst/>
          </a:prstGeom>
          <a:solidFill>
            <a:schemeClr val="tx2"/>
          </a:solidFill>
          <a:ln w="9525">
            <a:solidFill>
              <a:schemeClr val="tx1"/>
            </a:solidFill>
            <a:round/>
            <a:headEnd/>
            <a:tailEnd/>
          </a:ln>
          <a:effectLst/>
        </p:spPr>
        <p:txBody>
          <a:bodyPr wrap="none" anchor="ctr"/>
          <a:lstStyle/>
          <a:p>
            <a:endParaRPr lang="en-CA"/>
          </a:p>
        </p:txBody>
      </p:sp>
      <p:sp>
        <p:nvSpPr>
          <p:cNvPr id="83972" name="Rectangle 4"/>
          <p:cNvSpPr>
            <a:spLocks noChangeArrowheads="1"/>
          </p:cNvSpPr>
          <p:nvPr/>
        </p:nvSpPr>
        <p:spPr bwMode="auto">
          <a:xfrm>
            <a:off x="3381375" y="2800350"/>
            <a:ext cx="352425" cy="60325"/>
          </a:xfrm>
          <a:prstGeom prst="rect">
            <a:avLst/>
          </a:prstGeom>
          <a:solidFill>
            <a:srgbClr val="FF0000"/>
          </a:solidFill>
          <a:ln w="9525">
            <a:solidFill>
              <a:schemeClr val="tx1"/>
            </a:solidFill>
            <a:miter lim="800000"/>
            <a:headEnd/>
            <a:tailEnd/>
          </a:ln>
          <a:effectLst/>
        </p:spPr>
        <p:txBody>
          <a:bodyPr wrap="none" anchor="ctr"/>
          <a:lstStyle/>
          <a:p>
            <a:endParaRPr lang="en-CA"/>
          </a:p>
        </p:txBody>
      </p:sp>
      <p:sp>
        <p:nvSpPr>
          <p:cNvPr id="83973" name="Rectangle 5"/>
          <p:cNvSpPr>
            <a:spLocks noChangeArrowheads="1"/>
          </p:cNvSpPr>
          <p:nvPr/>
        </p:nvSpPr>
        <p:spPr bwMode="auto">
          <a:xfrm>
            <a:off x="4397375" y="3435350"/>
            <a:ext cx="352425" cy="60325"/>
          </a:xfrm>
          <a:prstGeom prst="rect">
            <a:avLst/>
          </a:prstGeom>
          <a:solidFill>
            <a:srgbClr val="FF0000"/>
          </a:solidFill>
          <a:ln w="9525">
            <a:noFill/>
            <a:miter lim="800000"/>
            <a:headEnd/>
            <a:tailEnd/>
          </a:ln>
          <a:effectLst/>
        </p:spPr>
        <p:txBody>
          <a:bodyPr wrap="none" anchor="ctr"/>
          <a:lstStyle/>
          <a:p>
            <a:endParaRPr lang="en-CA"/>
          </a:p>
        </p:txBody>
      </p:sp>
      <p:sp>
        <p:nvSpPr>
          <p:cNvPr id="83974" name="Rectangle 6"/>
          <p:cNvSpPr>
            <a:spLocks noChangeArrowheads="1"/>
          </p:cNvSpPr>
          <p:nvPr/>
        </p:nvSpPr>
        <p:spPr bwMode="auto">
          <a:xfrm rot="-5400000">
            <a:off x="3384550" y="2803525"/>
            <a:ext cx="352425" cy="60325"/>
          </a:xfrm>
          <a:prstGeom prst="rect">
            <a:avLst/>
          </a:prstGeom>
          <a:solidFill>
            <a:srgbClr val="FF0000"/>
          </a:solidFill>
          <a:ln w="9525">
            <a:noFill/>
            <a:miter lim="800000"/>
            <a:headEnd/>
            <a:tailEnd/>
          </a:ln>
          <a:effectLst/>
        </p:spPr>
        <p:txBody>
          <a:bodyPr wrap="none" anchor="ctr"/>
          <a:lstStyle/>
          <a:p>
            <a:endParaRPr lang="en-CA"/>
          </a:p>
        </p:txBody>
      </p:sp>
      <p:sp>
        <p:nvSpPr>
          <p:cNvPr id="83975" name="Rectangle 7"/>
          <p:cNvSpPr>
            <a:spLocks noChangeArrowheads="1"/>
          </p:cNvSpPr>
          <p:nvPr/>
        </p:nvSpPr>
        <p:spPr bwMode="auto">
          <a:xfrm>
            <a:off x="685800" y="158750"/>
            <a:ext cx="7772400" cy="533400"/>
          </a:xfrm>
          <a:prstGeom prst="rect">
            <a:avLst/>
          </a:prstGeom>
          <a:noFill/>
          <a:ln w="9525">
            <a:noFill/>
            <a:miter lim="800000"/>
            <a:headEnd/>
            <a:tailEnd/>
          </a:ln>
          <a:effectLst/>
        </p:spPr>
        <p:txBody>
          <a:bodyPr anchor="ctr"/>
          <a:lstStyle/>
          <a:p>
            <a:pPr algn="ctr"/>
            <a:r>
              <a:rPr lang="en-US" sz="3200">
                <a:solidFill>
                  <a:schemeClr val="bg1"/>
                </a:solidFill>
              </a:rPr>
              <a:t>Receptive fields of retinal ganglion cells</a:t>
            </a:r>
          </a:p>
        </p:txBody>
      </p:sp>
      <p:grpSp>
        <p:nvGrpSpPr>
          <p:cNvPr id="83976" name="Group 8"/>
          <p:cNvGrpSpPr>
            <a:grpSpLocks/>
          </p:cNvGrpSpPr>
          <p:nvPr/>
        </p:nvGrpSpPr>
        <p:grpSpPr bwMode="auto">
          <a:xfrm>
            <a:off x="4695825" y="2441575"/>
            <a:ext cx="4321175" cy="1069975"/>
            <a:chOff x="2958" y="1538"/>
            <a:chExt cx="2722" cy="674"/>
          </a:xfrm>
        </p:grpSpPr>
        <p:sp>
          <p:nvSpPr>
            <p:cNvPr id="83977" name="Text Box 9"/>
            <p:cNvSpPr txBox="1">
              <a:spLocks noChangeArrowheads="1"/>
            </p:cNvSpPr>
            <p:nvPr/>
          </p:nvSpPr>
          <p:spPr bwMode="auto">
            <a:xfrm>
              <a:off x="4154" y="1538"/>
              <a:ext cx="1526" cy="674"/>
            </a:xfrm>
            <a:prstGeom prst="rect">
              <a:avLst/>
            </a:prstGeom>
            <a:noFill/>
            <a:ln w="9525">
              <a:noFill/>
              <a:miter lim="800000"/>
              <a:headEnd/>
              <a:tailEnd/>
            </a:ln>
            <a:effectLst/>
          </p:spPr>
          <p:txBody>
            <a:bodyPr>
              <a:spAutoFit/>
            </a:bodyPr>
            <a:lstStyle/>
            <a:p>
              <a:pPr eaLnBrk="1" hangingPunct="1"/>
              <a:r>
                <a:rPr lang="en-CA" sz="1600">
                  <a:latin typeface="Arial" charset="0"/>
                </a:rPr>
                <a:t>Off-center:  The neuron responds to a small spot of light, </a:t>
              </a:r>
              <a:r>
                <a:rPr lang="en-CA" sz="1600" i="1">
                  <a:latin typeface="Arial" charset="0"/>
                </a:rPr>
                <a:t>if it is darker than the background.</a:t>
              </a:r>
            </a:p>
          </p:txBody>
        </p:sp>
        <p:sp>
          <p:nvSpPr>
            <p:cNvPr id="83978" name="Line 10"/>
            <p:cNvSpPr>
              <a:spLocks noChangeShapeType="1"/>
            </p:cNvSpPr>
            <p:nvPr/>
          </p:nvSpPr>
          <p:spPr bwMode="auto">
            <a:xfrm flipH="1">
              <a:off x="2958" y="1680"/>
              <a:ext cx="1260" cy="468"/>
            </a:xfrm>
            <a:prstGeom prst="line">
              <a:avLst/>
            </a:prstGeom>
            <a:noFill/>
            <a:ln w="28575">
              <a:solidFill>
                <a:srgbClr val="3399FF"/>
              </a:solidFill>
              <a:round/>
              <a:headEnd/>
              <a:tailEnd type="triangle" w="med" len="med"/>
            </a:ln>
            <a:effectLst/>
          </p:spPr>
          <p:txBody>
            <a:bodyPr/>
            <a:lstStyle/>
            <a:p>
              <a:endParaRPr lang="en-CA"/>
            </a:p>
          </p:txBody>
        </p:sp>
      </p:grpSp>
      <p:grpSp>
        <p:nvGrpSpPr>
          <p:cNvPr id="83979" name="Group 11"/>
          <p:cNvGrpSpPr>
            <a:grpSpLocks/>
          </p:cNvGrpSpPr>
          <p:nvPr/>
        </p:nvGrpSpPr>
        <p:grpSpPr bwMode="auto">
          <a:xfrm>
            <a:off x="200025" y="1228725"/>
            <a:ext cx="3121025" cy="1492250"/>
            <a:chOff x="126" y="774"/>
            <a:chExt cx="1966" cy="940"/>
          </a:xfrm>
        </p:grpSpPr>
        <p:sp>
          <p:nvSpPr>
            <p:cNvPr id="83980" name="Text Box 12"/>
            <p:cNvSpPr txBox="1">
              <a:spLocks noChangeArrowheads="1"/>
            </p:cNvSpPr>
            <p:nvPr/>
          </p:nvSpPr>
          <p:spPr bwMode="auto">
            <a:xfrm>
              <a:off x="126" y="774"/>
              <a:ext cx="1526" cy="828"/>
            </a:xfrm>
            <a:prstGeom prst="rect">
              <a:avLst/>
            </a:prstGeom>
            <a:noFill/>
            <a:ln w="9525">
              <a:noFill/>
              <a:miter lim="800000"/>
              <a:headEnd/>
              <a:tailEnd/>
            </a:ln>
            <a:effectLst/>
          </p:spPr>
          <p:txBody>
            <a:bodyPr>
              <a:spAutoFit/>
            </a:bodyPr>
            <a:lstStyle/>
            <a:p>
              <a:pPr eaLnBrk="1" hangingPunct="1"/>
              <a:r>
                <a:rPr lang="en-CA" sz="1600">
                  <a:latin typeface="Arial" charset="0"/>
                </a:rPr>
                <a:t>On-surround:  The neuron responds to a small spot of light, </a:t>
              </a:r>
              <a:r>
                <a:rPr lang="en-CA" sz="1600" i="1">
                  <a:latin typeface="Arial" charset="0"/>
                </a:rPr>
                <a:t>if it is lighter than the background.</a:t>
              </a:r>
            </a:p>
          </p:txBody>
        </p:sp>
        <p:sp>
          <p:nvSpPr>
            <p:cNvPr id="83981" name="Line 13"/>
            <p:cNvSpPr>
              <a:spLocks noChangeShapeType="1"/>
            </p:cNvSpPr>
            <p:nvPr/>
          </p:nvSpPr>
          <p:spPr bwMode="auto">
            <a:xfrm>
              <a:off x="1084" y="1462"/>
              <a:ext cx="1008" cy="252"/>
            </a:xfrm>
            <a:prstGeom prst="line">
              <a:avLst/>
            </a:prstGeom>
            <a:noFill/>
            <a:ln w="28575">
              <a:solidFill>
                <a:srgbClr val="3399FF"/>
              </a:solidFill>
              <a:round/>
              <a:headEnd/>
              <a:tailEnd type="triangle" w="med" len="med"/>
            </a:ln>
            <a:effectLst/>
          </p:spPr>
          <p:txBody>
            <a:bodyPr/>
            <a:lstStyle/>
            <a:p>
              <a:endParaRPr lang="en-CA"/>
            </a:p>
          </p:txBody>
        </p:sp>
      </p:grpSp>
      <p:sp>
        <p:nvSpPr>
          <p:cNvPr id="83982" name="Text Box 14"/>
          <p:cNvSpPr txBox="1">
            <a:spLocks noChangeArrowheads="1"/>
          </p:cNvSpPr>
          <p:nvPr/>
        </p:nvSpPr>
        <p:spPr bwMode="auto">
          <a:xfrm>
            <a:off x="231775" y="6084888"/>
            <a:ext cx="7956550" cy="366712"/>
          </a:xfrm>
          <a:prstGeom prst="rect">
            <a:avLst/>
          </a:prstGeom>
          <a:noFill/>
          <a:ln w="9525">
            <a:noFill/>
            <a:miter lim="800000"/>
            <a:headEnd/>
            <a:tailEnd/>
          </a:ln>
          <a:effectLst/>
        </p:spPr>
        <p:txBody>
          <a:bodyPr wrap="none">
            <a:spAutoFit/>
          </a:bodyPr>
          <a:lstStyle/>
          <a:p>
            <a:pPr eaLnBrk="1" hangingPunct="1"/>
            <a:r>
              <a:rPr lang="en-CA" sz="1800">
                <a:latin typeface="Arial" charset="0"/>
              </a:rPr>
              <a:t>This is the receptive field of an </a:t>
            </a:r>
            <a:r>
              <a:rPr lang="en-CA" sz="1800" b="1">
                <a:latin typeface="Arial" charset="0"/>
              </a:rPr>
              <a:t>off-center, on-surround</a:t>
            </a:r>
            <a:r>
              <a:rPr lang="en-CA" sz="1800">
                <a:latin typeface="Arial" charset="0"/>
              </a:rPr>
              <a:t> retinal ganglion cell.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9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9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ChangeArrowheads="1"/>
          </p:cNvSpPr>
          <p:nvPr/>
        </p:nvSpPr>
        <p:spPr bwMode="auto">
          <a:xfrm>
            <a:off x="0" y="6324600"/>
            <a:ext cx="6164263" cy="533400"/>
          </a:xfrm>
          <a:prstGeom prst="rect">
            <a:avLst/>
          </a:prstGeom>
          <a:noFill/>
          <a:ln w="9525">
            <a:noFill/>
            <a:miter lim="800000"/>
            <a:headEnd/>
            <a:tailEnd/>
          </a:ln>
          <a:effectLst/>
        </p:spPr>
        <p:txBody>
          <a:bodyPr anchor="ctr"/>
          <a:lstStyle/>
          <a:p>
            <a:pPr algn="ctr"/>
            <a:r>
              <a:rPr lang="en-US" sz="3200">
                <a:solidFill>
                  <a:srgbClr val="0066FF"/>
                </a:solidFill>
              </a:rPr>
              <a:t>Hubel/Wiesel movie #1</a:t>
            </a:r>
          </a:p>
        </p:txBody>
      </p:sp>
      <p:pic>
        <p:nvPicPr>
          <p:cNvPr id="92163" name="HWLgn.mpg">
            <a:hlinkClick r:id="" action="ppaction://media"/>
          </p:cNvPr>
          <p:cNvPicPr>
            <a:picLocks noGrp="1" noChangeAspect="1" noChangeArrowheads="1"/>
          </p:cNvPicPr>
          <p:nvPr>
            <p:ph/>
            <a:videoFile r:link="rId2"/>
            <p:extLst>
              <p:ext uri="{DAA4B4D4-6D71-4841-9C94-3DE7FCFB9230}">
                <p14:media xmlns:p14="http://schemas.microsoft.com/office/powerpoint/2010/main" r:link="rId1"/>
              </p:ext>
            </p:extLst>
          </p:nvPr>
        </p:nvPicPr>
        <p:blipFill>
          <a:blip r:embed="rId5" cstate="print"/>
          <a:srcRect/>
          <a:stretch>
            <a:fillRect/>
          </a:stretch>
        </p:blipFill>
        <p:spPr>
          <a:xfrm>
            <a:off x="2989263" y="2281238"/>
            <a:ext cx="3165475" cy="2143125"/>
          </a:xfrm>
          <a:ln/>
        </p:spPr>
      </p:pic>
      <p:pic>
        <p:nvPicPr>
          <p:cNvPr id="92165" name="Picture 5" descr="The image “http://www.nyas.org/snc/rw/28/images/hw02.jpg” cannot be displayed, because it contains errors."/>
          <p:cNvPicPr>
            <a:picLocks noChangeAspect="1" noChangeArrowheads="1"/>
          </p:cNvPicPr>
          <p:nvPr/>
        </p:nvPicPr>
        <p:blipFill>
          <a:blip r:embed="rId6" cstate="print"/>
          <a:srcRect/>
          <a:stretch>
            <a:fillRect/>
          </a:stretch>
        </p:blipFill>
        <p:spPr bwMode="auto">
          <a:xfrm>
            <a:off x="6762750" y="5124450"/>
            <a:ext cx="2381250" cy="1733550"/>
          </a:xfrm>
          <a:prstGeom prst="rect">
            <a:avLst/>
          </a:prstGeom>
          <a:noFill/>
        </p:spPr>
      </p:pic>
      <p:sp>
        <p:nvSpPr>
          <p:cNvPr id="92166" name="Text Box 6"/>
          <p:cNvSpPr txBox="1">
            <a:spLocks noChangeArrowheads="1"/>
          </p:cNvSpPr>
          <p:nvPr/>
        </p:nvSpPr>
        <p:spPr bwMode="auto">
          <a:xfrm>
            <a:off x="8204200" y="4699000"/>
            <a:ext cx="781050" cy="366713"/>
          </a:xfrm>
          <a:prstGeom prst="rect">
            <a:avLst/>
          </a:prstGeom>
          <a:noFill/>
          <a:ln w="9525">
            <a:noFill/>
            <a:miter lim="800000"/>
            <a:headEnd/>
            <a:tailEnd/>
          </a:ln>
          <a:effectLst/>
        </p:spPr>
        <p:txBody>
          <a:bodyPr wrap="none">
            <a:spAutoFit/>
          </a:bodyPr>
          <a:lstStyle/>
          <a:p>
            <a:pPr eaLnBrk="1" hangingPunct="1"/>
            <a:r>
              <a:rPr lang="en-CA" sz="1800">
                <a:latin typeface="Arial" charset="0"/>
              </a:rPr>
              <a:t>Hubel</a:t>
            </a:r>
          </a:p>
        </p:txBody>
      </p:sp>
      <p:sp>
        <p:nvSpPr>
          <p:cNvPr id="92167" name="Text Box 7"/>
          <p:cNvSpPr txBox="1">
            <a:spLocks noChangeArrowheads="1"/>
          </p:cNvSpPr>
          <p:nvPr/>
        </p:nvSpPr>
        <p:spPr bwMode="auto">
          <a:xfrm>
            <a:off x="6919913" y="4694238"/>
            <a:ext cx="869950" cy="366712"/>
          </a:xfrm>
          <a:prstGeom prst="rect">
            <a:avLst/>
          </a:prstGeom>
          <a:noFill/>
          <a:ln w="9525">
            <a:noFill/>
            <a:miter lim="800000"/>
            <a:headEnd/>
            <a:tailEnd/>
          </a:ln>
          <a:effectLst/>
        </p:spPr>
        <p:txBody>
          <a:bodyPr wrap="none">
            <a:spAutoFit/>
          </a:bodyPr>
          <a:lstStyle/>
          <a:p>
            <a:pPr eaLnBrk="1" hangingPunct="1"/>
            <a:r>
              <a:rPr lang="en-CA" sz="1800">
                <a:latin typeface="Arial" charset="0"/>
              </a:rPr>
              <a:t>Wiesel</a:t>
            </a:r>
          </a:p>
        </p:txBody>
      </p:sp>
    </p:spTree>
    <p:extLst>
      <p:ext uri="{BB962C8B-B14F-4D97-AF65-F5344CB8AC3E}">
        <p14:creationId xmlns:p14="http://schemas.microsoft.com/office/powerpoint/2010/main" val="29453285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216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2163"/>
                                        </p:tgtEl>
                                      </p:cBhvr>
                                    </p:cmd>
                                  </p:childTnLst>
                                </p:cTn>
                              </p:par>
                            </p:childTnLst>
                          </p:cTn>
                        </p:par>
                      </p:childTnLst>
                    </p:cTn>
                  </p:par>
                </p:childTnLst>
              </p:cTn>
              <p:nextCondLst>
                <p:cond evt="onClick" delay="0">
                  <p:tgtEl>
                    <p:spTgt spid="92163"/>
                  </p:tgtEl>
                </p:cond>
              </p:nextCondLst>
            </p:seq>
            <p:video>
              <p:cMediaNode>
                <p:cTn id="7" fill="hold" display="0">
                  <p:stCondLst>
                    <p:cond delay="indefinite"/>
                  </p:stCondLst>
                  <p:endCondLst>
                    <p:cond evt="onNext" delay="0">
                      <p:tgtEl>
                        <p:sldTgt/>
                      </p:tgtEl>
                    </p:cond>
                    <p:cond evt="onPrev" delay="0">
                      <p:tgtEl>
                        <p:sldTgt/>
                      </p:tgtEl>
                    </p:cond>
                  </p:endCondLst>
                </p:cTn>
                <p:tgtEl>
                  <p:spTgt spid="9216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0C0C0"/>
        </a:solidFill>
        <a:effectLst/>
      </p:bgPr>
    </p:bg>
    <p:spTree>
      <p:nvGrpSpPr>
        <p:cNvPr id="1" name=""/>
        <p:cNvGrpSpPr/>
        <p:nvPr/>
      </p:nvGrpSpPr>
      <p:grpSpPr>
        <a:xfrm>
          <a:off x="0" y="0"/>
          <a:ext cx="0" cy="0"/>
          <a:chOff x="0" y="0"/>
          <a:chExt cx="0" cy="0"/>
        </a:xfrm>
      </p:grpSpPr>
      <p:sp>
        <p:nvSpPr>
          <p:cNvPr id="86018" name="Rectangle 2"/>
          <p:cNvSpPr>
            <a:spLocks noChangeArrowheads="1"/>
          </p:cNvSpPr>
          <p:nvPr/>
        </p:nvSpPr>
        <p:spPr bwMode="auto">
          <a:xfrm>
            <a:off x="611188" y="-171450"/>
            <a:ext cx="7772400" cy="1143000"/>
          </a:xfrm>
          <a:prstGeom prst="rect">
            <a:avLst/>
          </a:prstGeom>
          <a:noFill/>
          <a:ln w="9525">
            <a:noFill/>
            <a:miter lim="800000"/>
            <a:headEnd/>
            <a:tailEnd/>
          </a:ln>
          <a:effectLst/>
        </p:spPr>
        <p:txBody>
          <a:bodyPr anchor="ctr"/>
          <a:lstStyle/>
          <a:p>
            <a:pPr algn="ctr"/>
            <a:r>
              <a:rPr lang="en-US">
                <a:solidFill>
                  <a:schemeClr val="tx2"/>
                </a:solidFill>
              </a:rPr>
              <a:t>Retinal Ganglion Cells are the output of the retina</a:t>
            </a:r>
          </a:p>
        </p:txBody>
      </p:sp>
      <p:sp>
        <p:nvSpPr>
          <p:cNvPr id="86019" name="Text Box 3"/>
          <p:cNvSpPr txBox="1">
            <a:spLocks noChangeArrowheads="1"/>
          </p:cNvSpPr>
          <p:nvPr/>
        </p:nvSpPr>
        <p:spPr bwMode="auto">
          <a:xfrm>
            <a:off x="473075" y="6254750"/>
            <a:ext cx="1371600" cy="366713"/>
          </a:xfrm>
          <a:prstGeom prst="rect">
            <a:avLst/>
          </a:prstGeom>
          <a:noFill/>
          <a:ln w="12700">
            <a:noFill/>
            <a:miter lim="800000"/>
            <a:headEnd/>
            <a:tailEnd/>
          </a:ln>
          <a:effectLst/>
        </p:spPr>
        <p:txBody>
          <a:bodyPr wrap="none">
            <a:spAutoFit/>
          </a:bodyPr>
          <a:lstStyle/>
          <a:p>
            <a:pPr algn="ctr"/>
            <a:r>
              <a:rPr lang="en-US" sz="1800">
                <a:solidFill>
                  <a:schemeClr val="tx2"/>
                </a:solidFill>
                <a:latin typeface="Times New Roman" pitchFamily="18" charset="0"/>
              </a:rPr>
              <a:t>Kuffler 1953</a:t>
            </a:r>
          </a:p>
        </p:txBody>
      </p:sp>
      <p:sp>
        <p:nvSpPr>
          <p:cNvPr id="86020" name="Rectangle 4"/>
          <p:cNvSpPr>
            <a:spLocks noChangeArrowheads="1"/>
          </p:cNvSpPr>
          <p:nvPr/>
        </p:nvSpPr>
        <p:spPr bwMode="auto">
          <a:xfrm>
            <a:off x="630238" y="1341438"/>
            <a:ext cx="2619375" cy="4359275"/>
          </a:xfrm>
          <a:prstGeom prst="rect">
            <a:avLst/>
          </a:prstGeom>
          <a:solidFill>
            <a:srgbClr val="C0C0C0"/>
          </a:solidFill>
          <a:ln w="9525">
            <a:noFill/>
            <a:miter lim="800000"/>
            <a:headEnd/>
            <a:tailEnd/>
          </a:ln>
        </p:spPr>
        <p:txBody>
          <a:bodyPr/>
          <a:lstStyle/>
          <a:p>
            <a:endParaRPr lang="en-CA"/>
          </a:p>
        </p:txBody>
      </p:sp>
      <p:sp>
        <p:nvSpPr>
          <p:cNvPr id="86021" name="Rectangle 5"/>
          <p:cNvSpPr>
            <a:spLocks noChangeArrowheads="1"/>
          </p:cNvSpPr>
          <p:nvPr/>
        </p:nvSpPr>
        <p:spPr bwMode="auto">
          <a:xfrm>
            <a:off x="641350" y="1352550"/>
            <a:ext cx="2597150" cy="4337050"/>
          </a:xfrm>
          <a:prstGeom prst="rect">
            <a:avLst/>
          </a:prstGeom>
          <a:noFill/>
          <a:ln w="23813">
            <a:solidFill>
              <a:srgbClr val="1F1A17"/>
            </a:solidFill>
            <a:miter lim="800000"/>
            <a:headEnd/>
            <a:tailEnd/>
          </a:ln>
        </p:spPr>
        <p:txBody>
          <a:bodyPr/>
          <a:lstStyle/>
          <a:p>
            <a:endParaRPr lang="en-CA"/>
          </a:p>
        </p:txBody>
      </p:sp>
      <p:sp>
        <p:nvSpPr>
          <p:cNvPr id="86022" name="Freeform 6"/>
          <p:cNvSpPr>
            <a:spLocks/>
          </p:cNvSpPr>
          <p:nvPr/>
        </p:nvSpPr>
        <p:spPr bwMode="auto">
          <a:xfrm>
            <a:off x="1328738" y="4356100"/>
            <a:ext cx="1274762" cy="1274763"/>
          </a:xfrm>
          <a:custGeom>
            <a:avLst/>
            <a:gdLst/>
            <a:ahLst/>
            <a:cxnLst>
              <a:cxn ang="0">
                <a:pos x="803" y="400"/>
              </a:cxn>
              <a:cxn ang="0">
                <a:pos x="792" y="480"/>
              </a:cxn>
              <a:cxn ang="0">
                <a:pos x="770" y="557"/>
              </a:cxn>
              <a:cxn ang="0">
                <a:pos x="734" y="623"/>
              </a:cxn>
              <a:cxn ang="0">
                <a:pos x="682" y="682"/>
              </a:cxn>
              <a:cxn ang="0">
                <a:pos x="624" y="733"/>
              </a:cxn>
              <a:cxn ang="0">
                <a:pos x="558" y="770"/>
              </a:cxn>
              <a:cxn ang="0">
                <a:pos x="481" y="792"/>
              </a:cxn>
              <a:cxn ang="0">
                <a:pos x="400" y="803"/>
              </a:cxn>
              <a:cxn ang="0">
                <a:pos x="400" y="803"/>
              </a:cxn>
              <a:cxn ang="0">
                <a:pos x="319" y="792"/>
              </a:cxn>
              <a:cxn ang="0">
                <a:pos x="246" y="770"/>
              </a:cxn>
              <a:cxn ang="0">
                <a:pos x="176" y="733"/>
              </a:cxn>
              <a:cxn ang="0">
                <a:pos x="118" y="682"/>
              </a:cxn>
              <a:cxn ang="0">
                <a:pos x="66" y="623"/>
              </a:cxn>
              <a:cxn ang="0">
                <a:pos x="30" y="557"/>
              </a:cxn>
              <a:cxn ang="0">
                <a:pos x="8" y="480"/>
              </a:cxn>
              <a:cxn ang="0">
                <a:pos x="0" y="400"/>
              </a:cxn>
              <a:cxn ang="0">
                <a:pos x="0" y="400"/>
              </a:cxn>
              <a:cxn ang="0">
                <a:pos x="8" y="319"/>
              </a:cxn>
              <a:cxn ang="0">
                <a:pos x="30" y="246"/>
              </a:cxn>
              <a:cxn ang="0">
                <a:pos x="66" y="176"/>
              </a:cxn>
              <a:cxn ang="0">
                <a:pos x="118" y="117"/>
              </a:cxn>
              <a:cxn ang="0">
                <a:pos x="176" y="66"/>
              </a:cxn>
              <a:cxn ang="0">
                <a:pos x="246" y="29"/>
              </a:cxn>
              <a:cxn ang="0">
                <a:pos x="319" y="7"/>
              </a:cxn>
              <a:cxn ang="0">
                <a:pos x="400" y="0"/>
              </a:cxn>
              <a:cxn ang="0">
                <a:pos x="400" y="0"/>
              </a:cxn>
              <a:cxn ang="0">
                <a:pos x="481" y="7"/>
              </a:cxn>
              <a:cxn ang="0">
                <a:pos x="558" y="29"/>
              </a:cxn>
              <a:cxn ang="0">
                <a:pos x="624" y="66"/>
              </a:cxn>
              <a:cxn ang="0">
                <a:pos x="682" y="117"/>
              </a:cxn>
              <a:cxn ang="0">
                <a:pos x="734" y="176"/>
              </a:cxn>
              <a:cxn ang="0">
                <a:pos x="770" y="246"/>
              </a:cxn>
              <a:cxn ang="0">
                <a:pos x="792" y="319"/>
              </a:cxn>
              <a:cxn ang="0">
                <a:pos x="803" y="400"/>
              </a:cxn>
            </a:cxnLst>
            <a:rect l="0" t="0" r="r" b="b"/>
            <a:pathLst>
              <a:path w="803" h="803">
                <a:moveTo>
                  <a:pt x="803" y="400"/>
                </a:moveTo>
                <a:lnTo>
                  <a:pt x="792" y="480"/>
                </a:lnTo>
                <a:lnTo>
                  <a:pt x="770" y="557"/>
                </a:lnTo>
                <a:lnTo>
                  <a:pt x="734" y="623"/>
                </a:lnTo>
                <a:lnTo>
                  <a:pt x="682" y="682"/>
                </a:lnTo>
                <a:lnTo>
                  <a:pt x="624" y="733"/>
                </a:lnTo>
                <a:lnTo>
                  <a:pt x="558" y="770"/>
                </a:lnTo>
                <a:lnTo>
                  <a:pt x="481" y="792"/>
                </a:lnTo>
                <a:lnTo>
                  <a:pt x="400" y="803"/>
                </a:lnTo>
                <a:lnTo>
                  <a:pt x="400" y="803"/>
                </a:lnTo>
                <a:lnTo>
                  <a:pt x="319" y="792"/>
                </a:lnTo>
                <a:lnTo>
                  <a:pt x="246" y="770"/>
                </a:lnTo>
                <a:lnTo>
                  <a:pt x="176" y="733"/>
                </a:lnTo>
                <a:lnTo>
                  <a:pt x="118" y="682"/>
                </a:lnTo>
                <a:lnTo>
                  <a:pt x="66" y="623"/>
                </a:lnTo>
                <a:lnTo>
                  <a:pt x="30" y="557"/>
                </a:lnTo>
                <a:lnTo>
                  <a:pt x="8" y="480"/>
                </a:lnTo>
                <a:lnTo>
                  <a:pt x="0" y="400"/>
                </a:lnTo>
                <a:lnTo>
                  <a:pt x="0" y="400"/>
                </a:lnTo>
                <a:lnTo>
                  <a:pt x="8" y="319"/>
                </a:lnTo>
                <a:lnTo>
                  <a:pt x="30" y="246"/>
                </a:lnTo>
                <a:lnTo>
                  <a:pt x="66" y="176"/>
                </a:lnTo>
                <a:lnTo>
                  <a:pt x="118" y="117"/>
                </a:lnTo>
                <a:lnTo>
                  <a:pt x="176" y="66"/>
                </a:lnTo>
                <a:lnTo>
                  <a:pt x="246" y="29"/>
                </a:lnTo>
                <a:lnTo>
                  <a:pt x="319" y="7"/>
                </a:lnTo>
                <a:lnTo>
                  <a:pt x="400" y="0"/>
                </a:lnTo>
                <a:lnTo>
                  <a:pt x="400" y="0"/>
                </a:lnTo>
                <a:lnTo>
                  <a:pt x="481" y="7"/>
                </a:lnTo>
                <a:lnTo>
                  <a:pt x="558" y="29"/>
                </a:lnTo>
                <a:lnTo>
                  <a:pt x="624" y="66"/>
                </a:lnTo>
                <a:lnTo>
                  <a:pt x="682" y="117"/>
                </a:lnTo>
                <a:lnTo>
                  <a:pt x="734" y="176"/>
                </a:lnTo>
                <a:lnTo>
                  <a:pt x="770" y="246"/>
                </a:lnTo>
                <a:lnTo>
                  <a:pt x="792" y="319"/>
                </a:lnTo>
                <a:lnTo>
                  <a:pt x="803" y="400"/>
                </a:lnTo>
                <a:close/>
              </a:path>
            </a:pathLst>
          </a:custGeom>
          <a:solidFill>
            <a:srgbClr val="FFFFFF"/>
          </a:solidFill>
          <a:ln w="9525">
            <a:noFill/>
            <a:round/>
            <a:headEnd/>
            <a:tailEnd/>
          </a:ln>
        </p:spPr>
        <p:txBody>
          <a:bodyPr/>
          <a:lstStyle/>
          <a:p>
            <a:endParaRPr lang="en-CA"/>
          </a:p>
        </p:txBody>
      </p:sp>
      <p:sp>
        <p:nvSpPr>
          <p:cNvPr id="86023" name="Freeform 7"/>
          <p:cNvSpPr>
            <a:spLocks/>
          </p:cNvSpPr>
          <p:nvPr/>
        </p:nvSpPr>
        <p:spPr bwMode="auto">
          <a:xfrm>
            <a:off x="1328738" y="4356100"/>
            <a:ext cx="1274762" cy="1274763"/>
          </a:xfrm>
          <a:custGeom>
            <a:avLst/>
            <a:gdLst/>
            <a:ahLst/>
            <a:cxnLst>
              <a:cxn ang="0">
                <a:pos x="803" y="400"/>
              </a:cxn>
              <a:cxn ang="0">
                <a:pos x="792" y="480"/>
              </a:cxn>
              <a:cxn ang="0">
                <a:pos x="770" y="557"/>
              </a:cxn>
              <a:cxn ang="0">
                <a:pos x="734" y="623"/>
              </a:cxn>
              <a:cxn ang="0">
                <a:pos x="682" y="682"/>
              </a:cxn>
              <a:cxn ang="0">
                <a:pos x="624" y="733"/>
              </a:cxn>
              <a:cxn ang="0">
                <a:pos x="558" y="770"/>
              </a:cxn>
              <a:cxn ang="0">
                <a:pos x="481" y="792"/>
              </a:cxn>
              <a:cxn ang="0">
                <a:pos x="400" y="803"/>
              </a:cxn>
              <a:cxn ang="0">
                <a:pos x="400" y="803"/>
              </a:cxn>
              <a:cxn ang="0">
                <a:pos x="319" y="792"/>
              </a:cxn>
              <a:cxn ang="0">
                <a:pos x="246" y="770"/>
              </a:cxn>
              <a:cxn ang="0">
                <a:pos x="176" y="733"/>
              </a:cxn>
              <a:cxn ang="0">
                <a:pos x="118" y="682"/>
              </a:cxn>
              <a:cxn ang="0">
                <a:pos x="66" y="623"/>
              </a:cxn>
              <a:cxn ang="0">
                <a:pos x="30" y="557"/>
              </a:cxn>
              <a:cxn ang="0">
                <a:pos x="8" y="480"/>
              </a:cxn>
              <a:cxn ang="0">
                <a:pos x="0" y="400"/>
              </a:cxn>
              <a:cxn ang="0">
                <a:pos x="0" y="400"/>
              </a:cxn>
              <a:cxn ang="0">
                <a:pos x="8" y="319"/>
              </a:cxn>
              <a:cxn ang="0">
                <a:pos x="30" y="246"/>
              </a:cxn>
              <a:cxn ang="0">
                <a:pos x="66" y="176"/>
              </a:cxn>
              <a:cxn ang="0">
                <a:pos x="118" y="117"/>
              </a:cxn>
              <a:cxn ang="0">
                <a:pos x="176" y="66"/>
              </a:cxn>
              <a:cxn ang="0">
                <a:pos x="246" y="29"/>
              </a:cxn>
              <a:cxn ang="0">
                <a:pos x="319" y="7"/>
              </a:cxn>
              <a:cxn ang="0">
                <a:pos x="400" y="0"/>
              </a:cxn>
              <a:cxn ang="0">
                <a:pos x="400" y="0"/>
              </a:cxn>
              <a:cxn ang="0">
                <a:pos x="481" y="7"/>
              </a:cxn>
              <a:cxn ang="0">
                <a:pos x="558" y="29"/>
              </a:cxn>
              <a:cxn ang="0">
                <a:pos x="624" y="66"/>
              </a:cxn>
              <a:cxn ang="0">
                <a:pos x="682" y="117"/>
              </a:cxn>
              <a:cxn ang="0">
                <a:pos x="734" y="176"/>
              </a:cxn>
              <a:cxn ang="0">
                <a:pos x="770" y="246"/>
              </a:cxn>
              <a:cxn ang="0">
                <a:pos x="792" y="319"/>
              </a:cxn>
              <a:cxn ang="0">
                <a:pos x="803" y="400"/>
              </a:cxn>
            </a:cxnLst>
            <a:rect l="0" t="0" r="r" b="b"/>
            <a:pathLst>
              <a:path w="803" h="803">
                <a:moveTo>
                  <a:pt x="803" y="400"/>
                </a:moveTo>
                <a:lnTo>
                  <a:pt x="792" y="480"/>
                </a:lnTo>
                <a:lnTo>
                  <a:pt x="770" y="557"/>
                </a:lnTo>
                <a:lnTo>
                  <a:pt x="734" y="623"/>
                </a:lnTo>
                <a:lnTo>
                  <a:pt x="682" y="682"/>
                </a:lnTo>
                <a:lnTo>
                  <a:pt x="624" y="733"/>
                </a:lnTo>
                <a:lnTo>
                  <a:pt x="558" y="770"/>
                </a:lnTo>
                <a:lnTo>
                  <a:pt x="481" y="792"/>
                </a:lnTo>
                <a:lnTo>
                  <a:pt x="400" y="803"/>
                </a:lnTo>
                <a:lnTo>
                  <a:pt x="400" y="803"/>
                </a:lnTo>
                <a:lnTo>
                  <a:pt x="319" y="792"/>
                </a:lnTo>
                <a:lnTo>
                  <a:pt x="246" y="770"/>
                </a:lnTo>
                <a:lnTo>
                  <a:pt x="176" y="733"/>
                </a:lnTo>
                <a:lnTo>
                  <a:pt x="118" y="682"/>
                </a:lnTo>
                <a:lnTo>
                  <a:pt x="66" y="623"/>
                </a:lnTo>
                <a:lnTo>
                  <a:pt x="30" y="557"/>
                </a:lnTo>
                <a:lnTo>
                  <a:pt x="8" y="480"/>
                </a:lnTo>
                <a:lnTo>
                  <a:pt x="0" y="400"/>
                </a:lnTo>
                <a:lnTo>
                  <a:pt x="0" y="400"/>
                </a:lnTo>
                <a:lnTo>
                  <a:pt x="8" y="319"/>
                </a:lnTo>
                <a:lnTo>
                  <a:pt x="30" y="246"/>
                </a:lnTo>
                <a:lnTo>
                  <a:pt x="66" y="176"/>
                </a:lnTo>
                <a:lnTo>
                  <a:pt x="118" y="117"/>
                </a:lnTo>
                <a:lnTo>
                  <a:pt x="176" y="66"/>
                </a:lnTo>
                <a:lnTo>
                  <a:pt x="246" y="29"/>
                </a:lnTo>
                <a:lnTo>
                  <a:pt x="319" y="7"/>
                </a:lnTo>
                <a:lnTo>
                  <a:pt x="400" y="0"/>
                </a:lnTo>
                <a:lnTo>
                  <a:pt x="400" y="0"/>
                </a:lnTo>
                <a:lnTo>
                  <a:pt x="481" y="7"/>
                </a:lnTo>
                <a:lnTo>
                  <a:pt x="558" y="29"/>
                </a:lnTo>
                <a:lnTo>
                  <a:pt x="624" y="66"/>
                </a:lnTo>
                <a:lnTo>
                  <a:pt x="682" y="117"/>
                </a:lnTo>
                <a:lnTo>
                  <a:pt x="734" y="176"/>
                </a:lnTo>
                <a:lnTo>
                  <a:pt x="770" y="246"/>
                </a:lnTo>
                <a:lnTo>
                  <a:pt x="792" y="319"/>
                </a:lnTo>
                <a:lnTo>
                  <a:pt x="803" y="400"/>
                </a:lnTo>
              </a:path>
            </a:pathLst>
          </a:custGeom>
          <a:noFill/>
          <a:ln w="23813">
            <a:solidFill>
              <a:srgbClr val="FFFFFF"/>
            </a:solidFill>
            <a:prstDash val="solid"/>
            <a:round/>
            <a:headEnd/>
            <a:tailEnd/>
          </a:ln>
        </p:spPr>
        <p:txBody>
          <a:bodyPr/>
          <a:lstStyle/>
          <a:p>
            <a:endParaRPr lang="en-CA"/>
          </a:p>
        </p:txBody>
      </p:sp>
      <p:sp>
        <p:nvSpPr>
          <p:cNvPr id="86024" name="Freeform 8"/>
          <p:cNvSpPr>
            <a:spLocks/>
          </p:cNvSpPr>
          <p:nvPr/>
        </p:nvSpPr>
        <p:spPr bwMode="auto">
          <a:xfrm>
            <a:off x="1730375" y="4781550"/>
            <a:ext cx="466725" cy="465138"/>
          </a:xfrm>
          <a:custGeom>
            <a:avLst/>
            <a:gdLst/>
            <a:ahLst/>
            <a:cxnLst>
              <a:cxn ang="0">
                <a:pos x="294" y="146"/>
              </a:cxn>
              <a:cxn ang="0">
                <a:pos x="290" y="176"/>
              </a:cxn>
              <a:cxn ang="0">
                <a:pos x="283" y="205"/>
              </a:cxn>
              <a:cxn ang="0">
                <a:pos x="268" y="227"/>
              </a:cxn>
              <a:cxn ang="0">
                <a:pos x="250" y="249"/>
              </a:cxn>
              <a:cxn ang="0">
                <a:pos x="228" y="267"/>
              </a:cxn>
              <a:cxn ang="0">
                <a:pos x="206" y="282"/>
              </a:cxn>
              <a:cxn ang="0">
                <a:pos x="176" y="289"/>
              </a:cxn>
              <a:cxn ang="0">
                <a:pos x="147" y="293"/>
              </a:cxn>
              <a:cxn ang="0">
                <a:pos x="147" y="293"/>
              </a:cxn>
              <a:cxn ang="0">
                <a:pos x="118" y="289"/>
              </a:cxn>
              <a:cxn ang="0">
                <a:pos x="92" y="282"/>
              </a:cxn>
              <a:cxn ang="0">
                <a:pos x="66" y="267"/>
              </a:cxn>
              <a:cxn ang="0">
                <a:pos x="44" y="249"/>
              </a:cxn>
              <a:cxn ang="0">
                <a:pos x="26" y="227"/>
              </a:cxn>
              <a:cxn ang="0">
                <a:pos x="11" y="205"/>
              </a:cxn>
              <a:cxn ang="0">
                <a:pos x="4" y="176"/>
              </a:cxn>
              <a:cxn ang="0">
                <a:pos x="0" y="146"/>
              </a:cxn>
              <a:cxn ang="0">
                <a:pos x="0" y="146"/>
              </a:cxn>
              <a:cxn ang="0">
                <a:pos x="4" y="117"/>
              </a:cxn>
              <a:cxn ang="0">
                <a:pos x="11" y="91"/>
              </a:cxn>
              <a:cxn ang="0">
                <a:pos x="26" y="66"/>
              </a:cxn>
              <a:cxn ang="0">
                <a:pos x="44" y="44"/>
              </a:cxn>
              <a:cxn ang="0">
                <a:pos x="66" y="25"/>
              </a:cxn>
              <a:cxn ang="0">
                <a:pos x="92" y="14"/>
              </a:cxn>
              <a:cxn ang="0">
                <a:pos x="118" y="3"/>
              </a:cxn>
              <a:cxn ang="0">
                <a:pos x="147" y="0"/>
              </a:cxn>
              <a:cxn ang="0">
                <a:pos x="147" y="0"/>
              </a:cxn>
              <a:cxn ang="0">
                <a:pos x="176" y="3"/>
              </a:cxn>
              <a:cxn ang="0">
                <a:pos x="206" y="14"/>
              </a:cxn>
              <a:cxn ang="0">
                <a:pos x="228" y="25"/>
              </a:cxn>
              <a:cxn ang="0">
                <a:pos x="250" y="44"/>
              </a:cxn>
              <a:cxn ang="0">
                <a:pos x="268" y="66"/>
              </a:cxn>
              <a:cxn ang="0">
                <a:pos x="283" y="91"/>
              </a:cxn>
              <a:cxn ang="0">
                <a:pos x="290" y="117"/>
              </a:cxn>
              <a:cxn ang="0">
                <a:pos x="294" y="146"/>
              </a:cxn>
            </a:cxnLst>
            <a:rect l="0" t="0" r="r" b="b"/>
            <a:pathLst>
              <a:path w="294" h="293">
                <a:moveTo>
                  <a:pt x="294" y="146"/>
                </a:moveTo>
                <a:lnTo>
                  <a:pt x="290" y="176"/>
                </a:lnTo>
                <a:lnTo>
                  <a:pt x="283" y="205"/>
                </a:lnTo>
                <a:lnTo>
                  <a:pt x="268" y="227"/>
                </a:lnTo>
                <a:lnTo>
                  <a:pt x="250" y="249"/>
                </a:lnTo>
                <a:lnTo>
                  <a:pt x="228" y="267"/>
                </a:lnTo>
                <a:lnTo>
                  <a:pt x="206" y="282"/>
                </a:lnTo>
                <a:lnTo>
                  <a:pt x="176" y="289"/>
                </a:lnTo>
                <a:lnTo>
                  <a:pt x="147" y="293"/>
                </a:lnTo>
                <a:lnTo>
                  <a:pt x="147" y="293"/>
                </a:lnTo>
                <a:lnTo>
                  <a:pt x="118" y="289"/>
                </a:lnTo>
                <a:lnTo>
                  <a:pt x="92" y="282"/>
                </a:lnTo>
                <a:lnTo>
                  <a:pt x="66" y="267"/>
                </a:lnTo>
                <a:lnTo>
                  <a:pt x="44" y="249"/>
                </a:lnTo>
                <a:lnTo>
                  <a:pt x="26" y="227"/>
                </a:lnTo>
                <a:lnTo>
                  <a:pt x="11" y="205"/>
                </a:lnTo>
                <a:lnTo>
                  <a:pt x="4" y="176"/>
                </a:lnTo>
                <a:lnTo>
                  <a:pt x="0" y="146"/>
                </a:lnTo>
                <a:lnTo>
                  <a:pt x="0" y="146"/>
                </a:lnTo>
                <a:lnTo>
                  <a:pt x="4" y="117"/>
                </a:lnTo>
                <a:lnTo>
                  <a:pt x="11" y="91"/>
                </a:lnTo>
                <a:lnTo>
                  <a:pt x="26" y="66"/>
                </a:lnTo>
                <a:lnTo>
                  <a:pt x="44" y="44"/>
                </a:lnTo>
                <a:lnTo>
                  <a:pt x="66" y="25"/>
                </a:lnTo>
                <a:lnTo>
                  <a:pt x="92" y="14"/>
                </a:lnTo>
                <a:lnTo>
                  <a:pt x="118" y="3"/>
                </a:lnTo>
                <a:lnTo>
                  <a:pt x="147" y="0"/>
                </a:lnTo>
                <a:lnTo>
                  <a:pt x="147" y="0"/>
                </a:lnTo>
                <a:lnTo>
                  <a:pt x="176" y="3"/>
                </a:lnTo>
                <a:lnTo>
                  <a:pt x="206" y="14"/>
                </a:lnTo>
                <a:lnTo>
                  <a:pt x="228" y="25"/>
                </a:lnTo>
                <a:lnTo>
                  <a:pt x="250" y="44"/>
                </a:lnTo>
                <a:lnTo>
                  <a:pt x="268" y="66"/>
                </a:lnTo>
                <a:lnTo>
                  <a:pt x="283" y="91"/>
                </a:lnTo>
                <a:lnTo>
                  <a:pt x="290" y="117"/>
                </a:lnTo>
                <a:lnTo>
                  <a:pt x="294" y="146"/>
                </a:lnTo>
                <a:close/>
              </a:path>
            </a:pathLst>
          </a:custGeom>
          <a:solidFill>
            <a:srgbClr val="1F1A17"/>
          </a:solidFill>
          <a:ln w="9525">
            <a:noFill/>
            <a:round/>
            <a:headEnd/>
            <a:tailEnd/>
          </a:ln>
        </p:spPr>
        <p:txBody>
          <a:bodyPr/>
          <a:lstStyle/>
          <a:p>
            <a:endParaRPr lang="en-CA"/>
          </a:p>
        </p:txBody>
      </p:sp>
      <p:sp>
        <p:nvSpPr>
          <p:cNvPr id="86025" name="Freeform 9"/>
          <p:cNvSpPr>
            <a:spLocks/>
          </p:cNvSpPr>
          <p:nvPr/>
        </p:nvSpPr>
        <p:spPr bwMode="auto">
          <a:xfrm>
            <a:off x="1730375" y="4781550"/>
            <a:ext cx="466725" cy="465138"/>
          </a:xfrm>
          <a:custGeom>
            <a:avLst/>
            <a:gdLst/>
            <a:ahLst/>
            <a:cxnLst>
              <a:cxn ang="0">
                <a:pos x="294" y="146"/>
              </a:cxn>
              <a:cxn ang="0">
                <a:pos x="290" y="176"/>
              </a:cxn>
              <a:cxn ang="0">
                <a:pos x="283" y="205"/>
              </a:cxn>
              <a:cxn ang="0">
                <a:pos x="268" y="227"/>
              </a:cxn>
              <a:cxn ang="0">
                <a:pos x="250" y="249"/>
              </a:cxn>
              <a:cxn ang="0">
                <a:pos x="228" y="267"/>
              </a:cxn>
              <a:cxn ang="0">
                <a:pos x="206" y="282"/>
              </a:cxn>
              <a:cxn ang="0">
                <a:pos x="176" y="289"/>
              </a:cxn>
              <a:cxn ang="0">
                <a:pos x="147" y="293"/>
              </a:cxn>
              <a:cxn ang="0">
                <a:pos x="147" y="293"/>
              </a:cxn>
              <a:cxn ang="0">
                <a:pos x="118" y="289"/>
              </a:cxn>
              <a:cxn ang="0">
                <a:pos x="92" y="282"/>
              </a:cxn>
              <a:cxn ang="0">
                <a:pos x="66" y="267"/>
              </a:cxn>
              <a:cxn ang="0">
                <a:pos x="44" y="249"/>
              </a:cxn>
              <a:cxn ang="0">
                <a:pos x="26" y="227"/>
              </a:cxn>
              <a:cxn ang="0">
                <a:pos x="11" y="205"/>
              </a:cxn>
              <a:cxn ang="0">
                <a:pos x="4" y="176"/>
              </a:cxn>
              <a:cxn ang="0">
                <a:pos x="0" y="146"/>
              </a:cxn>
              <a:cxn ang="0">
                <a:pos x="0" y="146"/>
              </a:cxn>
              <a:cxn ang="0">
                <a:pos x="4" y="117"/>
              </a:cxn>
              <a:cxn ang="0">
                <a:pos x="11" y="91"/>
              </a:cxn>
              <a:cxn ang="0">
                <a:pos x="26" y="66"/>
              </a:cxn>
              <a:cxn ang="0">
                <a:pos x="44" y="44"/>
              </a:cxn>
              <a:cxn ang="0">
                <a:pos x="66" y="25"/>
              </a:cxn>
              <a:cxn ang="0">
                <a:pos x="92" y="14"/>
              </a:cxn>
              <a:cxn ang="0">
                <a:pos x="118" y="3"/>
              </a:cxn>
              <a:cxn ang="0">
                <a:pos x="147" y="0"/>
              </a:cxn>
              <a:cxn ang="0">
                <a:pos x="147" y="0"/>
              </a:cxn>
              <a:cxn ang="0">
                <a:pos x="176" y="3"/>
              </a:cxn>
              <a:cxn ang="0">
                <a:pos x="206" y="14"/>
              </a:cxn>
              <a:cxn ang="0">
                <a:pos x="228" y="25"/>
              </a:cxn>
              <a:cxn ang="0">
                <a:pos x="250" y="44"/>
              </a:cxn>
              <a:cxn ang="0">
                <a:pos x="268" y="66"/>
              </a:cxn>
              <a:cxn ang="0">
                <a:pos x="283" y="91"/>
              </a:cxn>
              <a:cxn ang="0">
                <a:pos x="290" y="117"/>
              </a:cxn>
              <a:cxn ang="0">
                <a:pos x="294" y="146"/>
              </a:cxn>
            </a:cxnLst>
            <a:rect l="0" t="0" r="r" b="b"/>
            <a:pathLst>
              <a:path w="294" h="293">
                <a:moveTo>
                  <a:pt x="294" y="146"/>
                </a:moveTo>
                <a:lnTo>
                  <a:pt x="290" y="176"/>
                </a:lnTo>
                <a:lnTo>
                  <a:pt x="283" y="205"/>
                </a:lnTo>
                <a:lnTo>
                  <a:pt x="268" y="227"/>
                </a:lnTo>
                <a:lnTo>
                  <a:pt x="250" y="249"/>
                </a:lnTo>
                <a:lnTo>
                  <a:pt x="228" y="267"/>
                </a:lnTo>
                <a:lnTo>
                  <a:pt x="206" y="282"/>
                </a:lnTo>
                <a:lnTo>
                  <a:pt x="176" y="289"/>
                </a:lnTo>
                <a:lnTo>
                  <a:pt x="147" y="293"/>
                </a:lnTo>
                <a:lnTo>
                  <a:pt x="147" y="293"/>
                </a:lnTo>
                <a:lnTo>
                  <a:pt x="118" y="289"/>
                </a:lnTo>
                <a:lnTo>
                  <a:pt x="92" y="282"/>
                </a:lnTo>
                <a:lnTo>
                  <a:pt x="66" y="267"/>
                </a:lnTo>
                <a:lnTo>
                  <a:pt x="44" y="249"/>
                </a:lnTo>
                <a:lnTo>
                  <a:pt x="26" y="227"/>
                </a:lnTo>
                <a:lnTo>
                  <a:pt x="11" y="205"/>
                </a:lnTo>
                <a:lnTo>
                  <a:pt x="4" y="176"/>
                </a:lnTo>
                <a:lnTo>
                  <a:pt x="0" y="146"/>
                </a:lnTo>
                <a:lnTo>
                  <a:pt x="0" y="146"/>
                </a:lnTo>
                <a:lnTo>
                  <a:pt x="4" y="117"/>
                </a:lnTo>
                <a:lnTo>
                  <a:pt x="11" y="91"/>
                </a:lnTo>
                <a:lnTo>
                  <a:pt x="26" y="66"/>
                </a:lnTo>
                <a:lnTo>
                  <a:pt x="44" y="44"/>
                </a:lnTo>
                <a:lnTo>
                  <a:pt x="66" y="25"/>
                </a:lnTo>
                <a:lnTo>
                  <a:pt x="92" y="14"/>
                </a:lnTo>
                <a:lnTo>
                  <a:pt x="118" y="3"/>
                </a:lnTo>
                <a:lnTo>
                  <a:pt x="147" y="0"/>
                </a:lnTo>
                <a:lnTo>
                  <a:pt x="147" y="0"/>
                </a:lnTo>
                <a:lnTo>
                  <a:pt x="176" y="3"/>
                </a:lnTo>
                <a:lnTo>
                  <a:pt x="206" y="14"/>
                </a:lnTo>
                <a:lnTo>
                  <a:pt x="228" y="25"/>
                </a:lnTo>
                <a:lnTo>
                  <a:pt x="250" y="44"/>
                </a:lnTo>
                <a:lnTo>
                  <a:pt x="268" y="66"/>
                </a:lnTo>
                <a:lnTo>
                  <a:pt x="283" y="91"/>
                </a:lnTo>
                <a:lnTo>
                  <a:pt x="290" y="117"/>
                </a:lnTo>
                <a:lnTo>
                  <a:pt x="294" y="146"/>
                </a:lnTo>
              </a:path>
            </a:pathLst>
          </a:custGeom>
          <a:noFill/>
          <a:ln w="23813">
            <a:solidFill>
              <a:srgbClr val="1F1A17"/>
            </a:solidFill>
            <a:prstDash val="solid"/>
            <a:round/>
            <a:headEnd/>
            <a:tailEnd/>
          </a:ln>
        </p:spPr>
        <p:txBody>
          <a:bodyPr/>
          <a:lstStyle/>
          <a:p>
            <a:endParaRPr lang="en-CA"/>
          </a:p>
        </p:txBody>
      </p:sp>
      <p:sp>
        <p:nvSpPr>
          <p:cNvPr id="86026" name="Freeform 10"/>
          <p:cNvSpPr>
            <a:spLocks/>
          </p:cNvSpPr>
          <p:nvPr/>
        </p:nvSpPr>
        <p:spPr bwMode="auto">
          <a:xfrm>
            <a:off x="1328738" y="2965450"/>
            <a:ext cx="1274762" cy="1274763"/>
          </a:xfrm>
          <a:custGeom>
            <a:avLst/>
            <a:gdLst/>
            <a:ahLst/>
            <a:cxnLst>
              <a:cxn ang="0">
                <a:pos x="803" y="399"/>
              </a:cxn>
              <a:cxn ang="0">
                <a:pos x="792" y="480"/>
              </a:cxn>
              <a:cxn ang="0">
                <a:pos x="770" y="557"/>
              </a:cxn>
              <a:cxn ang="0">
                <a:pos x="734" y="623"/>
              </a:cxn>
              <a:cxn ang="0">
                <a:pos x="682" y="685"/>
              </a:cxn>
              <a:cxn ang="0">
                <a:pos x="624" y="733"/>
              </a:cxn>
              <a:cxn ang="0">
                <a:pos x="558" y="770"/>
              </a:cxn>
              <a:cxn ang="0">
                <a:pos x="481" y="795"/>
              </a:cxn>
              <a:cxn ang="0">
                <a:pos x="400" y="803"/>
              </a:cxn>
              <a:cxn ang="0">
                <a:pos x="400" y="803"/>
              </a:cxn>
              <a:cxn ang="0">
                <a:pos x="319" y="795"/>
              </a:cxn>
              <a:cxn ang="0">
                <a:pos x="246" y="770"/>
              </a:cxn>
              <a:cxn ang="0">
                <a:pos x="176" y="733"/>
              </a:cxn>
              <a:cxn ang="0">
                <a:pos x="118" y="685"/>
              </a:cxn>
              <a:cxn ang="0">
                <a:pos x="66" y="623"/>
              </a:cxn>
              <a:cxn ang="0">
                <a:pos x="30" y="557"/>
              </a:cxn>
              <a:cxn ang="0">
                <a:pos x="8" y="480"/>
              </a:cxn>
              <a:cxn ang="0">
                <a:pos x="0" y="399"/>
              </a:cxn>
              <a:cxn ang="0">
                <a:pos x="0" y="399"/>
              </a:cxn>
              <a:cxn ang="0">
                <a:pos x="8" y="319"/>
              </a:cxn>
              <a:cxn ang="0">
                <a:pos x="30" y="245"/>
              </a:cxn>
              <a:cxn ang="0">
                <a:pos x="66" y="176"/>
              </a:cxn>
              <a:cxn ang="0">
                <a:pos x="118" y="117"/>
              </a:cxn>
              <a:cxn ang="0">
                <a:pos x="176" y="69"/>
              </a:cxn>
              <a:cxn ang="0">
                <a:pos x="246" y="29"/>
              </a:cxn>
              <a:cxn ang="0">
                <a:pos x="319" y="7"/>
              </a:cxn>
              <a:cxn ang="0">
                <a:pos x="400" y="0"/>
              </a:cxn>
              <a:cxn ang="0">
                <a:pos x="400" y="0"/>
              </a:cxn>
              <a:cxn ang="0">
                <a:pos x="481" y="7"/>
              </a:cxn>
              <a:cxn ang="0">
                <a:pos x="558" y="29"/>
              </a:cxn>
              <a:cxn ang="0">
                <a:pos x="624" y="69"/>
              </a:cxn>
              <a:cxn ang="0">
                <a:pos x="682" y="117"/>
              </a:cxn>
              <a:cxn ang="0">
                <a:pos x="734" y="176"/>
              </a:cxn>
              <a:cxn ang="0">
                <a:pos x="770" y="245"/>
              </a:cxn>
              <a:cxn ang="0">
                <a:pos x="792" y="319"/>
              </a:cxn>
              <a:cxn ang="0">
                <a:pos x="803" y="399"/>
              </a:cxn>
            </a:cxnLst>
            <a:rect l="0" t="0" r="r" b="b"/>
            <a:pathLst>
              <a:path w="803" h="803">
                <a:moveTo>
                  <a:pt x="803" y="399"/>
                </a:moveTo>
                <a:lnTo>
                  <a:pt x="792" y="480"/>
                </a:lnTo>
                <a:lnTo>
                  <a:pt x="770" y="557"/>
                </a:lnTo>
                <a:lnTo>
                  <a:pt x="734" y="623"/>
                </a:lnTo>
                <a:lnTo>
                  <a:pt x="682" y="685"/>
                </a:lnTo>
                <a:lnTo>
                  <a:pt x="624" y="733"/>
                </a:lnTo>
                <a:lnTo>
                  <a:pt x="558" y="770"/>
                </a:lnTo>
                <a:lnTo>
                  <a:pt x="481" y="795"/>
                </a:lnTo>
                <a:lnTo>
                  <a:pt x="400" y="803"/>
                </a:lnTo>
                <a:lnTo>
                  <a:pt x="400" y="803"/>
                </a:lnTo>
                <a:lnTo>
                  <a:pt x="319" y="795"/>
                </a:lnTo>
                <a:lnTo>
                  <a:pt x="246" y="770"/>
                </a:lnTo>
                <a:lnTo>
                  <a:pt x="176" y="733"/>
                </a:lnTo>
                <a:lnTo>
                  <a:pt x="118" y="685"/>
                </a:lnTo>
                <a:lnTo>
                  <a:pt x="66" y="623"/>
                </a:lnTo>
                <a:lnTo>
                  <a:pt x="30" y="557"/>
                </a:lnTo>
                <a:lnTo>
                  <a:pt x="8" y="480"/>
                </a:lnTo>
                <a:lnTo>
                  <a:pt x="0" y="399"/>
                </a:lnTo>
                <a:lnTo>
                  <a:pt x="0" y="399"/>
                </a:lnTo>
                <a:lnTo>
                  <a:pt x="8" y="319"/>
                </a:lnTo>
                <a:lnTo>
                  <a:pt x="30" y="245"/>
                </a:lnTo>
                <a:lnTo>
                  <a:pt x="66" y="176"/>
                </a:lnTo>
                <a:lnTo>
                  <a:pt x="118" y="117"/>
                </a:lnTo>
                <a:lnTo>
                  <a:pt x="176" y="69"/>
                </a:lnTo>
                <a:lnTo>
                  <a:pt x="246" y="29"/>
                </a:lnTo>
                <a:lnTo>
                  <a:pt x="319" y="7"/>
                </a:lnTo>
                <a:lnTo>
                  <a:pt x="400" y="0"/>
                </a:lnTo>
                <a:lnTo>
                  <a:pt x="400" y="0"/>
                </a:lnTo>
                <a:lnTo>
                  <a:pt x="481" y="7"/>
                </a:lnTo>
                <a:lnTo>
                  <a:pt x="558" y="29"/>
                </a:lnTo>
                <a:lnTo>
                  <a:pt x="624" y="69"/>
                </a:lnTo>
                <a:lnTo>
                  <a:pt x="682" y="117"/>
                </a:lnTo>
                <a:lnTo>
                  <a:pt x="734" y="176"/>
                </a:lnTo>
                <a:lnTo>
                  <a:pt x="770" y="245"/>
                </a:lnTo>
                <a:lnTo>
                  <a:pt x="792" y="319"/>
                </a:lnTo>
                <a:lnTo>
                  <a:pt x="803" y="399"/>
                </a:lnTo>
              </a:path>
            </a:pathLst>
          </a:custGeom>
          <a:solidFill>
            <a:schemeClr val="bg1"/>
          </a:solidFill>
          <a:ln w="23813">
            <a:solidFill>
              <a:srgbClr val="FFFFFF"/>
            </a:solidFill>
            <a:prstDash val="solid"/>
            <a:round/>
            <a:headEnd/>
            <a:tailEnd/>
          </a:ln>
        </p:spPr>
        <p:txBody>
          <a:bodyPr/>
          <a:lstStyle/>
          <a:p>
            <a:endParaRPr lang="en-CA"/>
          </a:p>
        </p:txBody>
      </p:sp>
      <p:sp>
        <p:nvSpPr>
          <p:cNvPr id="86027" name="Freeform 11"/>
          <p:cNvSpPr>
            <a:spLocks/>
          </p:cNvSpPr>
          <p:nvPr/>
        </p:nvSpPr>
        <p:spPr bwMode="auto">
          <a:xfrm>
            <a:off x="1743075" y="2336800"/>
            <a:ext cx="465138" cy="465138"/>
          </a:xfrm>
          <a:custGeom>
            <a:avLst/>
            <a:gdLst/>
            <a:ahLst/>
            <a:cxnLst>
              <a:cxn ang="0">
                <a:pos x="293" y="146"/>
              </a:cxn>
              <a:cxn ang="0">
                <a:pos x="289" y="176"/>
              </a:cxn>
              <a:cxn ang="0">
                <a:pos x="282" y="201"/>
              </a:cxn>
              <a:cxn ang="0">
                <a:pos x="267" y="227"/>
              </a:cxn>
              <a:cxn ang="0">
                <a:pos x="249" y="249"/>
              </a:cxn>
              <a:cxn ang="0">
                <a:pos x="227" y="267"/>
              </a:cxn>
              <a:cxn ang="0">
                <a:pos x="205" y="282"/>
              </a:cxn>
              <a:cxn ang="0">
                <a:pos x="176" y="289"/>
              </a:cxn>
              <a:cxn ang="0">
                <a:pos x="146" y="293"/>
              </a:cxn>
              <a:cxn ang="0">
                <a:pos x="146" y="293"/>
              </a:cxn>
              <a:cxn ang="0">
                <a:pos x="117" y="289"/>
              </a:cxn>
              <a:cxn ang="0">
                <a:pos x="91" y="282"/>
              </a:cxn>
              <a:cxn ang="0">
                <a:pos x="66" y="267"/>
              </a:cxn>
              <a:cxn ang="0">
                <a:pos x="44" y="249"/>
              </a:cxn>
              <a:cxn ang="0">
                <a:pos x="25" y="227"/>
              </a:cxn>
              <a:cxn ang="0">
                <a:pos x="11" y="201"/>
              </a:cxn>
              <a:cxn ang="0">
                <a:pos x="3" y="176"/>
              </a:cxn>
              <a:cxn ang="0">
                <a:pos x="0" y="146"/>
              </a:cxn>
              <a:cxn ang="0">
                <a:pos x="0" y="146"/>
              </a:cxn>
              <a:cxn ang="0">
                <a:pos x="3" y="117"/>
              </a:cxn>
              <a:cxn ang="0">
                <a:pos x="11" y="91"/>
              </a:cxn>
              <a:cxn ang="0">
                <a:pos x="25" y="66"/>
              </a:cxn>
              <a:cxn ang="0">
                <a:pos x="44" y="44"/>
              </a:cxn>
              <a:cxn ang="0">
                <a:pos x="66" y="25"/>
              </a:cxn>
              <a:cxn ang="0">
                <a:pos x="91" y="11"/>
              </a:cxn>
              <a:cxn ang="0">
                <a:pos x="117" y="3"/>
              </a:cxn>
              <a:cxn ang="0">
                <a:pos x="146" y="0"/>
              </a:cxn>
              <a:cxn ang="0">
                <a:pos x="146" y="0"/>
              </a:cxn>
              <a:cxn ang="0">
                <a:pos x="176" y="3"/>
              </a:cxn>
              <a:cxn ang="0">
                <a:pos x="205" y="11"/>
              </a:cxn>
              <a:cxn ang="0">
                <a:pos x="227" y="25"/>
              </a:cxn>
              <a:cxn ang="0">
                <a:pos x="249" y="44"/>
              </a:cxn>
              <a:cxn ang="0">
                <a:pos x="267" y="66"/>
              </a:cxn>
              <a:cxn ang="0">
                <a:pos x="282" y="91"/>
              </a:cxn>
              <a:cxn ang="0">
                <a:pos x="289" y="117"/>
              </a:cxn>
              <a:cxn ang="0">
                <a:pos x="293" y="146"/>
              </a:cxn>
            </a:cxnLst>
            <a:rect l="0" t="0" r="r" b="b"/>
            <a:pathLst>
              <a:path w="293" h="293">
                <a:moveTo>
                  <a:pt x="293" y="146"/>
                </a:moveTo>
                <a:lnTo>
                  <a:pt x="289" y="176"/>
                </a:lnTo>
                <a:lnTo>
                  <a:pt x="282" y="201"/>
                </a:lnTo>
                <a:lnTo>
                  <a:pt x="267" y="227"/>
                </a:lnTo>
                <a:lnTo>
                  <a:pt x="249" y="249"/>
                </a:lnTo>
                <a:lnTo>
                  <a:pt x="227" y="267"/>
                </a:lnTo>
                <a:lnTo>
                  <a:pt x="205" y="282"/>
                </a:lnTo>
                <a:lnTo>
                  <a:pt x="176" y="289"/>
                </a:lnTo>
                <a:lnTo>
                  <a:pt x="146" y="293"/>
                </a:lnTo>
                <a:lnTo>
                  <a:pt x="146" y="293"/>
                </a:lnTo>
                <a:lnTo>
                  <a:pt x="117" y="289"/>
                </a:lnTo>
                <a:lnTo>
                  <a:pt x="91" y="282"/>
                </a:lnTo>
                <a:lnTo>
                  <a:pt x="66" y="267"/>
                </a:lnTo>
                <a:lnTo>
                  <a:pt x="44" y="249"/>
                </a:lnTo>
                <a:lnTo>
                  <a:pt x="25" y="227"/>
                </a:lnTo>
                <a:lnTo>
                  <a:pt x="11" y="201"/>
                </a:lnTo>
                <a:lnTo>
                  <a:pt x="3" y="176"/>
                </a:lnTo>
                <a:lnTo>
                  <a:pt x="0" y="146"/>
                </a:lnTo>
                <a:lnTo>
                  <a:pt x="0" y="146"/>
                </a:lnTo>
                <a:lnTo>
                  <a:pt x="3" y="117"/>
                </a:lnTo>
                <a:lnTo>
                  <a:pt x="11" y="91"/>
                </a:lnTo>
                <a:lnTo>
                  <a:pt x="25" y="66"/>
                </a:lnTo>
                <a:lnTo>
                  <a:pt x="44" y="44"/>
                </a:lnTo>
                <a:lnTo>
                  <a:pt x="66" y="25"/>
                </a:lnTo>
                <a:lnTo>
                  <a:pt x="91" y="11"/>
                </a:lnTo>
                <a:lnTo>
                  <a:pt x="117" y="3"/>
                </a:lnTo>
                <a:lnTo>
                  <a:pt x="146" y="0"/>
                </a:lnTo>
                <a:lnTo>
                  <a:pt x="146" y="0"/>
                </a:lnTo>
                <a:lnTo>
                  <a:pt x="176" y="3"/>
                </a:lnTo>
                <a:lnTo>
                  <a:pt x="205" y="11"/>
                </a:lnTo>
                <a:lnTo>
                  <a:pt x="227" y="25"/>
                </a:lnTo>
                <a:lnTo>
                  <a:pt x="249" y="44"/>
                </a:lnTo>
                <a:lnTo>
                  <a:pt x="267" y="66"/>
                </a:lnTo>
                <a:lnTo>
                  <a:pt x="282" y="91"/>
                </a:lnTo>
                <a:lnTo>
                  <a:pt x="289" y="117"/>
                </a:lnTo>
                <a:lnTo>
                  <a:pt x="293" y="146"/>
                </a:lnTo>
                <a:close/>
              </a:path>
            </a:pathLst>
          </a:custGeom>
          <a:solidFill>
            <a:srgbClr val="FFFFFF"/>
          </a:solidFill>
          <a:ln w="9525">
            <a:noFill/>
            <a:round/>
            <a:headEnd/>
            <a:tailEnd/>
          </a:ln>
        </p:spPr>
        <p:txBody>
          <a:bodyPr/>
          <a:lstStyle/>
          <a:p>
            <a:endParaRPr lang="en-CA"/>
          </a:p>
        </p:txBody>
      </p:sp>
      <p:sp>
        <p:nvSpPr>
          <p:cNvPr id="86028" name="Freeform 12"/>
          <p:cNvSpPr>
            <a:spLocks/>
          </p:cNvSpPr>
          <p:nvPr/>
        </p:nvSpPr>
        <p:spPr bwMode="auto">
          <a:xfrm>
            <a:off x="1743075" y="2336800"/>
            <a:ext cx="465138" cy="465138"/>
          </a:xfrm>
          <a:custGeom>
            <a:avLst/>
            <a:gdLst/>
            <a:ahLst/>
            <a:cxnLst>
              <a:cxn ang="0">
                <a:pos x="293" y="146"/>
              </a:cxn>
              <a:cxn ang="0">
                <a:pos x="289" y="176"/>
              </a:cxn>
              <a:cxn ang="0">
                <a:pos x="282" y="201"/>
              </a:cxn>
              <a:cxn ang="0">
                <a:pos x="267" y="227"/>
              </a:cxn>
              <a:cxn ang="0">
                <a:pos x="249" y="249"/>
              </a:cxn>
              <a:cxn ang="0">
                <a:pos x="227" y="267"/>
              </a:cxn>
              <a:cxn ang="0">
                <a:pos x="205" y="282"/>
              </a:cxn>
              <a:cxn ang="0">
                <a:pos x="176" y="289"/>
              </a:cxn>
              <a:cxn ang="0">
                <a:pos x="146" y="293"/>
              </a:cxn>
              <a:cxn ang="0">
                <a:pos x="146" y="293"/>
              </a:cxn>
              <a:cxn ang="0">
                <a:pos x="117" y="289"/>
              </a:cxn>
              <a:cxn ang="0">
                <a:pos x="91" y="282"/>
              </a:cxn>
              <a:cxn ang="0">
                <a:pos x="66" y="267"/>
              </a:cxn>
              <a:cxn ang="0">
                <a:pos x="44" y="249"/>
              </a:cxn>
              <a:cxn ang="0">
                <a:pos x="25" y="227"/>
              </a:cxn>
              <a:cxn ang="0">
                <a:pos x="11" y="201"/>
              </a:cxn>
              <a:cxn ang="0">
                <a:pos x="3" y="176"/>
              </a:cxn>
              <a:cxn ang="0">
                <a:pos x="0" y="146"/>
              </a:cxn>
              <a:cxn ang="0">
                <a:pos x="0" y="146"/>
              </a:cxn>
              <a:cxn ang="0">
                <a:pos x="3" y="117"/>
              </a:cxn>
              <a:cxn ang="0">
                <a:pos x="11" y="91"/>
              </a:cxn>
              <a:cxn ang="0">
                <a:pos x="25" y="66"/>
              </a:cxn>
              <a:cxn ang="0">
                <a:pos x="44" y="44"/>
              </a:cxn>
              <a:cxn ang="0">
                <a:pos x="66" y="25"/>
              </a:cxn>
              <a:cxn ang="0">
                <a:pos x="91" y="11"/>
              </a:cxn>
              <a:cxn ang="0">
                <a:pos x="117" y="3"/>
              </a:cxn>
              <a:cxn ang="0">
                <a:pos x="146" y="0"/>
              </a:cxn>
              <a:cxn ang="0">
                <a:pos x="146" y="0"/>
              </a:cxn>
              <a:cxn ang="0">
                <a:pos x="176" y="3"/>
              </a:cxn>
              <a:cxn ang="0">
                <a:pos x="205" y="11"/>
              </a:cxn>
              <a:cxn ang="0">
                <a:pos x="227" y="25"/>
              </a:cxn>
              <a:cxn ang="0">
                <a:pos x="249" y="44"/>
              </a:cxn>
              <a:cxn ang="0">
                <a:pos x="267" y="66"/>
              </a:cxn>
              <a:cxn ang="0">
                <a:pos x="282" y="91"/>
              </a:cxn>
              <a:cxn ang="0">
                <a:pos x="289" y="117"/>
              </a:cxn>
              <a:cxn ang="0">
                <a:pos x="293" y="146"/>
              </a:cxn>
            </a:cxnLst>
            <a:rect l="0" t="0" r="r" b="b"/>
            <a:pathLst>
              <a:path w="293" h="293">
                <a:moveTo>
                  <a:pt x="293" y="146"/>
                </a:moveTo>
                <a:lnTo>
                  <a:pt x="289" y="176"/>
                </a:lnTo>
                <a:lnTo>
                  <a:pt x="282" y="201"/>
                </a:lnTo>
                <a:lnTo>
                  <a:pt x="267" y="227"/>
                </a:lnTo>
                <a:lnTo>
                  <a:pt x="249" y="249"/>
                </a:lnTo>
                <a:lnTo>
                  <a:pt x="227" y="267"/>
                </a:lnTo>
                <a:lnTo>
                  <a:pt x="205" y="282"/>
                </a:lnTo>
                <a:lnTo>
                  <a:pt x="176" y="289"/>
                </a:lnTo>
                <a:lnTo>
                  <a:pt x="146" y="293"/>
                </a:lnTo>
                <a:lnTo>
                  <a:pt x="146" y="293"/>
                </a:lnTo>
                <a:lnTo>
                  <a:pt x="117" y="289"/>
                </a:lnTo>
                <a:lnTo>
                  <a:pt x="91" y="282"/>
                </a:lnTo>
                <a:lnTo>
                  <a:pt x="66" y="267"/>
                </a:lnTo>
                <a:lnTo>
                  <a:pt x="44" y="249"/>
                </a:lnTo>
                <a:lnTo>
                  <a:pt x="25" y="227"/>
                </a:lnTo>
                <a:lnTo>
                  <a:pt x="11" y="201"/>
                </a:lnTo>
                <a:lnTo>
                  <a:pt x="3" y="176"/>
                </a:lnTo>
                <a:lnTo>
                  <a:pt x="0" y="146"/>
                </a:lnTo>
                <a:lnTo>
                  <a:pt x="0" y="146"/>
                </a:lnTo>
                <a:lnTo>
                  <a:pt x="3" y="117"/>
                </a:lnTo>
                <a:lnTo>
                  <a:pt x="11" y="91"/>
                </a:lnTo>
                <a:lnTo>
                  <a:pt x="25" y="66"/>
                </a:lnTo>
                <a:lnTo>
                  <a:pt x="44" y="44"/>
                </a:lnTo>
                <a:lnTo>
                  <a:pt x="66" y="25"/>
                </a:lnTo>
                <a:lnTo>
                  <a:pt x="91" y="11"/>
                </a:lnTo>
                <a:lnTo>
                  <a:pt x="117" y="3"/>
                </a:lnTo>
                <a:lnTo>
                  <a:pt x="146" y="0"/>
                </a:lnTo>
                <a:lnTo>
                  <a:pt x="146" y="0"/>
                </a:lnTo>
                <a:lnTo>
                  <a:pt x="176" y="3"/>
                </a:lnTo>
                <a:lnTo>
                  <a:pt x="205" y="11"/>
                </a:lnTo>
                <a:lnTo>
                  <a:pt x="227" y="25"/>
                </a:lnTo>
                <a:lnTo>
                  <a:pt x="249" y="44"/>
                </a:lnTo>
                <a:lnTo>
                  <a:pt x="267" y="66"/>
                </a:lnTo>
                <a:lnTo>
                  <a:pt x="282" y="91"/>
                </a:lnTo>
                <a:lnTo>
                  <a:pt x="289" y="117"/>
                </a:lnTo>
                <a:lnTo>
                  <a:pt x="293" y="146"/>
                </a:lnTo>
              </a:path>
            </a:pathLst>
          </a:custGeom>
          <a:noFill/>
          <a:ln w="23813">
            <a:solidFill>
              <a:srgbClr val="FFFFFF"/>
            </a:solidFill>
            <a:prstDash val="solid"/>
            <a:round/>
            <a:headEnd/>
            <a:tailEnd/>
          </a:ln>
        </p:spPr>
        <p:txBody>
          <a:bodyPr/>
          <a:lstStyle/>
          <a:p>
            <a:endParaRPr lang="en-CA"/>
          </a:p>
        </p:txBody>
      </p:sp>
      <p:sp>
        <p:nvSpPr>
          <p:cNvPr id="86029" name="Line 13"/>
          <p:cNvSpPr>
            <a:spLocks noChangeShapeType="1"/>
          </p:cNvSpPr>
          <p:nvPr/>
        </p:nvSpPr>
        <p:spPr bwMode="auto">
          <a:xfrm>
            <a:off x="4019550" y="1760538"/>
            <a:ext cx="1588" cy="1587"/>
          </a:xfrm>
          <a:prstGeom prst="line">
            <a:avLst/>
          </a:prstGeom>
          <a:noFill/>
          <a:ln w="11113">
            <a:solidFill>
              <a:srgbClr val="1F1A17"/>
            </a:solidFill>
            <a:round/>
            <a:headEnd/>
            <a:tailEnd/>
          </a:ln>
        </p:spPr>
        <p:txBody>
          <a:bodyPr/>
          <a:lstStyle/>
          <a:p>
            <a:endParaRPr lang="en-CA"/>
          </a:p>
        </p:txBody>
      </p:sp>
      <p:sp>
        <p:nvSpPr>
          <p:cNvPr id="86030" name="Line 14"/>
          <p:cNvSpPr>
            <a:spLocks noChangeShapeType="1"/>
          </p:cNvSpPr>
          <p:nvPr/>
        </p:nvSpPr>
        <p:spPr bwMode="auto">
          <a:xfrm>
            <a:off x="3576638" y="1760538"/>
            <a:ext cx="4359275" cy="1587"/>
          </a:xfrm>
          <a:prstGeom prst="line">
            <a:avLst/>
          </a:prstGeom>
          <a:noFill/>
          <a:ln w="46038">
            <a:solidFill>
              <a:srgbClr val="1F1A17"/>
            </a:solidFill>
            <a:round/>
            <a:headEnd/>
            <a:tailEnd/>
          </a:ln>
        </p:spPr>
        <p:txBody>
          <a:bodyPr/>
          <a:lstStyle/>
          <a:p>
            <a:endParaRPr lang="en-CA"/>
          </a:p>
        </p:txBody>
      </p:sp>
      <p:sp>
        <p:nvSpPr>
          <p:cNvPr id="86031" name="Line 15"/>
          <p:cNvSpPr>
            <a:spLocks noChangeShapeType="1"/>
          </p:cNvSpPr>
          <p:nvPr/>
        </p:nvSpPr>
        <p:spPr bwMode="auto">
          <a:xfrm>
            <a:off x="3576638" y="2616200"/>
            <a:ext cx="4359275" cy="1588"/>
          </a:xfrm>
          <a:prstGeom prst="line">
            <a:avLst/>
          </a:prstGeom>
          <a:noFill/>
          <a:ln w="46038">
            <a:solidFill>
              <a:srgbClr val="1F1A17"/>
            </a:solidFill>
            <a:round/>
            <a:headEnd/>
            <a:tailEnd/>
          </a:ln>
        </p:spPr>
        <p:txBody>
          <a:bodyPr/>
          <a:lstStyle/>
          <a:p>
            <a:endParaRPr lang="en-CA"/>
          </a:p>
        </p:txBody>
      </p:sp>
      <p:sp>
        <p:nvSpPr>
          <p:cNvPr id="86032" name="Line 16"/>
          <p:cNvSpPr>
            <a:spLocks noChangeShapeType="1"/>
          </p:cNvSpPr>
          <p:nvPr/>
        </p:nvSpPr>
        <p:spPr bwMode="auto">
          <a:xfrm>
            <a:off x="3576638" y="3681413"/>
            <a:ext cx="4359275" cy="1587"/>
          </a:xfrm>
          <a:prstGeom prst="line">
            <a:avLst/>
          </a:prstGeom>
          <a:noFill/>
          <a:ln w="46038">
            <a:solidFill>
              <a:srgbClr val="1F1A17"/>
            </a:solidFill>
            <a:round/>
            <a:headEnd/>
            <a:tailEnd/>
          </a:ln>
        </p:spPr>
        <p:txBody>
          <a:bodyPr/>
          <a:lstStyle/>
          <a:p>
            <a:endParaRPr lang="en-CA"/>
          </a:p>
        </p:txBody>
      </p:sp>
      <p:sp>
        <p:nvSpPr>
          <p:cNvPr id="86033" name="Line 17"/>
          <p:cNvSpPr>
            <a:spLocks noChangeShapeType="1"/>
          </p:cNvSpPr>
          <p:nvPr/>
        </p:nvSpPr>
        <p:spPr bwMode="auto">
          <a:xfrm>
            <a:off x="3576638" y="5072063"/>
            <a:ext cx="4359275" cy="1587"/>
          </a:xfrm>
          <a:prstGeom prst="line">
            <a:avLst/>
          </a:prstGeom>
          <a:noFill/>
          <a:ln w="46038">
            <a:solidFill>
              <a:srgbClr val="1F1A17"/>
            </a:solidFill>
            <a:round/>
            <a:headEnd/>
            <a:tailEnd/>
          </a:ln>
        </p:spPr>
        <p:txBody>
          <a:bodyPr/>
          <a:lstStyle/>
          <a:p>
            <a:endParaRPr lang="en-CA"/>
          </a:p>
        </p:txBody>
      </p:sp>
      <p:sp>
        <p:nvSpPr>
          <p:cNvPr id="86034" name="Line 18"/>
          <p:cNvSpPr>
            <a:spLocks noChangeShapeType="1"/>
          </p:cNvSpPr>
          <p:nvPr/>
        </p:nvSpPr>
        <p:spPr bwMode="auto">
          <a:xfrm>
            <a:off x="4696270" y="5991225"/>
            <a:ext cx="585343" cy="0"/>
          </a:xfrm>
          <a:prstGeom prst="line">
            <a:avLst/>
          </a:prstGeom>
          <a:noFill/>
          <a:ln w="69850">
            <a:solidFill>
              <a:srgbClr val="1F1A17"/>
            </a:solidFill>
            <a:round/>
            <a:headEnd/>
            <a:tailEnd/>
          </a:ln>
        </p:spPr>
        <p:txBody>
          <a:bodyPr/>
          <a:lstStyle/>
          <a:p>
            <a:endParaRPr lang="en-CA"/>
          </a:p>
        </p:txBody>
      </p:sp>
      <p:sp>
        <p:nvSpPr>
          <p:cNvPr id="86035" name="Rectangle 19"/>
          <p:cNvSpPr>
            <a:spLocks noChangeArrowheads="1"/>
          </p:cNvSpPr>
          <p:nvPr/>
        </p:nvSpPr>
        <p:spPr bwMode="auto">
          <a:xfrm>
            <a:off x="3380232" y="6089650"/>
            <a:ext cx="161925" cy="350838"/>
          </a:xfrm>
          <a:prstGeom prst="rect">
            <a:avLst/>
          </a:prstGeom>
          <a:noFill/>
          <a:ln w="9525">
            <a:noFill/>
            <a:miter lim="800000"/>
            <a:headEnd/>
            <a:tailEnd/>
          </a:ln>
        </p:spPr>
        <p:txBody>
          <a:bodyPr wrap="none" lIns="0" tIns="0" rIns="0" bIns="0">
            <a:spAutoFit/>
          </a:bodyPr>
          <a:lstStyle/>
          <a:p>
            <a:pPr eaLnBrk="1" hangingPunct="1"/>
            <a:r>
              <a:rPr lang="en-CA" sz="2300" b="1">
                <a:solidFill>
                  <a:srgbClr val="1F1A17"/>
                </a:solidFill>
                <a:latin typeface="Times New Roman" pitchFamily="18" charset="0"/>
              </a:rPr>
              <a:t>S</a:t>
            </a:r>
            <a:endParaRPr lang="en-CA" sz="1800">
              <a:latin typeface="Arial" charset="0"/>
            </a:endParaRPr>
          </a:p>
        </p:txBody>
      </p:sp>
      <p:sp>
        <p:nvSpPr>
          <p:cNvPr id="86036" name="Rectangle 20"/>
          <p:cNvSpPr>
            <a:spLocks noChangeArrowheads="1"/>
          </p:cNvSpPr>
          <p:nvPr/>
        </p:nvSpPr>
        <p:spPr bwMode="auto">
          <a:xfrm>
            <a:off x="3543745" y="6089650"/>
            <a:ext cx="96837" cy="350838"/>
          </a:xfrm>
          <a:prstGeom prst="rect">
            <a:avLst/>
          </a:prstGeom>
          <a:noFill/>
          <a:ln w="9525">
            <a:noFill/>
            <a:miter lim="800000"/>
            <a:headEnd/>
            <a:tailEnd/>
          </a:ln>
        </p:spPr>
        <p:txBody>
          <a:bodyPr wrap="none" lIns="0" tIns="0" rIns="0" bIns="0">
            <a:spAutoFit/>
          </a:bodyPr>
          <a:lstStyle/>
          <a:p>
            <a:pPr eaLnBrk="1" hangingPunct="1"/>
            <a:r>
              <a:rPr lang="en-CA" sz="2300" b="1">
                <a:solidFill>
                  <a:srgbClr val="1F1A17"/>
                </a:solidFill>
                <a:latin typeface="Times New Roman" pitchFamily="18" charset="0"/>
              </a:rPr>
              <a:t>t</a:t>
            </a:r>
            <a:endParaRPr lang="en-CA" sz="1800">
              <a:latin typeface="Arial" charset="0"/>
            </a:endParaRPr>
          </a:p>
        </p:txBody>
      </p:sp>
      <p:sp>
        <p:nvSpPr>
          <p:cNvPr id="86037" name="Rectangle 21"/>
          <p:cNvSpPr>
            <a:spLocks noChangeArrowheads="1"/>
          </p:cNvSpPr>
          <p:nvPr/>
        </p:nvSpPr>
        <p:spPr bwMode="auto">
          <a:xfrm>
            <a:off x="3637407" y="6089650"/>
            <a:ext cx="80963" cy="350838"/>
          </a:xfrm>
          <a:prstGeom prst="rect">
            <a:avLst/>
          </a:prstGeom>
          <a:noFill/>
          <a:ln w="9525">
            <a:noFill/>
            <a:miter lim="800000"/>
            <a:headEnd/>
            <a:tailEnd/>
          </a:ln>
        </p:spPr>
        <p:txBody>
          <a:bodyPr wrap="none" lIns="0" tIns="0" rIns="0" bIns="0">
            <a:spAutoFit/>
          </a:bodyPr>
          <a:lstStyle/>
          <a:p>
            <a:pPr eaLnBrk="1" hangingPunct="1"/>
            <a:r>
              <a:rPr lang="en-CA" sz="2300" b="1">
                <a:solidFill>
                  <a:srgbClr val="1F1A17"/>
                </a:solidFill>
                <a:latin typeface="Times New Roman" pitchFamily="18" charset="0"/>
              </a:rPr>
              <a:t>i</a:t>
            </a:r>
            <a:endParaRPr lang="en-CA" sz="1800">
              <a:latin typeface="Arial" charset="0"/>
            </a:endParaRPr>
          </a:p>
        </p:txBody>
      </p:sp>
      <p:sp>
        <p:nvSpPr>
          <p:cNvPr id="86038" name="Rectangle 22"/>
          <p:cNvSpPr>
            <a:spLocks noChangeArrowheads="1"/>
          </p:cNvSpPr>
          <p:nvPr/>
        </p:nvSpPr>
        <p:spPr bwMode="auto">
          <a:xfrm>
            <a:off x="3718370" y="6089650"/>
            <a:ext cx="242887" cy="350838"/>
          </a:xfrm>
          <a:prstGeom prst="rect">
            <a:avLst/>
          </a:prstGeom>
          <a:noFill/>
          <a:ln w="9525">
            <a:noFill/>
            <a:miter lim="800000"/>
            <a:headEnd/>
            <a:tailEnd/>
          </a:ln>
        </p:spPr>
        <p:txBody>
          <a:bodyPr wrap="none" lIns="0" tIns="0" rIns="0" bIns="0">
            <a:spAutoFit/>
          </a:bodyPr>
          <a:lstStyle/>
          <a:p>
            <a:pPr eaLnBrk="1" hangingPunct="1"/>
            <a:r>
              <a:rPr lang="en-CA" sz="2300" b="1">
                <a:solidFill>
                  <a:srgbClr val="1F1A17"/>
                </a:solidFill>
                <a:latin typeface="Times New Roman" pitchFamily="18" charset="0"/>
              </a:rPr>
              <a:t>m</a:t>
            </a:r>
            <a:endParaRPr lang="en-CA" sz="1800">
              <a:latin typeface="Arial" charset="0"/>
            </a:endParaRPr>
          </a:p>
        </p:txBody>
      </p:sp>
      <p:sp>
        <p:nvSpPr>
          <p:cNvPr id="86039" name="Rectangle 23"/>
          <p:cNvSpPr>
            <a:spLocks noChangeArrowheads="1"/>
          </p:cNvSpPr>
          <p:nvPr/>
        </p:nvSpPr>
        <p:spPr bwMode="auto">
          <a:xfrm>
            <a:off x="3958082" y="6089650"/>
            <a:ext cx="161925" cy="350838"/>
          </a:xfrm>
          <a:prstGeom prst="rect">
            <a:avLst/>
          </a:prstGeom>
          <a:noFill/>
          <a:ln w="9525">
            <a:noFill/>
            <a:miter lim="800000"/>
            <a:headEnd/>
            <a:tailEnd/>
          </a:ln>
        </p:spPr>
        <p:txBody>
          <a:bodyPr wrap="none" lIns="0" tIns="0" rIns="0" bIns="0">
            <a:spAutoFit/>
          </a:bodyPr>
          <a:lstStyle/>
          <a:p>
            <a:pPr eaLnBrk="1" hangingPunct="1"/>
            <a:r>
              <a:rPr lang="en-CA" sz="2300" b="1">
                <a:solidFill>
                  <a:srgbClr val="1F1A17"/>
                </a:solidFill>
                <a:latin typeface="Times New Roman" pitchFamily="18" charset="0"/>
              </a:rPr>
              <a:t>u</a:t>
            </a:r>
            <a:endParaRPr lang="en-CA" sz="1800">
              <a:latin typeface="Arial" charset="0"/>
            </a:endParaRPr>
          </a:p>
        </p:txBody>
      </p:sp>
      <p:sp>
        <p:nvSpPr>
          <p:cNvPr id="86040" name="Rectangle 24"/>
          <p:cNvSpPr>
            <a:spLocks noChangeArrowheads="1"/>
          </p:cNvSpPr>
          <p:nvPr/>
        </p:nvSpPr>
        <p:spPr bwMode="auto">
          <a:xfrm>
            <a:off x="4120007" y="6089650"/>
            <a:ext cx="80963" cy="350838"/>
          </a:xfrm>
          <a:prstGeom prst="rect">
            <a:avLst/>
          </a:prstGeom>
          <a:noFill/>
          <a:ln w="9525">
            <a:noFill/>
            <a:miter lim="800000"/>
            <a:headEnd/>
            <a:tailEnd/>
          </a:ln>
        </p:spPr>
        <p:txBody>
          <a:bodyPr wrap="none" lIns="0" tIns="0" rIns="0" bIns="0">
            <a:spAutoFit/>
          </a:bodyPr>
          <a:lstStyle/>
          <a:p>
            <a:pPr eaLnBrk="1" hangingPunct="1"/>
            <a:r>
              <a:rPr lang="en-CA" sz="2300" b="1">
                <a:solidFill>
                  <a:srgbClr val="1F1A17"/>
                </a:solidFill>
                <a:latin typeface="Times New Roman" pitchFamily="18" charset="0"/>
              </a:rPr>
              <a:t>l</a:t>
            </a:r>
            <a:endParaRPr lang="en-CA" sz="1800">
              <a:latin typeface="Arial" charset="0"/>
            </a:endParaRPr>
          </a:p>
        </p:txBody>
      </p:sp>
      <p:sp>
        <p:nvSpPr>
          <p:cNvPr id="86041" name="Rectangle 25"/>
          <p:cNvSpPr>
            <a:spLocks noChangeArrowheads="1"/>
          </p:cNvSpPr>
          <p:nvPr/>
        </p:nvSpPr>
        <p:spPr bwMode="auto">
          <a:xfrm>
            <a:off x="4202557" y="6089650"/>
            <a:ext cx="161925" cy="350838"/>
          </a:xfrm>
          <a:prstGeom prst="rect">
            <a:avLst/>
          </a:prstGeom>
          <a:noFill/>
          <a:ln w="9525">
            <a:noFill/>
            <a:miter lim="800000"/>
            <a:headEnd/>
            <a:tailEnd/>
          </a:ln>
        </p:spPr>
        <p:txBody>
          <a:bodyPr wrap="none" lIns="0" tIns="0" rIns="0" bIns="0">
            <a:spAutoFit/>
          </a:bodyPr>
          <a:lstStyle/>
          <a:p>
            <a:pPr eaLnBrk="1" hangingPunct="1"/>
            <a:r>
              <a:rPr lang="en-CA" sz="2300" b="1">
                <a:solidFill>
                  <a:srgbClr val="1F1A17"/>
                </a:solidFill>
                <a:latin typeface="Times New Roman" pitchFamily="18" charset="0"/>
              </a:rPr>
              <a:t>u</a:t>
            </a:r>
            <a:endParaRPr lang="en-CA" sz="1800">
              <a:latin typeface="Arial" charset="0"/>
            </a:endParaRPr>
          </a:p>
        </p:txBody>
      </p:sp>
      <p:sp>
        <p:nvSpPr>
          <p:cNvPr id="86042" name="Rectangle 26"/>
          <p:cNvSpPr>
            <a:spLocks noChangeArrowheads="1"/>
          </p:cNvSpPr>
          <p:nvPr/>
        </p:nvSpPr>
        <p:spPr bwMode="auto">
          <a:xfrm>
            <a:off x="4364482" y="6089650"/>
            <a:ext cx="114300" cy="350838"/>
          </a:xfrm>
          <a:prstGeom prst="rect">
            <a:avLst/>
          </a:prstGeom>
          <a:noFill/>
          <a:ln w="9525">
            <a:noFill/>
            <a:miter lim="800000"/>
            <a:headEnd/>
            <a:tailEnd/>
          </a:ln>
        </p:spPr>
        <p:txBody>
          <a:bodyPr wrap="none" lIns="0" tIns="0" rIns="0" bIns="0">
            <a:spAutoFit/>
          </a:bodyPr>
          <a:lstStyle/>
          <a:p>
            <a:pPr eaLnBrk="1" hangingPunct="1"/>
            <a:r>
              <a:rPr lang="en-CA" sz="2300" b="1">
                <a:solidFill>
                  <a:srgbClr val="1F1A17"/>
                </a:solidFill>
                <a:latin typeface="Times New Roman" pitchFamily="18" charset="0"/>
              </a:rPr>
              <a:t>s</a:t>
            </a:r>
            <a:endParaRPr lang="en-CA" sz="1800">
              <a:latin typeface="Arial" charset="0"/>
            </a:endParaRPr>
          </a:p>
        </p:txBody>
      </p:sp>
      <p:sp>
        <p:nvSpPr>
          <p:cNvPr id="86043" name="Rectangle 27"/>
          <p:cNvSpPr>
            <a:spLocks noChangeArrowheads="1"/>
          </p:cNvSpPr>
          <p:nvPr/>
        </p:nvSpPr>
        <p:spPr bwMode="auto">
          <a:xfrm>
            <a:off x="4481957" y="6089650"/>
            <a:ext cx="96838" cy="350838"/>
          </a:xfrm>
          <a:prstGeom prst="rect">
            <a:avLst/>
          </a:prstGeom>
          <a:noFill/>
          <a:ln w="9525">
            <a:noFill/>
            <a:miter lim="800000"/>
            <a:headEnd/>
            <a:tailEnd/>
          </a:ln>
        </p:spPr>
        <p:txBody>
          <a:bodyPr wrap="none" lIns="0" tIns="0" rIns="0" bIns="0">
            <a:spAutoFit/>
          </a:bodyPr>
          <a:lstStyle/>
          <a:p>
            <a:pPr eaLnBrk="1" hangingPunct="1"/>
            <a:r>
              <a:rPr lang="en-CA" sz="2300" b="1">
                <a:solidFill>
                  <a:srgbClr val="1F1A17"/>
                </a:solidFill>
                <a:latin typeface="Times New Roman" pitchFamily="18" charset="0"/>
              </a:rPr>
              <a:t>:</a:t>
            </a:r>
            <a:endParaRPr lang="en-CA" sz="1800">
              <a:latin typeface="Arial" charset="0"/>
            </a:endParaRPr>
          </a:p>
        </p:txBody>
      </p:sp>
      <p:sp>
        <p:nvSpPr>
          <p:cNvPr id="86044" name="Rectangle 28"/>
          <p:cNvSpPr>
            <a:spLocks noChangeArrowheads="1"/>
          </p:cNvSpPr>
          <p:nvPr/>
        </p:nvSpPr>
        <p:spPr bwMode="auto">
          <a:xfrm>
            <a:off x="4656582" y="6089650"/>
            <a:ext cx="146050" cy="350838"/>
          </a:xfrm>
          <a:prstGeom prst="rect">
            <a:avLst/>
          </a:prstGeom>
          <a:noFill/>
          <a:ln w="9525">
            <a:noFill/>
            <a:miter lim="800000"/>
            <a:headEnd/>
            <a:tailEnd/>
          </a:ln>
        </p:spPr>
        <p:txBody>
          <a:bodyPr wrap="none" lIns="0" tIns="0" rIns="0" bIns="0">
            <a:spAutoFit/>
          </a:bodyPr>
          <a:lstStyle/>
          <a:p>
            <a:pPr eaLnBrk="1" hangingPunct="1"/>
            <a:r>
              <a:rPr lang="en-CA" sz="2300" b="1">
                <a:solidFill>
                  <a:srgbClr val="1F1A17"/>
                </a:solidFill>
                <a:latin typeface="Times New Roman" pitchFamily="18" charset="0"/>
              </a:rPr>
              <a:t>o</a:t>
            </a:r>
            <a:endParaRPr lang="en-CA" sz="1800">
              <a:latin typeface="Arial" charset="0"/>
            </a:endParaRPr>
          </a:p>
        </p:txBody>
      </p:sp>
      <p:sp>
        <p:nvSpPr>
          <p:cNvPr id="86045" name="Rectangle 29"/>
          <p:cNvSpPr>
            <a:spLocks noChangeArrowheads="1"/>
          </p:cNvSpPr>
          <p:nvPr/>
        </p:nvSpPr>
        <p:spPr bwMode="auto">
          <a:xfrm>
            <a:off x="4801045" y="6089650"/>
            <a:ext cx="161925" cy="350838"/>
          </a:xfrm>
          <a:prstGeom prst="rect">
            <a:avLst/>
          </a:prstGeom>
          <a:noFill/>
          <a:ln w="9525">
            <a:noFill/>
            <a:miter lim="800000"/>
            <a:headEnd/>
            <a:tailEnd/>
          </a:ln>
        </p:spPr>
        <p:txBody>
          <a:bodyPr wrap="none" lIns="0" tIns="0" rIns="0" bIns="0">
            <a:spAutoFit/>
          </a:bodyPr>
          <a:lstStyle/>
          <a:p>
            <a:pPr eaLnBrk="1" hangingPunct="1"/>
            <a:r>
              <a:rPr lang="en-CA" sz="2300" b="1">
                <a:solidFill>
                  <a:srgbClr val="1F1A17"/>
                </a:solidFill>
                <a:latin typeface="Times New Roman" pitchFamily="18" charset="0"/>
              </a:rPr>
              <a:t>n</a:t>
            </a:r>
            <a:endParaRPr lang="en-CA" sz="1800">
              <a:latin typeface="Arial" charset="0"/>
            </a:endParaRPr>
          </a:p>
        </p:txBody>
      </p:sp>
      <p:sp>
        <p:nvSpPr>
          <p:cNvPr id="86046" name="Rectangle 30"/>
          <p:cNvSpPr>
            <a:spLocks noChangeArrowheads="1"/>
          </p:cNvSpPr>
          <p:nvPr/>
        </p:nvSpPr>
        <p:spPr bwMode="auto">
          <a:xfrm>
            <a:off x="5145533" y="6097588"/>
            <a:ext cx="146050" cy="350838"/>
          </a:xfrm>
          <a:prstGeom prst="rect">
            <a:avLst/>
          </a:prstGeom>
          <a:noFill/>
          <a:ln w="9525">
            <a:noFill/>
            <a:miter lim="800000"/>
            <a:headEnd/>
            <a:tailEnd/>
          </a:ln>
        </p:spPr>
        <p:txBody>
          <a:bodyPr wrap="none" lIns="0" tIns="0" rIns="0" bIns="0">
            <a:spAutoFit/>
          </a:bodyPr>
          <a:lstStyle/>
          <a:p>
            <a:pPr eaLnBrk="1" hangingPunct="1"/>
            <a:r>
              <a:rPr lang="en-CA" sz="2300" b="1">
                <a:solidFill>
                  <a:srgbClr val="1F1A17"/>
                </a:solidFill>
                <a:latin typeface="Times New Roman" pitchFamily="18" charset="0"/>
              </a:rPr>
              <a:t>o</a:t>
            </a:r>
            <a:endParaRPr lang="en-CA" sz="1800">
              <a:latin typeface="Arial" charset="0"/>
            </a:endParaRPr>
          </a:p>
        </p:txBody>
      </p:sp>
      <p:sp>
        <p:nvSpPr>
          <p:cNvPr id="86047" name="Rectangle 31"/>
          <p:cNvSpPr>
            <a:spLocks noChangeArrowheads="1"/>
          </p:cNvSpPr>
          <p:nvPr/>
        </p:nvSpPr>
        <p:spPr bwMode="auto">
          <a:xfrm>
            <a:off x="5291583" y="6097588"/>
            <a:ext cx="96838" cy="350838"/>
          </a:xfrm>
          <a:prstGeom prst="rect">
            <a:avLst/>
          </a:prstGeom>
          <a:noFill/>
          <a:ln w="9525">
            <a:noFill/>
            <a:miter lim="800000"/>
            <a:headEnd/>
            <a:tailEnd/>
          </a:ln>
        </p:spPr>
        <p:txBody>
          <a:bodyPr wrap="none" lIns="0" tIns="0" rIns="0" bIns="0">
            <a:spAutoFit/>
          </a:bodyPr>
          <a:lstStyle/>
          <a:p>
            <a:pPr eaLnBrk="1" hangingPunct="1"/>
            <a:r>
              <a:rPr lang="en-CA" sz="2300" b="1" dirty="0">
                <a:solidFill>
                  <a:srgbClr val="1F1A17"/>
                </a:solidFill>
                <a:latin typeface="Times New Roman" pitchFamily="18" charset="0"/>
              </a:rPr>
              <a:t>f</a:t>
            </a:r>
            <a:endParaRPr lang="en-CA" sz="1800" dirty="0">
              <a:latin typeface="Arial" charset="0"/>
            </a:endParaRPr>
          </a:p>
        </p:txBody>
      </p:sp>
      <p:sp>
        <p:nvSpPr>
          <p:cNvPr id="86048" name="Rectangle 32"/>
          <p:cNvSpPr>
            <a:spLocks noChangeArrowheads="1"/>
          </p:cNvSpPr>
          <p:nvPr/>
        </p:nvSpPr>
        <p:spPr bwMode="auto">
          <a:xfrm>
            <a:off x="5390008" y="6097588"/>
            <a:ext cx="96838" cy="350838"/>
          </a:xfrm>
          <a:prstGeom prst="rect">
            <a:avLst/>
          </a:prstGeom>
          <a:noFill/>
          <a:ln w="9525">
            <a:noFill/>
            <a:miter lim="800000"/>
            <a:headEnd/>
            <a:tailEnd/>
          </a:ln>
        </p:spPr>
        <p:txBody>
          <a:bodyPr wrap="none" lIns="0" tIns="0" rIns="0" bIns="0">
            <a:spAutoFit/>
          </a:bodyPr>
          <a:lstStyle/>
          <a:p>
            <a:pPr eaLnBrk="1" hangingPunct="1"/>
            <a:r>
              <a:rPr lang="en-CA" sz="2300" b="1">
                <a:solidFill>
                  <a:srgbClr val="1F1A17"/>
                </a:solidFill>
                <a:latin typeface="Times New Roman" pitchFamily="18" charset="0"/>
              </a:rPr>
              <a:t>f</a:t>
            </a:r>
            <a:endParaRPr lang="en-CA" sz="1800">
              <a:latin typeface="Arial" charset="0"/>
            </a:endParaRPr>
          </a:p>
        </p:txBody>
      </p:sp>
      <p:sp>
        <p:nvSpPr>
          <p:cNvPr id="86049" name="Line 33"/>
          <p:cNvSpPr>
            <a:spLocks noChangeShapeType="1"/>
          </p:cNvSpPr>
          <p:nvPr/>
        </p:nvSpPr>
        <p:spPr bwMode="auto">
          <a:xfrm>
            <a:off x="4641850" y="4722813"/>
            <a:ext cx="1588" cy="674687"/>
          </a:xfrm>
          <a:prstGeom prst="line">
            <a:avLst/>
          </a:prstGeom>
          <a:noFill/>
          <a:ln w="23813">
            <a:solidFill>
              <a:srgbClr val="1F1A17"/>
            </a:solidFill>
            <a:round/>
            <a:headEnd/>
            <a:tailEnd/>
          </a:ln>
        </p:spPr>
        <p:txBody>
          <a:bodyPr/>
          <a:lstStyle/>
          <a:p>
            <a:endParaRPr lang="en-CA"/>
          </a:p>
        </p:txBody>
      </p:sp>
      <p:sp>
        <p:nvSpPr>
          <p:cNvPr id="86050" name="Line 34"/>
          <p:cNvSpPr>
            <a:spLocks noChangeShapeType="1"/>
          </p:cNvSpPr>
          <p:nvPr/>
        </p:nvSpPr>
        <p:spPr bwMode="auto">
          <a:xfrm>
            <a:off x="4233863" y="4722813"/>
            <a:ext cx="1587" cy="674687"/>
          </a:xfrm>
          <a:prstGeom prst="line">
            <a:avLst/>
          </a:prstGeom>
          <a:noFill/>
          <a:ln w="23813">
            <a:solidFill>
              <a:srgbClr val="1F1A17"/>
            </a:solidFill>
            <a:round/>
            <a:headEnd/>
            <a:tailEnd/>
          </a:ln>
        </p:spPr>
        <p:txBody>
          <a:bodyPr/>
          <a:lstStyle/>
          <a:p>
            <a:endParaRPr lang="en-CA"/>
          </a:p>
        </p:txBody>
      </p:sp>
      <p:sp>
        <p:nvSpPr>
          <p:cNvPr id="86051" name="Line 35"/>
          <p:cNvSpPr>
            <a:spLocks noChangeShapeType="1"/>
          </p:cNvSpPr>
          <p:nvPr/>
        </p:nvSpPr>
        <p:spPr bwMode="auto">
          <a:xfrm>
            <a:off x="6877050" y="4722813"/>
            <a:ext cx="1588" cy="674687"/>
          </a:xfrm>
          <a:prstGeom prst="line">
            <a:avLst/>
          </a:prstGeom>
          <a:noFill/>
          <a:ln w="23813">
            <a:solidFill>
              <a:srgbClr val="1F1A17"/>
            </a:solidFill>
            <a:round/>
            <a:headEnd/>
            <a:tailEnd/>
          </a:ln>
        </p:spPr>
        <p:txBody>
          <a:bodyPr/>
          <a:lstStyle/>
          <a:p>
            <a:endParaRPr lang="en-CA"/>
          </a:p>
        </p:txBody>
      </p:sp>
      <p:sp>
        <p:nvSpPr>
          <p:cNvPr id="86052" name="Line 36"/>
          <p:cNvSpPr>
            <a:spLocks noChangeShapeType="1"/>
          </p:cNvSpPr>
          <p:nvPr/>
        </p:nvSpPr>
        <p:spPr bwMode="auto">
          <a:xfrm>
            <a:off x="6650038" y="4722813"/>
            <a:ext cx="1587" cy="674687"/>
          </a:xfrm>
          <a:prstGeom prst="line">
            <a:avLst/>
          </a:prstGeom>
          <a:noFill/>
          <a:ln w="23813">
            <a:solidFill>
              <a:srgbClr val="1F1A17"/>
            </a:solidFill>
            <a:round/>
            <a:headEnd/>
            <a:tailEnd/>
          </a:ln>
        </p:spPr>
        <p:txBody>
          <a:bodyPr/>
          <a:lstStyle/>
          <a:p>
            <a:endParaRPr lang="en-CA"/>
          </a:p>
        </p:txBody>
      </p:sp>
      <p:sp>
        <p:nvSpPr>
          <p:cNvPr id="86053" name="Line 37"/>
          <p:cNvSpPr>
            <a:spLocks noChangeShapeType="1"/>
          </p:cNvSpPr>
          <p:nvPr/>
        </p:nvSpPr>
        <p:spPr bwMode="auto">
          <a:xfrm>
            <a:off x="3797300" y="4746625"/>
            <a:ext cx="1588" cy="674688"/>
          </a:xfrm>
          <a:prstGeom prst="line">
            <a:avLst/>
          </a:prstGeom>
          <a:noFill/>
          <a:ln w="23813">
            <a:solidFill>
              <a:srgbClr val="1F1A17"/>
            </a:solidFill>
            <a:round/>
            <a:headEnd/>
            <a:tailEnd/>
          </a:ln>
        </p:spPr>
        <p:txBody>
          <a:bodyPr/>
          <a:lstStyle/>
          <a:p>
            <a:endParaRPr lang="en-CA"/>
          </a:p>
        </p:txBody>
      </p:sp>
      <p:sp>
        <p:nvSpPr>
          <p:cNvPr id="86054" name="Line 38"/>
          <p:cNvSpPr>
            <a:spLocks noChangeShapeType="1"/>
          </p:cNvSpPr>
          <p:nvPr/>
        </p:nvSpPr>
        <p:spPr bwMode="auto">
          <a:xfrm>
            <a:off x="6486525" y="4722813"/>
            <a:ext cx="1588" cy="674687"/>
          </a:xfrm>
          <a:prstGeom prst="line">
            <a:avLst/>
          </a:prstGeom>
          <a:noFill/>
          <a:ln w="23813">
            <a:solidFill>
              <a:srgbClr val="1F1A17"/>
            </a:solidFill>
            <a:round/>
            <a:headEnd/>
            <a:tailEnd/>
          </a:ln>
        </p:spPr>
        <p:txBody>
          <a:bodyPr/>
          <a:lstStyle/>
          <a:p>
            <a:endParaRPr lang="en-CA"/>
          </a:p>
        </p:txBody>
      </p:sp>
      <p:sp>
        <p:nvSpPr>
          <p:cNvPr id="86055" name="Line 39"/>
          <p:cNvSpPr>
            <a:spLocks noChangeShapeType="1"/>
          </p:cNvSpPr>
          <p:nvPr/>
        </p:nvSpPr>
        <p:spPr bwMode="auto">
          <a:xfrm>
            <a:off x="6556375" y="4722813"/>
            <a:ext cx="1588" cy="674687"/>
          </a:xfrm>
          <a:prstGeom prst="line">
            <a:avLst/>
          </a:prstGeom>
          <a:noFill/>
          <a:ln w="23813">
            <a:solidFill>
              <a:srgbClr val="1F1A17"/>
            </a:solidFill>
            <a:round/>
            <a:headEnd/>
            <a:tailEnd/>
          </a:ln>
        </p:spPr>
        <p:txBody>
          <a:bodyPr/>
          <a:lstStyle/>
          <a:p>
            <a:endParaRPr lang="en-CA"/>
          </a:p>
        </p:txBody>
      </p:sp>
      <p:sp>
        <p:nvSpPr>
          <p:cNvPr id="86056" name="Line 40"/>
          <p:cNvSpPr>
            <a:spLocks noChangeShapeType="1"/>
          </p:cNvSpPr>
          <p:nvPr/>
        </p:nvSpPr>
        <p:spPr bwMode="auto">
          <a:xfrm>
            <a:off x="6673850" y="4722813"/>
            <a:ext cx="1588" cy="674687"/>
          </a:xfrm>
          <a:prstGeom prst="line">
            <a:avLst/>
          </a:prstGeom>
          <a:noFill/>
          <a:ln w="23813">
            <a:solidFill>
              <a:srgbClr val="1F1A17"/>
            </a:solidFill>
            <a:round/>
            <a:headEnd/>
            <a:tailEnd/>
          </a:ln>
        </p:spPr>
        <p:txBody>
          <a:bodyPr/>
          <a:lstStyle/>
          <a:p>
            <a:endParaRPr lang="en-CA"/>
          </a:p>
        </p:txBody>
      </p:sp>
      <p:sp>
        <p:nvSpPr>
          <p:cNvPr id="86057" name="Line 41"/>
          <p:cNvSpPr>
            <a:spLocks noChangeShapeType="1"/>
          </p:cNvSpPr>
          <p:nvPr/>
        </p:nvSpPr>
        <p:spPr bwMode="auto">
          <a:xfrm>
            <a:off x="6719888" y="4722813"/>
            <a:ext cx="1587" cy="674687"/>
          </a:xfrm>
          <a:prstGeom prst="line">
            <a:avLst/>
          </a:prstGeom>
          <a:noFill/>
          <a:ln w="23813">
            <a:solidFill>
              <a:srgbClr val="1F1A17"/>
            </a:solidFill>
            <a:round/>
            <a:headEnd/>
            <a:tailEnd/>
          </a:ln>
        </p:spPr>
        <p:txBody>
          <a:bodyPr/>
          <a:lstStyle/>
          <a:p>
            <a:endParaRPr lang="en-CA"/>
          </a:p>
        </p:txBody>
      </p:sp>
      <p:sp>
        <p:nvSpPr>
          <p:cNvPr id="86058" name="Line 42"/>
          <p:cNvSpPr>
            <a:spLocks noChangeShapeType="1"/>
          </p:cNvSpPr>
          <p:nvPr/>
        </p:nvSpPr>
        <p:spPr bwMode="auto">
          <a:xfrm>
            <a:off x="6923088" y="4722813"/>
            <a:ext cx="1587" cy="674687"/>
          </a:xfrm>
          <a:prstGeom prst="line">
            <a:avLst/>
          </a:prstGeom>
          <a:noFill/>
          <a:ln w="23813">
            <a:solidFill>
              <a:srgbClr val="1F1A17"/>
            </a:solidFill>
            <a:round/>
            <a:headEnd/>
            <a:tailEnd/>
          </a:ln>
        </p:spPr>
        <p:txBody>
          <a:bodyPr/>
          <a:lstStyle/>
          <a:p>
            <a:endParaRPr lang="en-CA"/>
          </a:p>
        </p:txBody>
      </p:sp>
      <p:sp>
        <p:nvSpPr>
          <p:cNvPr id="86059" name="Line 43"/>
          <p:cNvSpPr>
            <a:spLocks noChangeShapeType="1"/>
          </p:cNvSpPr>
          <p:nvPr/>
        </p:nvSpPr>
        <p:spPr bwMode="auto">
          <a:xfrm>
            <a:off x="7040563" y="4722813"/>
            <a:ext cx="1587" cy="674687"/>
          </a:xfrm>
          <a:prstGeom prst="line">
            <a:avLst/>
          </a:prstGeom>
          <a:noFill/>
          <a:ln w="23813">
            <a:solidFill>
              <a:srgbClr val="1F1A17"/>
            </a:solidFill>
            <a:round/>
            <a:headEnd/>
            <a:tailEnd/>
          </a:ln>
        </p:spPr>
        <p:txBody>
          <a:bodyPr/>
          <a:lstStyle/>
          <a:p>
            <a:endParaRPr lang="en-CA"/>
          </a:p>
        </p:txBody>
      </p:sp>
      <p:sp>
        <p:nvSpPr>
          <p:cNvPr id="86060" name="Line 44"/>
          <p:cNvSpPr>
            <a:spLocks noChangeShapeType="1"/>
          </p:cNvSpPr>
          <p:nvPr/>
        </p:nvSpPr>
        <p:spPr bwMode="auto">
          <a:xfrm>
            <a:off x="7110413" y="4722813"/>
            <a:ext cx="1587" cy="674687"/>
          </a:xfrm>
          <a:prstGeom prst="line">
            <a:avLst/>
          </a:prstGeom>
          <a:noFill/>
          <a:ln w="23813">
            <a:solidFill>
              <a:srgbClr val="1F1A17"/>
            </a:solidFill>
            <a:round/>
            <a:headEnd/>
            <a:tailEnd/>
          </a:ln>
        </p:spPr>
        <p:txBody>
          <a:bodyPr/>
          <a:lstStyle/>
          <a:p>
            <a:endParaRPr lang="en-CA"/>
          </a:p>
        </p:txBody>
      </p:sp>
      <p:sp>
        <p:nvSpPr>
          <p:cNvPr id="86061" name="Line 45"/>
          <p:cNvSpPr>
            <a:spLocks noChangeShapeType="1"/>
          </p:cNvSpPr>
          <p:nvPr/>
        </p:nvSpPr>
        <p:spPr bwMode="auto">
          <a:xfrm>
            <a:off x="7250113" y="4722813"/>
            <a:ext cx="1587" cy="674687"/>
          </a:xfrm>
          <a:prstGeom prst="line">
            <a:avLst/>
          </a:prstGeom>
          <a:noFill/>
          <a:ln w="23813">
            <a:solidFill>
              <a:srgbClr val="1F1A17"/>
            </a:solidFill>
            <a:round/>
            <a:headEnd/>
            <a:tailEnd/>
          </a:ln>
        </p:spPr>
        <p:txBody>
          <a:bodyPr/>
          <a:lstStyle/>
          <a:p>
            <a:endParaRPr lang="en-CA"/>
          </a:p>
        </p:txBody>
      </p:sp>
      <p:sp>
        <p:nvSpPr>
          <p:cNvPr id="86062" name="Line 46"/>
          <p:cNvSpPr>
            <a:spLocks noChangeShapeType="1"/>
          </p:cNvSpPr>
          <p:nvPr/>
        </p:nvSpPr>
        <p:spPr bwMode="auto">
          <a:xfrm>
            <a:off x="7435850" y="4722813"/>
            <a:ext cx="1588" cy="674687"/>
          </a:xfrm>
          <a:prstGeom prst="line">
            <a:avLst/>
          </a:prstGeom>
          <a:noFill/>
          <a:ln w="23813">
            <a:solidFill>
              <a:srgbClr val="1F1A17"/>
            </a:solidFill>
            <a:round/>
            <a:headEnd/>
            <a:tailEnd/>
          </a:ln>
        </p:spPr>
        <p:txBody>
          <a:bodyPr/>
          <a:lstStyle/>
          <a:p>
            <a:endParaRPr lang="en-CA"/>
          </a:p>
        </p:txBody>
      </p:sp>
      <p:sp>
        <p:nvSpPr>
          <p:cNvPr id="86063" name="Line 47"/>
          <p:cNvSpPr>
            <a:spLocks noChangeShapeType="1"/>
          </p:cNvSpPr>
          <p:nvPr/>
        </p:nvSpPr>
        <p:spPr bwMode="auto">
          <a:xfrm>
            <a:off x="7669213" y="4722813"/>
            <a:ext cx="1587" cy="674687"/>
          </a:xfrm>
          <a:prstGeom prst="line">
            <a:avLst/>
          </a:prstGeom>
          <a:noFill/>
          <a:ln w="23813">
            <a:solidFill>
              <a:srgbClr val="1F1A17"/>
            </a:solidFill>
            <a:round/>
            <a:headEnd/>
            <a:tailEnd/>
          </a:ln>
        </p:spPr>
        <p:txBody>
          <a:bodyPr/>
          <a:lstStyle/>
          <a:p>
            <a:endParaRPr lang="en-CA"/>
          </a:p>
        </p:txBody>
      </p:sp>
      <p:sp>
        <p:nvSpPr>
          <p:cNvPr id="86064" name="Line 48"/>
          <p:cNvSpPr>
            <a:spLocks noChangeShapeType="1"/>
          </p:cNvSpPr>
          <p:nvPr/>
        </p:nvSpPr>
        <p:spPr bwMode="auto">
          <a:xfrm>
            <a:off x="5421313" y="3308350"/>
            <a:ext cx="1587" cy="674688"/>
          </a:xfrm>
          <a:prstGeom prst="line">
            <a:avLst/>
          </a:prstGeom>
          <a:noFill/>
          <a:ln w="23813">
            <a:solidFill>
              <a:srgbClr val="1F1A17"/>
            </a:solidFill>
            <a:round/>
            <a:headEnd/>
            <a:tailEnd/>
          </a:ln>
        </p:spPr>
        <p:txBody>
          <a:bodyPr/>
          <a:lstStyle/>
          <a:p>
            <a:endParaRPr lang="en-CA"/>
          </a:p>
        </p:txBody>
      </p:sp>
      <p:sp>
        <p:nvSpPr>
          <p:cNvPr id="86065" name="Line 49"/>
          <p:cNvSpPr>
            <a:spLocks noChangeShapeType="1"/>
          </p:cNvSpPr>
          <p:nvPr/>
        </p:nvSpPr>
        <p:spPr bwMode="auto">
          <a:xfrm>
            <a:off x="4491038" y="3308350"/>
            <a:ext cx="1587" cy="674688"/>
          </a:xfrm>
          <a:prstGeom prst="line">
            <a:avLst/>
          </a:prstGeom>
          <a:noFill/>
          <a:ln w="23813">
            <a:solidFill>
              <a:srgbClr val="1F1A17"/>
            </a:solidFill>
            <a:round/>
            <a:headEnd/>
            <a:tailEnd/>
          </a:ln>
        </p:spPr>
        <p:txBody>
          <a:bodyPr/>
          <a:lstStyle/>
          <a:p>
            <a:endParaRPr lang="en-CA"/>
          </a:p>
        </p:txBody>
      </p:sp>
      <p:sp>
        <p:nvSpPr>
          <p:cNvPr id="86066" name="Line 50"/>
          <p:cNvSpPr>
            <a:spLocks noChangeShapeType="1"/>
          </p:cNvSpPr>
          <p:nvPr/>
        </p:nvSpPr>
        <p:spPr bwMode="auto">
          <a:xfrm>
            <a:off x="4932363" y="3308350"/>
            <a:ext cx="1587" cy="674688"/>
          </a:xfrm>
          <a:prstGeom prst="line">
            <a:avLst/>
          </a:prstGeom>
          <a:noFill/>
          <a:ln w="23813">
            <a:solidFill>
              <a:srgbClr val="1F1A17"/>
            </a:solidFill>
            <a:round/>
            <a:headEnd/>
            <a:tailEnd/>
          </a:ln>
        </p:spPr>
        <p:txBody>
          <a:bodyPr/>
          <a:lstStyle/>
          <a:p>
            <a:endParaRPr lang="en-CA"/>
          </a:p>
        </p:txBody>
      </p:sp>
      <p:sp>
        <p:nvSpPr>
          <p:cNvPr id="86067" name="Line 51"/>
          <p:cNvSpPr>
            <a:spLocks noChangeShapeType="1"/>
          </p:cNvSpPr>
          <p:nvPr/>
        </p:nvSpPr>
        <p:spPr bwMode="auto">
          <a:xfrm>
            <a:off x="3960813" y="3308350"/>
            <a:ext cx="1587" cy="674688"/>
          </a:xfrm>
          <a:prstGeom prst="line">
            <a:avLst/>
          </a:prstGeom>
          <a:noFill/>
          <a:ln w="23813">
            <a:solidFill>
              <a:srgbClr val="1F1A17"/>
            </a:solidFill>
            <a:round/>
            <a:headEnd/>
            <a:tailEnd/>
          </a:ln>
        </p:spPr>
        <p:txBody>
          <a:bodyPr/>
          <a:lstStyle/>
          <a:p>
            <a:endParaRPr lang="en-CA"/>
          </a:p>
        </p:txBody>
      </p:sp>
      <p:sp>
        <p:nvSpPr>
          <p:cNvPr id="86068" name="Line 52"/>
          <p:cNvSpPr>
            <a:spLocks noChangeShapeType="1"/>
          </p:cNvSpPr>
          <p:nvPr/>
        </p:nvSpPr>
        <p:spPr bwMode="auto">
          <a:xfrm>
            <a:off x="6604000" y="3308350"/>
            <a:ext cx="1588" cy="674688"/>
          </a:xfrm>
          <a:prstGeom prst="line">
            <a:avLst/>
          </a:prstGeom>
          <a:noFill/>
          <a:ln w="23813">
            <a:solidFill>
              <a:srgbClr val="1F1A17"/>
            </a:solidFill>
            <a:round/>
            <a:headEnd/>
            <a:tailEnd/>
          </a:ln>
        </p:spPr>
        <p:txBody>
          <a:bodyPr/>
          <a:lstStyle/>
          <a:p>
            <a:endParaRPr lang="en-CA"/>
          </a:p>
        </p:txBody>
      </p:sp>
      <p:sp>
        <p:nvSpPr>
          <p:cNvPr id="86069" name="Line 53"/>
          <p:cNvSpPr>
            <a:spLocks noChangeShapeType="1"/>
          </p:cNvSpPr>
          <p:nvPr/>
        </p:nvSpPr>
        <p:spPr bwMode="auto">
          <a:xfrm>
            <a:off x="5049838" y="3308350"/>
            <a:ext cx="1587" cy="674688"/>
          </a:xfrm>
          <a:prstGeom prst="line">
            <a:avLst/>
          </a:prstGeom>
          <a:noFill/>
          <a:ln w="23813">
            <a:solidFill>
              <a:srgbClr val="1F1A17"/>
            </a:solidFill>
            <a:round/>
            <a:headEnd/>
            <a:tailEnd/>
          </a:ln>
        </p:spPr>
        <p:txBody>
          <a:bodyPr/>
          <a:lstStyle/>
          <a:p>
            <a:endParaRPr lang="en-CA"/>
          </a:p>
        </p:txBody>
      </p:sp>
      <p:sp>
        <p:nvSpPr>
          <p:cNvPr id="86070" name="Line 54"/>
          <p:cNvSpPr>
            <a:spLocks noChangeShapeType="1"/>
          </p:cNvSpPr>
          <p:nvPr/>
        </p:nvSpPr>
        <p:spPr bwMode="auto">
          <a:xfrm>
            <a:off x="5165725" y="3308350"/>
            <a:ext cx="1588" cy="674688"/>
          </a:xfrm>
          <a:prstGeom prst="line">
            <a:avLst/>
          </a:prstGeom>
          <a:noFill/>
          <a:ln w="23813">
            <a:solidFill>
              <a:srgbClr val="1F1A17"/>
            </a:solidFill>
            <a:round/>
            <a:headEnd/>
            <a:tailEnd/>
          </a:ln>
        </p:spPr>
        <p:txBody>
          <a:bodyPr/>
          <a:lstStyle/>
          <a:p>
            <a:endParaRPr lang="en-CA"/>
          </a:p>
        </p:txBody>
      </p:sp>
      <p:sp>
        <p:nvSpPr>
          <p:cNvPr id="86071" name="Line 55"/>
          <p:cNvSpPr>
            <a:spLocks noChangeShapeType="1"/>
          </p:cNvSpPr>
          <p:nvPr/>
        </p:nvSpPr>
        <p:spPr bwMode="auto">
          <a:xfrm>
            <a:off x="5811838" y="3308350"/>
            <a:ext cx="1587" cy="674688"/>
          </a:xfrm>
          <a:prstGeom prst="line">
            <a:avLst/>
          </a:prstGeom>
          <a:noFill/>
          <a:ln w="23813">
            <a:solidFill>
              <a:srgbClr val="1F1A17"/>
            </a:solidFill>
            <a:round/>
            <a:headEnd/>
            <a:tailEnd/>
          </a:ln>
        </p:spPr>
        <p:txBody>
          <a:bodyPr/>
          <a:lstStyle/>
          <a:p>
            <a:endParaRPr lang="en-CA"/>
          </a:p>
        </p:txBody>
      </p:sp>
      <p:sp>
        <p:nvSpPr>
          <p:cNvPr id="86072" name="Line 56"/>
          <p:cNvSpPr>
            <a:spLocks noChangeShapeType="1"/>
          </p:cNvSpPr>
          <p:nvPr/>
        </p:nvSpPr>
        <p:spPr bwMode="auto">
          <a:xfrm>
            <a:off x="6877050" y="3308350"/>
            <a:ext cx="1588" cy="674688"/>
          </a:xfrm>
          <a:prstGeom prst="line">
            <a:avLst/>
          </a:prstGeom>
          <a:noFill/>
          <a:ln w="23813">
            <a:solidFill>
              <a:srgbClr val="1F1A17"/>
            </a:solidFill>
            <a:round/>
            <a:headEnd/>
            <a:tailEnd/>
          </a:ln>
        </p:spPr>
        <p:txBody>
          <a:bodyPr/>
          <a:lstStyle/>
          <a:p>
            <a:endParaRPr lang="en-CA"/>
          </a:p>
        </p:txBody>
      </p:sp>
      <p:sp>
        <p:nvSpPr>
          <p:cNvPr id="86073" name="Line 57"/>
          <p:cNvSpPr>
            <a:spLocks noChangeShapeType="1"/>
          </p:cNvSpPr>
          <p:nvPr/>
        </p:nvSpPr>
        <p:spPr bwMode="auto">
          <a:xfrm>
            <a:off x="7599363" y="3308350"/>
            <a:ext cx="1587" cy="674688"/>
          </a:xfrm>
          <a:prstGeom prst="line">
            <a:avLst/>
          </a:prstGeom>
          <a:noFill/>
          <a:ln w="23813">
            <a:solidFill>
              <a:srgbClr val="1F1A17"/>
            </a:solidFill>
            <a:round/>
            <a:headEnd/>
            <a:tailEnd/>
          </a:ln>
        </p:spPr>
        <p:txBody>
          <a:bodyPr/>
          <a:lstStyle/>
          <a:p>
            <a:endParaRPr lang="en-CA"/>
          </a:p>
        </p:txBody>
      </p:sp>
      <p:sp>
        <p:nvSpPr>
          <p:cNvPr id="86074" name="Line 58"/>
          <p:cNvSpPr>
            <a:spLocks noChangeShapeType="1"/>
          </p:cNvSpPr>
          <p:nvPr/>
        </p:nvSpPr>
        <p:spPr bwMode="auto">
          <a:xfrm>
            <a:off x="4676775" y="1387475"/>
            <a:ext cx="1588" cy="669925"/>
          </a:xfrm>
          <a:prstGeom prst="line">
            <a:avLst/>
          </a:prstGeom>
          <a:noFill/>
          <a:ln w="23813">
            <a:solidFill>
              <a:srgbClr val="1F1A17"/>
            </a:solidFill>
            <a:round/>
            <a:headEnd/>
            <a:tailEnd/>
          </a:ln>
        </p:spPr>
        <p:txBody>
          <a:bodyPr/>
          <a:lstStyle/>
          <a:p>
            <a:endParaRPr lang="en-CA"/>
          </a:p>
        </p:txBody>
      </p:sp>
      <p:sp>
        <p:nvSpPr>
          <p:cNvPr id="86075" name="Line 59"/>
          <p:cNvSpPr>
            <a:spLocks noChangeShapeType="1"/>
          </p:cNvSpPr>
          <p:nvPr/>
        </p:nvSpPr>
        <p:spPr bwMode="auto">
          <a:xfrm>
            <a:off x="5165725" y="1387475"/>
            <a:ext cx="1588" cy="669925"/>
          </a:xfrm>
          <a:prstGeom prst="line">
            <a:avLst/>
          </a:prstGeom>
          <a:noFill/>
          <a:ln w="23813">
            <a:solidFill>
              <a:srgbClr val="1F1A17"/>
            </a:solidFill>
            <a:round/>
            <a:headEnd/>
            <a:tailEnd/>
          </a:ln>
        </p:spPr>
        <p:txBody>
          <a:bodyPr/>
          <a:lstStyle/>
          <a:p>
            <a:endParaRPr lang="en-CA"/>
          </a:p>
        </p:txBody>
      </p:sp>
      <p:sp>
        <p:nvSpPr>
          <p:cNvPr id="86076" name="Line 60"/>
          <p:cNvSpPr>
            <a:spLocks noChangeShapeType="1"/>
          </p:cNvSpPr>
          <p:nvPr/>
        </p:nvSpPr>
        <p:spPr bwMode="auto">
          <a:xfrm>
            <a:off x="7342188" y="1387475"/>
            <a:ext cx="1587" cy="669925"/>
          </a:xfrm>
          <a:prstGeom prst="line">
            <a:avLst/>
          </a:prstGeom>
          <a:noFill/>
          <a:ln w="23813">
            <a:solidFill>
              <a:srgbClr val="1F1A17"/>
            </a:solidFill>
            <a:round/>
            <a:headEnd/>
            <a:tailEnd/>
          </a:ln>
        </p:spPr>
        <p:txBody>
          <a:bodyPr/>
          <a:lstStyle/>
          <a:p>
            <a:endParaRPr lang="en-CA"/>
          </a:p>
        </p:txBody>
      </p:sp>
      <p:sp>
        <p:nvSpPr>
          <p:cNvPr id="86077" name="Line 61"/>
          <p:cNvSpPr>
            <a:spLocks noChangeShapeType="1"/>
          </p:cNvSpPr>
          <p:nvPr/>
        </p:nvSpPr>
        <p:spPr bwMode="auto">
          <a:xfrm>
            <a:off x="7505700" y="1387475"/>
            <a:ext cx="1588" cy="669925"/>
          </a:xfrm>
          <a:prstGeom prst="line">
            <a:avLst/>
          </a:prstGeom>
          <a:noFill/>
          <a:ln w="23813">
            <a:solidFill>
              <a:srgbClr val="1F1A17"/>
            </a:solidFill>
            <a:round/>
            <a:headEnd/>
            <a:tailEnd/>
          </a:ln>
        </p:spPr>
        <p:txBody>
          <a:bodyPr/>
          <a:lstStyle/>
          <a:p>
            <a:endParaRPr lang="en-CA"/>
          </a:p>
        </p:txBody>
      </p:sp>
      <p:sp>
        <p:nvSpPr>
          <p:cNvPr id="86078" name="Line 62"/>
          <p:cNvSpPr>
            <a:spLocks noChangeShapeType="1"/>
          </p:cNvSpPr>
          <p:nvPr/>
        </p:nvSpPr>
        <p:spPr bwMode="auto">
          <a:xfrm>
            <a:off x="3960813" y="1387475"/>
            <a:ext cx="1587" cy="669925"/>
          </a:xfrm>
          <a:prstGeom prst="line">
            <a:avLst/>
          </a:prstGeom>
          <a:noFill/>
          <a:ln w="23813">
            <a:solidFill>
              <a:srgbClr val="1F1A17"/>
            </a:solidFill>
            <a:round/>
            <a:headEnd/>
            <a:tailEnd/>
          </a:ln>
        </p:spPr>
        <p:txBody>
          <a:bodyPr/>
          <a:lstStyle/>
          <a:p>
            <a:endParaRPr lang="en-CA"/>
          </a:p>
        </p:txBody>
      </p:sp>
      <p:sp>
        <p:nvSpPr>
          <p:cNvPr id="86079" name="Line 63"/>
          <p:cNvSpPr>
            <a:spLocks noChangeShapeType="1"/>
          </p:cNvSpPr>
          <p:nvPr/>
        </p:nvSpPr>
        <p:spPr bwMode="auto">
          <a:xfrm>
            <a:off x="4491038" y="1387475"/>
            <a:ext cx="1587" cy="669925"/>
          </a:xfrm>
          <a:prstGeom prst="line">
            <a:avLst/>
          </a:prstGeom>
          <a:noFill/>
          <a:ln w="23813">
            <a:solidFill>
              <a:srgbClr val="1F1A17"/>
            </a:solidFill>
            <a:round/>
            <a:headEnd/>
            <a:tailEnd/>
          </a:ln>
        </p:spPr>
        <p:txBody>
          <a:bodyPr/>
          <a:lstStyle/>
          <a:p>
            <a:endParaRPr lang="en-CA"/>
          </a:p>
        </p:txBody>
      </p:sp>
      <p:sp>
        <p:nvSpPr>
          <p:cNvPr id="86080" name="Line 64"/>
          <p:cNvSpPr>
            <a:spLocks noChangeShapeType="1"/>
          </p:cNvSpPr>
          <p:nvPr/>
        </p:nvSpPr>
        <p:spPr bwMode="auto">
          <a:xfrm>
            <a:off x="5468938" y="1387475"/>
            <a:ext cx="1587" cy="669925"/>
          </a:xfrm>
          <a:prstGeom prst="line">
            <a:avLst/>
          </a:prstGeom>
          <a:noFill/>
          <a:ln w="23813">
            <a:solidFill>
              <a:srgbClr val="1F1A17"/>
            </a:solidFill>
            <a:round/>
            <a:headEnd/>
            <a:tailEnd/>
          </a:ln>
        </p:spPr>
        <p:txBody>
          <a:bodyPr/>
          <a:lstStyle/>
          <a:p>
            <a:endParaRPr lang="en-CA"/>
          </a:p>
        </p:txBody>
      </p:sp>
      <p:sp>
        <p:nvSpPr>
          <p:cNvPr id="86081" name="Line 65"/>
          <p:cNvSpPr>
            <a:spLocks noChangeShapeType="1"/>
          </p:cNvSpPr>
          <p:nvPr/>
        </p:nvSpPr>
        <p:spPr bwMode="auto">
          <a:xfrm>
            <a:off x="6230938" y="1387475"/>
            <a:ext cx="1587" cy="669925"/>
          </a:xfrm>
          <a:prstGeom prst="line">
            <a:avLst/>
          </a:prstGeom>
          <a:noFill/>
          <a:ln w="23813">
            <a:solidFill>
              <a:srgbClr val="1F1A17"/>
            </a:solidFill>
            <a:round/>
            <a:headEnd/>
            <a:tailEnd/>
          </a:ln>
        </p:spPr>
        <p:txBody>
          <a:bodyPr/>
          <a:lstStyle/>
          <a:p>
            <a:endParaRPr lang="en-CA"/>
          </a:p>
        </p:txBody>
      </p:sp>
      <p:sp>
        <p:nvSpPr>
          <p:cNvPr id="86082" name="Line 66"/>
          <p:cNvSpPr>
            <a:spLocks noChangeShapeType="1"/>
          </p:cNvSpPr>
          <p:nvPr/>
        </p:nvSpPr>
        <p:spPr bwMode="auto">
          <a:xfrm>
            <a:off x="6626225" y="1387475"/>
            <a:ext cx="1588" cy="669925"/>
          </a:xfrm>
          <a:prstGeom prst="line">
            <a:avLst/>
          </a:prstGeom>
          <a:noFill/>
          <a:ln w="23813">
            <a:solidFill>
              <a:srgbClr val="1F1A17"/>
            </a:solidFill>
            <a:round/>
            <a:headEnd/>
            <a:tailEnd/>
          </a:ln>
        </p:spPr>
        <p:txBody>
          <a:bodyPr/>
          <a:lstStyle/>
          <a:p>
            <a:endParaRPr lang="en-CA"/>
          </a:p>
        </p:txBody>
      </p:sp>
      <p:sp>
        <p:nvSpPr>
          <p:cNvPr id="86083" name="Line 67"/>
          <p:cNvSpPr>
            <a:spLocks noChangeShapeType="1"/>
          </p:cNvSpPr>
          <p:nvPr/>
        </p:nvSpPr>
        <p:spPr bwMode="auto">
          <a:xfrm>
            <a:off x="3703638" y="2243138"/>
            <a:ext cx="1587" cy="674687"/>
          </a:xfrm>
          <a:prstGeom prst="line">
            <a:avLst/>
          </a:prstGeom>
          <a:noFill/>
          <a:ln w="23813">
            <a:solidFill>
              <a:srgbClr val="1F1A17"/>
            </a:solidFill>
            <a:round/>
            <a:headEnd/>
            <a:tailEnd/>
          </a:ln>
        </p:spPr>
        <p:txBody>
          <a:bodyPr/>
          <a:lstStyle/>
          <a:p>
            <a:endParaRPr lang="en-CA"/>
          </a:p>
        </p:txBody>
      </p:sp>
      <p:sp>
        <p:nvSpPr>
          <p:cNvPr id="86084" name="Line 68"/>
          <p:cNvSpPr>
            <a:spLocks noChangeShapeType="1"/>
          </p:cNvSpPr>
          <p:nvPr/>
        </p:nvSpPr>
        <p:spPr bwMode="auto">
          <a:xfrm>
            <a:off x="4421188" y="2243138"/>
            <a:ext cx="1587" cy="674687"/>
          </a:xfrm>
          <a:prstGeom prst="line">
            <a:avLst/>
          </a:prstGeom>
          <a:noFill/>
          <a:ln w="23813">
            <a:solidFill>
              <a:srgbClr val="1F1A17"/>
            </a:solidFill>
            <a:round/>
            <a:headEnd/>
            <a:tailEnd/>
          </a:ln>
        </p:spPr>
        <p:txBody>
          <a:bodyPr/>
          <a:lstStyle/>
          <a:p>
            <a:endParaRPr lang="en-CA"/>
          </a:p>
        </p:txBody>
      </p:sp>
      <p:sp>
        <p:nvSpPr>
          <p:cNvPr id="86085" name="Line 69"/>
          <p:cNvSpPr>
            <a:spLocks noChangeShapeType="1"/>
          </p:cNvSpPr>
          <p:nvPr/>
        </p:nvSpPr>
        <p:spPr bwMode="auto">
          <a:xfrm>
            <a:off x="5072063" y="2243138"/>
            <a:ext cx="1587" cy="674687"/>
          </a:xfrm>
          <a:prstGeom prst="line">
            <a:avLst/>
          </a:prstGeom>
          <a:noFill/>
          <a:ln w="23813">
            <a:solidFill>
              <a:srgbClr val="1F1A17"/>
            </a:solidFill>
            <a:round/>
            <a:headEnd/>
            <a:tailEnd/>
          </a:ln>
        </p:spPr>
        <p:txBody>
          <a:bodyPr/>
          <a:lstStyle/>
          <a:p>
            <a:endParaRPr lang="en-CA"/>
          </a:p>
        </p:txBody>
      </p:sp>
      <p:sp>
        <p:nvSpPr>
          <p:cNvPr id="86086" name="Line 70"/>
          <p:cNvSpPr>
            <a:spLocks noChangeShapeType="1"/>
          </p:cNvSpPr>
          <p:nvPr/>
        </p:nvSpPr>
        <p:spPr bwMode="auto">
          <a:xfrm>
            <a:off x="5141913" y="2243138"/>
            <a:ext cx="1587" cy="674687"/>
          </a:xfrm>
          <a:prstGeom prst="line">
            <a:avLst/>
          </a:prstGeom>
          <a:noFill/>
          <a:ln w="23813">
            <a:solidFill>
              <a:srgbClr val="1F1A17"/>
            </a:solidFill>
            <a:round/>
            <a:headEnd/>
            <a:tailEnd/>
          </a:ln>
        </p:spPr>
        <p:txBody>
          <a:bodyPr/>
          <a:lstStyle/>
          <a:p>
            <a:endParaRPr lang="en-CA"/>
          </a:p>
        </p:txBody>
      </p:sp>
      <p:sp>
        <p:nvSpPr>
          <p:cNvPr id="86087" name="Line 71"/>
          <p:cNvSpPr>
            <a:spLocks noChangeShapeType="1"/>
          </p:cNvSpPr>
          <p:nvPr/>
        </p:nvSpPr>
        <p:spPr bwMode="auto">
          <a:xfrm>
            <a:off x="5281613" y="2243138"/>
            <a:ext cx="1587" cy="674687"/>
          </a:xfrm>
          <a:prstGeom prst="line">
            <a:avLst/>
          </a:prstGeom>
          <a:noFill/>
          <a:ln w="23813">
            <a:solidFill>
              <a:srgbClr val="1F1A17"/>
            </a:solidFill>
            <a:round/>
            <a:headEnd/>
            <a:tailEnd/>
          </a:ln>
        </p:spPr>
        <p:txBody>
          <a:bodyPr/>
          <a:lstStyle/>
          <a:p>
            <a:endParaRPr lang="en-CA"/>
          </a:p>
        </p:txBody>
      </p:sp>
      <p:sp>
        <p:nvSpPr>
          <p:cNvPr id="86088" name="Line 72"/>
          <p:cNvSpPr>
            <a:spLocks noChangeShapeType="1"/>
          </p:cNvSpPr>
          <p:nvPr/>
        </p:nvSpPr>
        <p:spPr bwMode="auto">
          <a:xfrm>
            <a:off x="5421313" y="2243138"/>
            <a:ext cx="1587" cy="674687"/>
          </a:xfrm>
          <a:prstGeom prst="line">
            <a:avLst/>
          </a:prstGeom>
          <a:noFill/>
          <a:ln w="23813">
            <a:solidFill>
              <a:srgbClr val="1F1A17"/>
            </a:solidFill>
            <a:round/>
            <a:headEnd/>
            <a:tailEnd/>
          </a:ln>
        </p:spPr>
        <p:txBody>
          <a:bodyPr/>
          <a:lstStyle/>
          <a:p>
            <a:endParaRPr lang="en-CA"/>
          </a:p>
        </p:txBody>
      </p:sp>
      <p:sp>
        <p:nvSpPr>
          <p:cNvPr id="86089" name="Line 73"/>
          <p:cNvSpPr>
            <a:spLocks noChangeShapeType="1"/>
          </p:cNvSpPr>
          <p:nvPr/>
        </p:nvSpPr>
        <p:spPr bwMode="auto">
          <a:xfrm>
            <a:off x="3914775" y="2243138"/>
            <a:ext cx="1588" cy="674687"/>
          </a:xfrm>
          <a:prstGeom prst="line">
            <a:avLst/>
          </a:prstGeom>
          <a:noFill/>
          <a:ln w="23813">
            <a:solidFill>
              <a:srgbClr val="1F1A17"/>
            </a:solidFill>
            <a:round/>
            <a:headEnd/>
            <a:tailEnd/>
          </a:ln>
        </p:spPr>
        <p:txBody>
          <a:bodyPr/>
          <a:lstStyle/>
          <a:p>
            <a:endParaRPr lang="en-CA"/>
          </a:p>
        </p:txBody>
      </p:sp>
      <p:sp>
        <p:nvSpPr>
          <p:cNvPr id="86090" name="Line 74"/>
          <p:cNvSpPr>
            <a:spLocks noChangeShapeType="1"/>
          </p:cNvSpPr>
          <p:nvPr/>
        </p:nvSpPr>
        <p:spPr bwMode="auto">
          <a:xfrm>
            <a:off x="4932363" y="2243138"/>
            <a:ext cx="1587" cy="674687"/>
          </a:xfrm>
          <a:prstGeom prst="line">
            <a:avLst/>
          </a:prstGeom>
          <a:noFill/>
          <a:ln w="23813">
            <a:solidFill>
              <a:srgbClr val="1F1A17"/>
            </a:solidFill>
            <a:round/>
            <a:headEnd/>
            <a:tailEnd/>
          </a:ln>
        </p:spPr>
        <p:txBody>
          <a:bodyPr/>
          <a:lstStyle/>
          <a:p>
            <a:endParaRPr lang="en-CA"/>
          </a:p>
        </p:txBody>
      </p:sp>
      <p:sp>
        <p:nvSpPr>
          <p:cNvPr id="86091" name="Line 75"/>
          <p:cNvSpPr>
            <a:spLocks noChangeShapeType="1"/>
          </p:cNvSpPr>
          <p:nvPr/>
        </p:nvSpPr>
        <p:spPr bwMode="auto">
          <a:xfrm>
            <a:off x="5211763" y="2243138"/>
            <a:ext cx="1587" cy="674687"/>
          </a:xfrm>
          <a:prstGeom prst="line">
            <a:avLst/>
          </a:prstGeom>
          <a:noFill/>
          <a:ln w="23813">
            <a:solidFill>
              <a:srgbClr val="1F1A17"/>
            </a:solidFill>
            <a:round/>
            <a:headEnd/>
            <a:tailEnd/>
          </a:ln>
        </p:spPr>
        <p:txBody>
          <a:bodyPr/>
          <a:lstStyle/>
          <a:p>
            <a:endParaRPr lang="en-CA"/>
          </a:p>
        </p:txBody>
      </p:sp>
      <p:sp>
        <p:nvSpPr>
          <p:cNvPr id="86092" name="Line 76"/>
          <p:cNvSpPr>
            <a:spLocks noChangeShapeType="1"/>
          </p:cNvSpPr>
          <p:nvPr/>
        </p:nvSpPr>
        <p:spPr bwMode="auto">
          <a:xfrm>
            <a:off x="5329238" y="2243138"/>
            <a:ext cx="1587" cy="674687"/>
          </a:xfrm>
          <a:prstGeom prst="line">
            <a:avLst/>
          </a:prstGeom>
          <a:noFill/>
          <a:ln w="23813">
            <a:solidFill>
              <a:srgbClr val="1F1A17"/>
            </a:solidFill>
            <a:round/>
            <a:headEnd/>
            <a:tailEnd/>
          </a:ln>
        </p:spPr>
        <p:txBody>
          <a:bodyPr/>
          <a:lstStyle/>
          <a:p>
            <a:endParaRPr lang="en-CA"/>
          </a:p>
        </p:txBody>
      </p:sp>
      <p:sp>
        <p:nvSpPr>
          <p:cNvPr id="86093" name="Line 77"/>
          <p:cNvSpPr>
            <a:spLocks noChangeShapeType="1"/>
          </p:cNvSpPr>
          <p:nvPr/>
        </p:nvSpPr>
        <p:spPr bwMode="auto">
          <a:xfrm>
            <a:off x="5532438" y="2243138"/>
            <a:ext cx="1587" cy="674687"/>
          </a:xfrm>
          <a:prstGeom prst="line">
            <a:avLst/>
          </a:prstGeom>
          <a:noFill/>
          <a:ln w="23813">
            <a:solidFill>
              <a:srgbClr val="1F1A17"/>
            </a:solidFill>
            <a:round/>
            <a:headEnd/>
            <a:tailEnd/>
          </a:ln>
        </p:spPr>
        <p:txBody>
          <a:bodyPr/>
          <a:lstStyle/>
          <a:p>
            <a:endParaRPr lang="en-CA"/>
          </a:p>
        </p:txBody>
      </p:sp>
      <p:sp>
        <p:nvSpPr>
          <p:cNvPr id="86094" name="Line 78"/>
          <p:cNvSpPr>
            <a:spLocks noChangeShapeType="1"/>
          </p:cNvSpPr>
          <p:nvPr/>
        </p:nvSpPr>
        <p:spPr bwMode="auto">
          <a:xfrm>
            <a:off x="5626100" y="2243138"/>
            <a:ext cx="1588" cy="674687"/>
          </a:xfrm>
          <a:prstGeom prst="line">
            <a:avLst/>
          </a:prstGeom>
          <a:noFill/>
          <a:ln w="23813">
            <a:solidFill>
              <a:srgbClr val="1F1A17"/>
            </a:solidFill>
            <a:round/>
            <a:headEnd/>
            <a:tailEnd/>
          </a:ln>
        </p:spPr>
        <p:txBody>
          <a:bodyPr/>
          <a:lstStyle/>
          <a:p>
            <a:endParaRPr lang="en-CA"/>
          </a:p>
        </p:txBody>
      </p:sp>
      <p:sp>
        <p:nvSpPr>
          <p:cNvPr id="86095" name="Line 79"/>
          <p:cNvSpPr>
            <a:spLocks noChangeShapeType="1"/>
          </p:cNvSpPr>
          <p:nvPr/>
        </p:nvSpPr>
        <p:spPr bwMode="auto">
          <a:xfrm>
            <a:off x="6067425" y="2243138"/>
            <a:ext cx="1588" cy="674687"/>
          </a:xfrm>
          <a:prstGeom prst="line">
            <a:avLst/>
          </a:prstGeom>
          <a:noFill/>
          <a:ln w="23813">
            <a:solidFill>
              <a:srgbClr val="1F1A17"/>
            </a:solidFill>
            <a:round/>
            <a:headEnd/>
            <a:tailEnd/>
          </a:ln>
        </p:spPr>
        <p:txBody>
          <a:bodyPr/>
          <a:lstStyle/>
          <a:p>
            <a:endParaRPr lang="en-CA"/>
          </a:p>
        </p:txBody>
      </p:sp>
      <p:sp>
        <p:nvSpPr>
          <p:cNvPr id="86096" name="Line 80"/>
          <p:cNvSpPr>
            <a:spLocks noChangeShapeType="1"/>
          </p:cNvSpPr>
          <p:nvPr/>
        </p:nvSpPr>
        <p:spPr bwMode="auto">
          <a:xfrm>
            <a:off x="5002213" y="2243138"/>
            <a:ext cx="1587" cy="674687"/>
          </a:xfrm>
          <a:prstGeom prst="line">
            <a:avLst/>
          </a:prstGeom>
          <a:noFill/>
          <a:ln w="23813">
            <a:solidFill>
              <a:srgbClr val="1F1A17"/>
            </a:solidFill>
            <a:round/>
            <a:headEnd/>
            <a:tailEnd/>
          </a:ln>
        </p:spPr>
        <p:txBody>
          <a:bodyPr/>
          <a:lstStyle/>
          <a:p>
            <a:endParaRPr lang="en-CA"/>
          </a:p>
        </p:txBody>
      </p:sp>
      <p:sp>
        <p:nvSpPr>
          <p:cNvPr id="86097" name="Line 81"/>
          <p:cNvSpPr>
            <a:spLocks noChangeShapeType="1"/>
          </p:cNvSpPr>
          <p:nvPr/>
        </p:nvSpPr>
        <p:spPr bwMode="auto">
          <a:xfrm>
            <a:off x="6161088" y="2243138"/>
            <a:ext cx="1587" cy="674687"/>
          </a:xfrm>
          <a:prstGeom prst="line">
            <a:avLst/>
          </a:prstGeom>
          <a:noFill/>
          <a:ln w="23813">
            <a:solidFill>
              <a:srgbClr val="1F1A17"/>
            </a:solidFill>
            <a:round/>
            <a:headEnd/>
            <a:tailEnd/>
          </a:ln>
        </p:spPr>
        <p:txBody>
          <a:bodyPr/>
          <a:lstStyle/>
          <a:p>
            <a:endParaRPr lang="en-CA"/>
          </a:p>
        </p:txBody>
      </p:sp>
      <p:sp>
        <p:nvSpPr>
          <p:cNvPr id="86098" name="Line 82"/>
          <p:cNvSpPr>
            <a:spLocks noChangeShapeType="1"/>
          </p:cNvSpPr>
          <p:nvPr/>
        </p:nvSpPr>
        <p:spPr bwMode="auto">
          <a:xfrm>
            <a:off x="6254750" y="2243138"/>
            <a:ext cx="1588" cy="674687"/>
          </a:xfrm>
          <a:prstGeom prst="line">
            <a:avLst/>
          </a:prstGeom>
          <a:noFill/>
          <a:ln w="23813">
            <a:solidFill>
              <a:srgbClr val="1F1A17"/>
            </a:solidFill>
            <a:round/>
            <a:headEnd/>
            <a:tailEnd/>
          </a:ln>
        </p:spPr>
        <p:txBody>
          <a:bodyPr/>
          <a:lstStyle/>
          <a:p>
            <a:endParaRPr lang="en-CA"/>
          </a:p>
        </p:txBody>
      </p:sp>
      <p:sp>
        <p:nvSpPr>
          <p:cNvPr id="86099" name="Line 83"/>
          <p:cNvSpPr>
            <a:spLocks noChangeShapeType="1"/>
          </p:cNvSpPr>
          <p:nvPr/>
        </p:nvSpPr>
        <p:spPr bwMode="auto">
          <a:xfrm>
            <a:off x="7086600" y="2243138"/>
            <a:ext cx="1588" cy="674687"/>
          </a:xfrm>
          <a:prstGeom prst="line">
            <a:avLst/>
          </a:prstGeom>
          <a:noFill/>
          <a:ln w="23813">
            <a:solidFill>
              <a:srgbClr val="1F1A17"/>
            </a:solidFill>
            <a:round/>
            <a:headEnd/>
            <a:tailEnd/>
          </a:ln>
        </p:spPr>
        <p:txBody>
          <a:bodyPr/>
          <a:lstStyle/>
          <a:p>
            <a:endParaRPr lang="en-CA"/>
          </a:p>
        </p:txBody>
      </p:sp>
      <p:sp>
        <p:nvSpPr>
          <p:cNvPr id="86100" name="Line 84"/>
          <p:cNvSpPr>
            <a:spLocks noChangeShapeType="1"/>
          </p:cNvSpPr>
          <p:nvPr/>
        </p:nvSpPr>
        <p:spPr bwMode="auto">
          <a:xfrm>
            <a:off x="7505700" y="2243138"/>
            <a:ext cx="1588" cy="674687"/>
          </a:xfrm>
          <a:prstGeom prst="line">
            <a:avLst/>
          </a:prstGeom>
          <a:noFill/>
          <a:ln w="23813">
            <a:solidFill>
              <a:srgbClr val="1F1A17"/>
            </a:solidFill>
            <a:round/>
            <a:headEnd/>
            <a:tailEnd/>
          </a:ln>
        </p:spPr>
        <p:txBody>
          <a:bodyPr/>
          <a:lstStyle/>
          <a:p>
            <a:endParaRPr lang="en-CA"/>
          </a:p>
        </p:txBody>
      </p:sp>
      <p:sp>
        <p:nvSpPr>
          <p:cNvPr id="86101" name="Line 85"/>
          <p:cNvSpPr>
            <a:spLocks noChangeShapeType="1"/>
          </p:cNvSpPr>
          <p:nvPr/>
        </p:nvSpPr>
        <p:spPr bwMode="auto">
          <a:xfrm>
            <a:off x="5695950" y="2243138"/>
            <a:ext cx="1588" cy="674687"/>
          </a:xfrm>
          <a:prstGeom prst="line">
            <a:avLst/>
          </a:prstGeom>
          <a:noFill/>
          <a:ln w="23813">
            <a:solidFill>
              <a:srgbClr val="1F1A17"/>
            </a:solidFill>
            <a:round/>
            <a:headEnd/>
            <a:tailEnd/>
          </a:ln>
        </p:spPr>
        <p:txBody>
          <a:bodyPr/>
          <a:lstStyle/>
          <a:p>
            <a:endParaRPr lang="en-CA"/>
          </a:p>
        </p:txBody>
      </p:sp>
      <p:sp>
        <p:nvSpPr>
          <p:cNvPr id="86102" name="Line 86"/>
          <p:cNvSpPr>
            <a:spLocks noChangeShapeType="1"/>
          </p:cNvSpPr>
          <p:nvPr/>
        </p:nvSpPr>
        <p:spPr bwMode="auto">
          <a:xfrm>
            <a:off x="5857875" y="2243138"/>
            <a:ext cx="1588" cy="674687"/>
          </a:xfrm>
          <a:prstGeom prst="line">
            <a:avLst/>
          </a:prstGeom>
          <a:noFill/>
          <a:ln w="23813">
            <a:solidFill>
              <a:srgbClr val="1F1A17"/>
            </a:solidFill>
            <a:round/>
            <a:headEnd/>
            <a:tailEnd/>
          </a:ln>
        </p:spPr>
        <p:txBody>
          <a:bodyPr/>
          <a:lstStyle/>
          <a:p>
            <a:endParaRPr lang="en-CA"/>
          </a:p>
        </p:txBody>
      </p:sp>
      <p:sp>
        <p:nvSpPr>
          <p:cNvPr id="86103" name="Line 87"/>
          <p:cNvSpPr>
            <a:spLocks noChangeShapeType="1"/>
          </p:cNvSpPr>
          <p:nvPr/>
        </p:nvSpPr>
        <p:spPr bwMode="auto">
          <a:xfrm>
            <a:off x="5997575" y="2243138"/>
            <a:ext cx="1588" cy="674687"/>
          </a:xfrm>
          <a:prstGeom prst="line">
            <a:avLst/>
          </a:prstGeom>
          <a:noFill/>
          <a:ln w="23813">
            <a:solidFill>
              <a:srgbClr val="1F1A17"/>
            </a:solidFill>
            <a:round/>
            <a:headEnd/>
            <a:tailEnd/>
          </a:ln>
        </p:spPr>
        <p:txBody>
          <a:bodyPr/>
          <a:lstStyle/>
          <a:p>
            <a:endParaRPr lang="en-CA"/>
          </a:p>
        </p:txBody>
      </p:sp>
      <p:sp>
        <p:nvSpPr>
          <p:cNvPr id="86104" name="Line 88"/>
          <p:cNvSpPr>
            <a:spLocks noChangeShapeType="1"/>
          </p:cNvSpPr>
          <p:nvPr/>
        </p:nvSpPr>
        <p:spPr bwMode="auto">
          <a:xfrm>
            <a:off x="6346825" y="2243138"/>
            <a:ext cx="1588" cy="674687"/>
          </a:xfrm>
          <a:prstGeom prst="line">
            <a:avLst/>
          </a:prstGeom>
          <a:noFill/>
          <a:ln w="23813">
            <a:solidFill>
              <a:srgbClr val="1F1A17"/>
            </a:solidFill>
            <a:round/>
            <a:headEnd/>
            <a:tailEnd/>
          </a:ln>
        </p:spPr>
        <p:txBody>
          <a:bodyPr/>
          <a:lstStyle/>
          <a:p>
            <a:endParaRPr lang="en-CA"/>
          </a:p>
        </p:txBody>
      </p:sp>
      <p:sp>
        <p:nvSpPr>
          <p:cNvPr id="86105" name="Line 89"/>
          <p:cNvSpPr>
            <a:spLocks noChangeShapeType="1"/>
          </p:cNvSpPr>
          <p:nvPr/>
        </p:nvSpPr>
        <p:spPr bwMode="auto">
          <a:xfrm>
            <a:off x="7669213" y="2243138"/>
            <a:ext cx="1587" cy="674687"/>
          </a:xfrm>
          <a:prstGeom prst="line">
            <a:avLst/>
          </a:prstGeom>
          <a:noFill/>
          <a:ln w="23813">
            <a:solidFill>
              <a:srgbClr val="1F1A17"/>
            </a:solidFill>
            <a:round/>
            <a:headEnd/>
            <a:tailEnd/>
          </a:ln>
        </p:spPr>
        <p:txBody>
          <a:bodyPr/>
          <a:lstStyle/>
          <a:p>
            <a:endParaRPr lang="en-CA"/>
          </a:p>
        </p:txBody>
      </p:sp>
      <p:sp>
        <p:nvSpPr>
          <p:cNvPr id="86106" name="Text Box 90"/>
          <p:cNvSpPr txBox="1">
            <a:spLocks noChangeArrowheads="1"/>
          </p:cNvSpPr>
          <p:nvPr/>
        </p:nvSpPr>
        <p:spPr bwMode="auto">
          <a:xfrm>
            <a:off x="2924175" y="771525"/>
            <a:ext cx="3060700" cy="396875"/>
          </a:xfrm>
          <a:prstGeom prst="rect">
            <a:avLst/>
          </a:prstGeom>
          <a:noFill/>
          <a:ln w="12700">
            <a:noFill/>
            <a:miter lim="800000"/>
            <a:headEnd/>
            <a:tailEnd/>
          </a:ln>
          <a:effectLst/>
        </p:spPr>
        <p:txBody>
          <a:bodyPr wrap="none">
            <a:spAutoFit/>
          </a:bodyPr>
          <a:lstStyle/>
          <a:p>
            <a:pPr algn="ctr"/>
            <a:r>
              <a:rPr lang="en-US" sz="2000" b="1">
                <a:solidFill>
                  <a:srgbClr val="0066FF"/>
                </a:solidFill>
                <a:latin typeface="Times New Roman" pitchFamily="18" charset="0"/>
              </a:rPr>
              <a:t>ON-center, OFF-surround</a:t>
            </a:r>
          </a:p>
        </p:txBody>
      </p:sp>
      <p:sp>
        <p:nvSpPr>
          <p:cNvPr id="86107" name="Line 91"/>
          <p:cNvSpPr>
            <a:spLocks noChangeShapeType="1"/>
          </p:cNvSpPr>
          <p:nvPr/>
        </p:nvSpPr>
        <p:spPr bwMode="auto">
          <a:xfrm flipH="1">
            <a:off x="6699250" y="865188"/>
            <a:ext cx="1093788" cy="387350"/>
          </a:xfrm>
          <a:prstGeom prst="line">
            <a:avLst/>
          </a:prstGeom>
          <a:noFill/>
          <a:ln w="9525">
            <a:solidFill>
              <a:schemeClr val="tx1"/>
            </a:solidFill>
            <a:round/>
            <a:headEnd/>
            <a:tailEnd type="triangle" w="med" len="med"/>
          </a:ln>
          <a:effectLst/>
        </p:spPr>
        <p:txBody>
          <a:bodyPr/>
          <a:lstStyle/>
          <a:p>
            <a:endParaRPr lang="en-CA"/>
          </a:p>
        </p:txBody>
      </p:sp>
      <p:sp>
        <p:nvSpPr>
          <p:cNvPr id="86108" name="Text Box 92"/>
          <p:cNvSpPr txBox="1">
            <a:spLocks noChangeArrowheads="1"/>
          </p:cNvSpPr>
          <p:nvPr/>
        </p:nvSpPr>
        <p:spPr bwMode="auto">
          <a:xfrm>
            <a:off x="7820025" y="615950"/>
            <a:ext cx="1162050" cy="641350"/>
          </a:xfrm>
          <a:prstGeom prst="rect">
            <a:avLst/>
          </a:prstGeom>
          <a:noFill/>
          <a:ln w="9525">
            <a:noFill/>
            <a:miter lim="800000"/>
            <a:headEnd/>
            <a:tailEnd/>
          </a:ln>
          <a:effectLst/>
        </p:spPr>
        <p:txBody>
          <a:bodyPr wrap="none">
            <a:spAutoFit/>
          </a:bodyPr>
          <a:lstStyle/>
          <a:p>
            <a:pPr eaLnBrk="1" hangingPunct="1"/>
            <a:r>
              <a:rPr lang="en-CA" sz="1800">
                <a:solidFill>
                  <a:srgbClr val="FF0000"/>
                </a:solidFill>
                <a:latin typeface="Arial" charset="0"/>
              </a:rPr>
              <a:t>Action</a:t>
            </a:r>
          </a:p>
          <a:p>
            <a:pPr eaLnBrk="1" hangingPunct="1"/>
            <a:r>
              <a:rPr lang="en-CA" sz="1800">
                <a:solidFill>
                  <a:srgbClr val="FF0000"/>
                </a:solidFill>
                <a:latin typeface="Arial" charset="0"/>
              </a:rPr>
              <a:t>potentials</a:t>
            </a:r>
          </a:p>
        </p:txBody>
      </p:sp>
      <p:grpSp>
        <p:nvGrpSpPr>
          <p:cNvPr id="86109" name="Group 93"/>
          <p:cNvGrpSpPr>
            <a:grpSpLocks/>
          </p:cNvGrpSpPr>
          <p:nvPr/>
        </p:nvGrpSpPr>
        <p:grpSpPr bwMode="auto">
          <a:xfrm>
            <a:off x="1338263" y="1912938"/>
            <a:ext cx="1274762" cy="1274762"/>
            <a:chOff x="843" y="1205"/>
            <a:chExt cx="803" cy="803"/>
          </a:xfrm>
        </p:grpSpPr>
        <p:sp>
          <p:nvSpPr>
            <p:cNvPr id="86110" name="Freeform 94"/>
            <p:cNvSpPr>
              <a:spLocks/>
            </p:cNvSpPr>
            <p:nvPr/>
          </p:nvSpPr>
          <p:spPr bwMode="auto">
            <a:xfrm>
              <a:off x="843" y="1205"/>
              <a:ext cx="803" cy="803"/>
            </a:xfrm>
            <a:custGeom>
              <a:avLst/>
              <a:gdLst/>
              <a:ahLst/>
              <a:cxnLst>
                <a:cxn ang="0">
                  <a:pos x="803" y="399"/>
                </a:cxn>
                <a:cxn ang="0">
                  <a:pos x="792" y="480"/>
                </a:cxn>
                <a:cxn ang="0">
                  <a:pos x="770" y="557"/>
                </a:cxn>
                <a:cxn ang="0">
                  <a:pos x="734" y="623"/>
                </a:cxn>
                <a:cxn ang="0">
                  <a:pos x="682" y="685"/>
                </a:cxn>
                <a:cxn ang="0">
                  <a:pos x="624" y="733"/>
                </a:cxn>
                <a:cxn ang="0">
                  <a:pos x="558" y="770"/>
                </a:cxn>
                <a:cxn ang="0">
                  <a:pos x="481" y="795"/>
                </a:cxn>
                <a:cxn ang="0">
                  <a:pos x="400" y="803"/>
                </a:cxn>
                <a:cxn ang="0">
                  <a:pos x="400" y="803"/>
                </a:cxn>
                <a:cxn ang="0">
                  <a:pos x="319" y="795"/>
                </a:cxn>
                <a:cxn ang="0">
                  <a:pos x="246" y="770"/>
                </a:cxn>
                <a:cxn ang="0">
                  <a:pos x="176" y="733"/>
                </a:cxn>
                <a:cxn ang="0">
                  <a:pos x="118" y="685"/>
                </a:cxn>
                <a:cxn ang="0">
                  <a:pos x="66" y="623"/>
                </a:cxn>
                <a:cxn ang="0">
                  <a:pos x="30" y="557"/>
                </a:cxn>
                <a:cxn ang="0">
                  <a:pos x="8" y="480"/>
                </a:cxn>
                <a:cxn ang="0">
                  <a:pos x="0" y="399"/>
                </a:cxn>
                <a:cxn ang="0">
                  <a:pos x="0" y="399"/>
                </a:cxn>
                <a:cxn ang="0">
                  <a:pos x="8" y="319"/>
                </a:cxn>
                <a:cxn ang="0">
                  <a:pos x="30" y="245"/>
                </a:cxn>
                <a:cxn ang="0">
                  <a:pos x="66" y="176"/>
                </a:cxn>
                <a:cxn ang="0">
                  <a:pos x="118" y="117"/>
                </a:cxn>
                <a:cxn ang="0">
                  <a:pos x="176" y="69"/>
                </a:cxn>
                <a:cxn ang="0">
                  <a:pos x="246" y="29"/>
                </a:cxn>
                <a:cxn ang="0">
                  <a:pos x="319" y="7"/>
                </a:cxn>
                <a:cxn ang="0">
                  <a:pos x="400" y="0"/>
                </a:cxn>
                <a:cxn ang="0">
                  <a:pos x="400" y="0"/>
                </a:cxn>
                <a:cxn ang="0">
                  <a:pos x="481" y="7"/>
                </a:cxn>
                <a:cxn ang="0">
                  <a:pos x="558" y="29"/>
                </a:cxn>
                <a:cxn ang="0">
                  <a:pos x="624" y="69"/>
                </a:cxn>
                <a:cxn ang="0">
                  <a:pos x="682" y="117"/>
                </a:cxn>
                <a:cxn ang="0">
                  <a:pos x="734" y="176"/>
                </a:cxn>
                <a:cxn ang="0">
                  <a:pos x="770" y="245"/>
                </a:cxn>
                <a:cxn ang="0">
                  <a:pos x="792" y="319"/>
                </a:cxn>
                <a:cxn ang="0">
                  <a:pos x="803" y="399"/>
                </a:cxn>
              </a:cxnLst>
              <a:rect l="0" t="0" r="r" b="b"/>
              <a:pathLst>
                <a:path w="803" h="803">
                  <a:moveTo>
                    <a:pt x="803" y="399"/>
                  </a:moveTo>
                  <a:lnTo>
                    <a:pt x="792" y="480"/>
                  </a:lnTo>
                  <a:lnTo>
                    <a:pt x="770" y="557"/>
                  </a:lnTo>
                  <a:lnTo>
                    <a:pt x="734" y="623"/>
                  </a:lnTo>
                  <a:lnTo>
                    <a:pt x="682" y="685"/>
                  </a:lnTo>
                  <a:lnTo>
                    <a:pt x="624" y="733"/>
                  </a:lnTo>
                  <a:lnTo>
                    <a:pt x="558" y="770"/>
                  </a:lnTo>
                  <a:lnTo>
                    <a:pt x="481" y="795"/>
                  </a:lnTo>
                  <a:lnTo>
                    <a:pt x="400" y="803"/>
                  </a:lnTo>
                  <a:lnTo>
                    <a:pt x="400" y="803"/>
                  </a:lnTo>
                  <a:lnTo>
                    <a:pt x="319" y="795"/>
                  </a:lnTo>
                  <a:lnTo>
                    <a:pt x="246" y="770"/>
                  </a:lnTo>
                  <a:lnTo>
                    <a:pt x="176" y="733"/>
                  </a:lnTo>
                  <a:lnTo>
                    <a:pt x="118" y="685"/>
                  </a:lnTo>
                  <a:lnTo>
                    <a:pt x="66" y="623"/>
                  </a:lnTo>
                  <a:lnTo>
                    <a:pt x="30" y="557"/>
                  </a:lnTo>
                  <a:lnTo>
                    <a:pt x="8" y="480"/>
                  </a:lnTo>
                  <a:lnTo>
                    <a:pt x="0" y="399"/>
                  </a:lnTo>
                  <a:lnTo>
                    <a:pt x="0" y="399"/>
                  </a:lnTo>
                  <a:lnTo>
                    <a:pt x="8" y="319"/>
                  </a:lnTo>
                  <a:lnTo>
                    <a:pt x="30" y="245"/>
                  </a:lnTo>
                  <a:lnTo>
                    <a:pt x="66" y="176"/>
                  </a:lnTo>
                  <a:lnTo>
                    <a:pt x="118" y="117"/>
                  </a:lnTo>
                  <a:lnTo>
                    <a:pt x="176" y="69"/>
                  </a:lnTo>
                  <a:lnTo>
                    <a:pt x="246" y="29"/>
                  </a:lnTo>
                  <a:lnTo>
                    <a:pt x="319" y="7"/>
                  </a:lnTo>
                  <a:lnTo>
                    <a:pt x="400" y="0"/>
                  </a:lnTo>
                  <a:lnTo>
                    <a:pt x="400" y="0"/>
                  </a:lnTo>
                  <a:lnTo>
                    <a:pt x="481" y="7"/>
                  </a:lnTo>
                  <a:lnTo>
                    <a:pt x="558" y="29"/>
                  </a:lnTo>
                  <a:lnTo>
                    <a:pt x="624" y="69"/>
                  </a:lnTo>
                  <a:lnTo>
                    <a:pt x="682" y="117"/>
                  </a:lnTo>
                  <a:lnTo>
                    <a:pt x="734" y="176"/>
                  </a:lnTo>
                  <a:lnTo>
                    <a:pt x="770" y="245"/>
                  </a:lnTo>
                  <a:lnTo>
                    <a:pt x="792" y="319"/>
                  </a:lnTo>
                  <a:lnTo>
                    <a:pt x="803" y="399"/>
                  </a:lnTo>
                  <a:close/>
                </a:path>
              </a:pathLst>
            </a:custGeom>
            <a:solidFill>
              <a:schemeClr val="tx1"/>
            </a:solidFill>
            <a:ln w="28575" cap="flat" cmpd="sng">
              <a:solidFill>
                <a:srgbClr val="C0C0C0"/>
              </a:solidFill>
              <a:prstDash val="dash"/>
              <a:round/>
              <a:headEnd/>
              <a:tailEnd/>
            </a:ln>
          </p:spPr>
          <p:txBody>
            <a:bodyPr/>
            <a:lstStyle/>
            <a:p>
              <a:endParaRPr lang="en-CA"/>
            </a:p>
          </p:txBody>
        </p:sp>
        <p:sp>
          <p:nvSpPr>
            <p:cNvPr id="86111" name="Oval 95"/>
            <p:cNvSpPr>
              <a:spLocks noChangeArrowheads="1"/>
            </p:cNvSpPr>
            <p:nvPr/>
          </p:nvSpPr>
          <p:spPr bwMode="auto">
            <a:xfrm>
              <a:off x="1102" y="1472"/>
              <a:ext cx="288" cy="288"/>
            </a:xfrm>
            <a:prstGeom prst="ellipse">
              <a:avLst/>
            </a:prstGeom>
            <a:solidFill>
              <a:schemeClr val="bg1"/>
            </a:solidFill>
            <a:ln w="28575">
              <a:solidFill>
                <a:srgbClr val="C0C0C0"/>
              </a:solidFill>
              <a:prstDash val="dash"/>
              <a:round/>
              <a:headEnd/>
              <a:tailEnd/>
            </a:ln>
            <a:effectLst/>
          </p:spPr>
          <p:txBody>
            <a:bodyPr wrap="none" anchor="ctr"/>
            <a:lstStyle/>
            <a:p>
              <a:endParaRPr lang="en-CA"/>
            </a:p>
          </p:txBody>
        </p:sp>
        <p:sp>
          <p:nvSpPr>
            <p:cNvPr id="86112" name="Line 96"/>
            <p:cNvSpPr>
              <a:spLocks noChangeShapeType="1"/>
            </p:cNvSpPr>
            <p:nvPr/>
          </p:nvSpPr>
          <p:spPr bwMode="auto">
            <a:xfrm>
              <a:off x="964" y="1415"/>
              <a:ext cx="100" cy="0"/>
            </a:xfrm>
            <a:prstGeom prst="line">
              <a:avLst/>
            </a:prstGeom>
            <a:noFill/>
            <a:ln w="28575">
              <a:solidFill>
                <a:srgbClr val="FF0000"/>
              </a:solidFill>
              <a:round/>
              <a:headEnd/>
              <a:tailEnd/>
            </a:ln>
            <a:effectLst/>
          </p:spPr>
          <p:txBody>
            <a:bodyPr/>
            <a:lstStyle/>
            <a:p>
              <a:endParaRPr lang="en-CA"/>
            </a:p>
          </p:txBody>
        </p:sp>
        <p:sp>
          <p:nvSpPr>
            <p:cNvPr id="86113" name="Text Box 97"/>
            <p:cNvSpPr txBox="1">
              <a:spLocks noChangeArrowheads="1"/>
            </p:cNvSpPr>
            <p:nvPr/>
          </p:nvSpPr>
          <p:spPr bwMode="auto">
            <a:xfrm>
              <a:off x="1150" y="1506"/>
              <a:ext cx="191" cy="212"/>
            </a:xfrm>
            <a:prstGeom prst="rect">
              <a:avLst/>
            </a:prstGeom>
            <a:noFill/>
            <a:ln w="9525">
              <a:noFill/>
              <a:miter lim="800000"/>
              <a:headEnd/>
              <a:tailEnd/>
            </a:ln>
            <a:effectLst/>
          </p:spPr>
          <p:txBody>
            <a:bodyPr wrap="none">
              <a:spAutoFit/>
            </a:bodyPr>
            <a:lstStyle/>
            <a:p>
              <a:pPr eaLnBrk="1" hangingPunct="1"/>
              <a:r>
                <a:rPr lang="en-CA" sz="1600">
                  <a:solidFill>
                    <a:srgbClr val="33CC33"/>
                  </a:solidFill>
                  <a:latin typeface="Arial" charset="0"/>
                </a:rPr>
                <a:t>+</a:t>
              </a:r>
            </a:p>
          </p:txBody>
        </p:sp>
      </p:grpSp>
      <p:sp>
        <p:nvSpPr>
          <p:cNvPr id="86114" name="Text Box 98"/>
          <p:cNvSpPr txBox="1">
            <a:spLocks noChangeArrowheads="1"/>
          </p:cNvSpPr>
          <p:nvPr/>
        </p:nvSpPr>
        <p:spPr bwMode="auto">
          <a:xfrm>
            <a:off x="8070850" y="1468438"/>
            <a:ext cx="398463" cy="457200"/>
          </a:xfrm>
          <a:prstGeom prst="rect">
            <a:avLst/>
          </a:prstGeom>
          <a:noFill/>
          <a:ln w="9525">
            <a:noFill/>
            <a:miter lim="800000"/>
            <a:headEnd/>
            <a:tailEnd/>
          </a:ln>
          <a:effectLst/>
        </p:spPr>
        <p:txBody>
          <a:bodyPr wrap="none">
            <a:spAutoFit/>
          </a:bodyPr>
          <a:lstStyle/>
          <a:p>
            <a:r>
              <a:rPr lang="en-CA">
                <a:latin typeface="Arial" charset="0"/>
              </a:rPr>
              <a:t>r</a:t>
            </a:r>
            <a:r>
              <a:rPr lang="en-CA" baseline="-25000">
                <a:latin typeface="Arial" charset="0"/>
              </a:rPr>
              <a:t>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1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2.22222E-6 7.40741E-7 L -0.00104 0.15231 " pathEditMode="relative" rAng="0" ptsTypes="AA">
                                      <p:cBhvr>
                                        <p:cTn id="10" dur="2000" fill="hold"/>
                                        <p:tgtEl>
                                          <p:spTgt spid="86109"/>
                                        </p:tgtEl>
                                        <p:attrNameLst>
                                          <p:attrName>ppt_x</p:attrName>
                                          <p:attrName>ppt_y</p:attrName>
                                        </p:attrNameLst>
                                      </p:cBhvr>
                                      <p:rCtr x="-1" y="76"/>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2.22222E-6 7.40741E-7 L -2.22222E-6 0.35671 " pathEditMode="relative" rAng="0" ptsTypes="AA">
                                      <p:cBhvr>
                                        <p:cTn id="14" dur="2000" fill="hold"/>
                                        <p:tgtEl>
                                          <p:spTgt spid="86109"/>
                                        </p:tgtEl>
                                        <p:attrNameLst>
                                          <p:attrName>ppt_x</p:attrName>
                                          <p:attrName>ppt_y</p:attrName>
                                        </p:attrNameLst>
                                      </p:cBhvr>
                                      <p:rCtr x="0" y="1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8" name="Text Box 4"/>
          <p:cNvSpPr txBox="1">
            <a:spLocks noChangeArrowheads="1"/>
          </p:cNvSpPr>
          <p:nvPr/>
        </p:nvSpPr>
        <p:spPr bwMode="auto">
          <a:xfrm>
            <a:off x="1619250" y="115888"/>
            <a:ext cx="5607050" cy="519112"/>
          </a:xfrm>
          <a:prstGeom prst="rect">
            <a:avLst/>
          </a:prstGeom>
          <a:noFill/>
          <a:ln w="9525">
            <a:noFill/>
            <a:miter lim="800000"/>
            <a:headEnd/>
            <a:tailEnd/>
          </a:ln>
          <a:effectLst/>
        </p:spPr>
        <p:txBody>
          <a:bodyPr wrap="none">
            <a:spAutoFit/>
          </a:bodyPr>
          <a:lstStyle/>
          <a:p>
            <a:pPr eaLnBrk="1" hangingPunct="1"/>
            <a:r>
              <a:rPr lang="en-CA" sz="2800">
                <a:latin typeface="Arial" charset="0"/>
              </a:rPr>
              <a:t>Action Potentials and Spike Trains</a:t>
            </a:r>
          </a:p>
        </p:txBody>
      </p:sp>
      <p:sp>
        <p:nvSpPr>
          <p:cNvPr id="257029" name="Text Box 5"/>
          <p:cNvSpPr txBox="1">
            <a:spLocks noChangeArrowheads="1"/>
          </p:cNvSpPr>
          <p:nvPr/>
        </p:nvSpPr>
        <p:spPr bwMode="auto">
          <a:xfrm>
            <a:off x="323850" y="1412875"/>
            <a:ext cx="8496300" cy="1192213"/>
          </a:xfrm>
          <a:prstGeom prst="rect">
            <a:avLst/>
          </a:prstGeom>
          <a:noFill/>
          <a:ln w="9525">
            <a:noFill/>
            <a:miter lim="800000"/>
            <a:headEnd/>
            <a:tailEnd/>
          </a:ln>
          <a:effectLst/>
        </p:spPr>
        <p:txBody>
          <a:bodyPr>
            <a:spAutoFit/>
          </a:bodyPr>
          <a:lstStyle/>
          <a:p>
            <a:pPr eaLnBrk="1" hangingPunct="1">
              <a:spcBef>
                <a:spcPct val="50000"/>
              </a:spcBef>
            </a:pPr>
            <a:r>
              <a:rPr lang="en-CA" sz="1800">
                <a:latin typeface="Arial" charset="0"/>
              </a:rPr>
              <a:t>Two types of questions for modellers:</a:t>
            </a:r>
          </a:p>
          <a:p>
            <a:pPr eaLnBrk="1" hangingPunct="1">
              <a:spcBef>
                <a:spcPct val="50000"/>
              </a:spcBef>
              <a:buFontTx/>
              <a:buChar char="•"/>
            </a:pPr>
            <a:r>
              <a:rPr lang="en-CA" sz="1800" b="1">
                <a:latin typeface="Arial" charset="0"/>
              </a:rPr>
              <a:t>  Encoding</a:t>
            </a:r>
            <a:r>
              <a:rPr lang="en-CA" sz="1800">
                <a:latin typeface="Arial" charset="0"/>
              </a:rPr>
              <a:t>:  If I know the stimulus can I predict the spike train?</a:t>
            </a:r>
          </a:p>
          <a:p>
            <a:pPr eaLnBrk="1" hangingPunct="1">
              <a:spcBef>
                <a:spcPct val="50000"/>
              </a:spcBef>
              <a:buFontTx/>
              <a:buChar char="•"/>
            </a:pPr>
            <a:r>
              <a:rPr lang="en-CA" sz="1800">
                <a:latin typeface="Arial" charset="0"/>
              </a:rPr>
              <a:t>  </a:t>
            </a:r>
            <a:r>
              <a:rPr lang="en-CA" sz="1800" b="1">
                <a:latin typeface="Arial" charset="0"/>
              </a:rPr>
              <a:t>Decoding</a:t>
            </a:r>
            <a:r>
              <a:rPr lang="en-CA" sz="1800">
                <a:latin typeface="Arial" charset="0"/>
              </a:rPr>
              <a:t>:  If I know the spike train, can I figure out what the stimulus was?</a:t>
            </a:r>
          </a:p>
        </p:txBody>
      </p:sp>
      <p:grpSp>
        <p:nvGrpSpPr>
          <p:cNvPr id="257030" name="Group 6"/>
          <p:cNvGrpSpPr>
            <a:grpSpLocks/>
          </p:cNvGrpSpPr>
          <p:nvPr/>
        </p:nvGrpSpPr>
        <p:grpSpPr bwMode="auto">
          <a:xfrm>
            <a:off x="5580063" y="4365625"/>
            <a:ext cx="3024187" cy="215900"/>
            <a:chOff x="2744" y="2251"/>
            <a:chExt cx="2449" cy="136"/>
          </a:xfrm>
        </p:grpSpPr>
        <p:sp>
          <p:nvSpPr>
            <p:cNvPr id="257031" name="Line 7"/>
            <p:cNvSpPr>
              <a:spLocks noChangeShapeType="1"/>
            </p:cNvSpPr>
            <p:nvPr/>
          </p:nvSpPr>
          <p:spPr bwMode="auto">
            <a:xfrm>
              <a:off x="2744" y="2387"/>
              <a:ext cx="2449" cy="0"/>
            </a:xfrm>
            <a:prstGeom prst="line">
              <a:avLst/>
            </a:prstGeom>
            <a:noFill/>
            <a:ln w="19050">
              <a:solidFill>
                <a:schemeClr val="tx1"/>
              </a:solidFill>
              <a:round/>
              <a:headEnd/>
              <a:tailEnd/>
            </a:ln>
            <a:effectLst/>
          </p:spPr>
          <p:txBody>
            <a:bodyPr/>
            <a:lstStyle/>
            <a:p>
              <a:endParaRPr lang="en-CA"/>
            </a:p>
          </p:txBody>
        </p:sp>
        <p:sp>
          <p:nvSpPr>
            <p:cNvPr id="257032" name="Line 8"/>
            <p:cNvSpPr>
              <a:spLocks noChangeShapeType="1"/>
            </p:cNvSpPr>
            <p:nvPr/>
          </p:nvSpPr>
          <p:spPr bwMode="auto">
            <a:xfrm>
              <a:off x="2925" y="2251"/>
              <a:ext cx="0" cy="136"/>
            </a:xfrm>
            <a:prstGeom prst="line">
              <a:avLst/>
            </a:prstGeom>
            <a:noFill/>
            <a:ln w="19050">
              <a:solidFill>
                <a:schemeClr val="tx1"/>
              </a:solidFill>
              <a:round/>
              <a:headEnd/>
              <a:tailEnd/>
            </a:ln>
            <a:effectLst/>
          </p:spPr>
          <p:txBody>
            <a:bodyPr/>
            <a:lstStyle/>
            <a:p>
              <a:endParaRPr lang="en-CA"/>
            </a:p>
          </p:txBody>
        </p:sp>
        <p:sp>
          <p:nvSpPr>
            <p:cNvPr id="257033" name="Line 9"/>
            <p:cNvSpPr>
              <a:spLocks noChangeShapeType="1"/>
            </p:cNvSpPr>
            <p:nvPr/>
          </p:nvSpPr>
          <p:spPr bwMode="auto">
            <a:xfrm>
              <a:off x="2971" y="2251"/>
              <a:ext cx="0" cy="136"/>
            </a:xfrm>
            <a:prstGeom prst="line">
              <a:avLst/>
            </a:prstGeom>
            <a:noFill/>
            <a:ln w="19050">
              <a:solidFill>
                <a:schemeClr val="tx1"/>
              </a:solidFill>
              <a:round/>
              <a:headEnd/>
              <a:tailEnd/>
            </a:ln>
            <a:effectLst/>
          </p:spPr>
          <p:txBody>
            <a:bodyPr/>
            <a:lstStyle/>
            <a:p>
              <a:endParaRPr lang="en-CA"/>
            </a:p>
          </p:txBody>
        </p:sp>
        <p:sp>
          <p:nvSpPr>
            <p:cNvPr id="257034" name="Line 10"/>
            <p:cNvSpPr>
              <a:spLocks noChangeShapeType="1"/>
            </p:cNvSpPr>
            <p:nvPr/>
          </p:nvSpPr>
          <p:spPr bwMode="auto">
            <a:xfrm>
              <a:off x="3198" y="2251"/>
              <a:ext cx="0" cy="136"/>
            </a:xfrm>
            <a:prstGeom prst="line">
              <a:avLst/>
            </a:prstGeom>
            <a:noFill/>
            <a:ln w="19050">
              <a:solidFill>
                <a:schemeClr val="tx1"/>
              </a:solidFill>
              <a:round/>
              <a:headEnd/>
              <a:tailEnd/>
            </a:ln>
            <a:effectLst/>
          </p:spPr>
          <p:txBody>
            <a:bodyPr/>
            <a:lstStyle/>
            <a:p>
              <a:endParaRPr lang="en-CA"/>
            </a:p>
          </p:txBody>
        </p:sp>
        <p:sp>
          <p:nvSpPr>
            <p:cNvPr id="257035" name="Line 11"/>
            <p:cNvSpPr>
              <a:spLocks noChangeShapeType="1"/>
            </p:cNvSpPr>
            <p:nvPr/>
          </p:nvSpPr>
          <p:spPr bwMode="auto">
            <a:xfrm>
              <a:off x="3379" y="2251"/>
              <a:ext cx="0" cy="136"/>
            </a:xfrm>
            <a:prstGeom prst="line">
              <a:avLst/>
            </a:prstGeom>
            <a:noFill/>
            <a:ln w="19050">
              <a:solidFill>
                <a:schemeClr val="tx1"/>
              </a:solidFill>
              <a:round/>
              <a:headEnd/>
              <a:tailEnd/>
            </a:ln>
            <a:effectLst/>
          </p:spPr>
          <p:txBody>
            <a:bodyPr/>
            <a:lstStyle/>
            <a:p>
              <a:endParaRPr lang="en-CA"/>
            </a:p>
          </p:txBody>
        </p:sp>
        <p:sp>
          <p:nvSpPr>
            <p:cNvPr id="257036" name="Line 12"/>
            <p:cNvSpPr>
              <a:spLocks noChangeShapeType="1"/>
            </p:cNvSpPr>
            <p:nvPr/>
          </p:nvSpPr>
          <p:spPr bwMode="auto">
            <a:xfrm>
              <a:off x="3742" y="2251"/>
              <a:ext cx="0" cy="136"/>
            </a:xfrm>
            <a:prstGeom prst="line">
              <a:avLst/>
            </a:prstGeom>
            <a:noFill/>
            <a:ln w="19050">
              <a:solidFill>
                <a:schemeClr val="tx1"/>
              </a:solidFill>
              <a:round/>
              <a:headEnd/>
              <a:tailEnd/>
            </a:ln>
            <a:effectLst/>
          </p:spPr>
          <p:txBody>
            <a:bodyPr/>
            <a:lstStyle/>
            <a:p>
              <a:endParaRPr lang="en-CA"/>
            </a:p>
          </p:txBody>
        </p:sp>
        <p:sp>
          <p:nvSpPr>
            <p:cNvPr id="257037" name="Line 13"/>
            <p:cNvSpPr>
              <a:spLocks noChangeShapeType="1"/>
            </p:cNvSpPr>
            <p:nvPr/>
          </p:nvSpPr>
          <p:spPr bwMode="auto">
            <a:xfrm>
              <a:off x="4014" y="2251"/>
              <a:ext cx="0" cy="136"/>
            </a:xfrm>
            <a:prstGeom prst="line">
              <a:avLst/>
            </a:prstGeom>
            <a:noFill/>
            <a:ln w="19050">
              <a:solidFill>
                <a:schemeClr val="tx1"/>
              </a:solidFill>
              <a:round/>
              <a:headEnd/>
              <a:tailEnd/>
            </a:ln>
            <a:effectLst/>
          </p:spPr>
          <p:txBody>
            <a:bodyPr/>
            <a:lstStyle/>
            <a:p>
              <a:endParaRPr lang="en-CA"/>
            </a:p>
          </p:txBody>
        </p:sp>
        <p:sp>
          <p:nvSpPr>
            <p:cNvPr id="257038" name="Line 14"/>
            <p:cNvSpPr>
              <a:spLocks noChangeShapeType="1"/>
            </p:cNvSpPr>
            <p:nvPr/>
          </p:nvSpPr>
          <p:spPr bwMode="auto">
            <a:xfrm>
              <a:off x="3923" y="2251"/>
              <a:ext cx="0" cy="136"/>
            </a:xfrm>
            <a:prstGeom prst="line">
              <a:avLst/>
            </a:prstGeom>
            <a:noFill/>
            <a:ln w="19050">
              <a:solidFill>
                <a:schemeClr val="tx1"/>
              </a:solidFill>
              <a:round/>
              <a:headEnd/>
              <a:tailEnd/>
            </a:ln>
            <a:effectLst/>
          </p:spPr>
          <p:txBody>
            <a:bodyPr/>
            <a:lstStyle/>
            <a:p>
              <a:endParaRPr lang="en-CA"/>
            </a:p>
          </p:txBody>
        </p:sp>
        <p:sp>
          <p:nvSpPr>
            <p:cNvPr id="257039" name="Line 15"/>
            <p:cNvSpPr>
              <a:spLocks noChangeShapeType="1"/>
            </p:cNvSpPr>
            <p:nvPr/>
          </p:nvSpPr>
          <p:spPr bwMode="auto">
            <a:xfrm>
              <a:off x="3651" y="2251"/>
              <a:ext cx="0" cy="136"/>
            </a:xfrm>
            <a:prstGeom prst="line">
              <a:avLst/>
            </a:prstGeom>
            <a:noFill/>
            <a:ln w="19050">
              <a:solidFill>
                <a:schemeClr val="tx1"/>
              </a:solidFill>
              <a:round/>
              <a:headEnd/>
              <a:tailEnd/>
            </a:ln>
            <a:effectLst/>
          </p:spPr>
          <p:txBody>
            <a:bodyPr/>
            <a:lstStyle/>
            <a:p>
              <a:endParaRPr lang="en-CA"/>
            </a:p>
          </p:txBody>
        </p:sp>
        <p:sp>
          <p:nvSpPr>
            <p:cNvPr id="257040" name="Line 16"/>
            <p:cNvSpPr>
              <a:spLocks noChangeShapeType="1"/>
            </p:cNvSpPr>
            <p:nvPr/>
          </p:nvSpPr>
          <p:spPr bwMode="auto">
            <a:xfrm>
              <a:off x="5012" y="2251"/>
              <a:ext cx="0" cy="136"/>
            </a:xfrm>
            <a:prstGeom prst="line">
              <a:avLst/>
            </a:prstGeom>
            <a:noFill/>
            <a:ln w="19050">
              <a:solidFill>
                <a:schemeClr val="tx1"/>
              </a:solidFill>
              <a:round/>
              <a:headEnd/>
              <a:tailEnd/>
            </a:ln>
            <a:effectLst/>
          </p:spPr>
          <p:txBody>
            <a:bodyPr/>
            <a:lstStyle/>
            <a:p>
              <a:endParaRPr lang="en-CA"/>
            </a:p>
          </p:txBody>
        </p:sp>
        <p:sp>
          <p:nvSpPr>
            <p:cNvPr id="257041" name="Line 17"/>
            <p:cNvSpPr>
              <a:spLocks noChangeShapeType="1"/>
            </p:cNvSpPr>
            <p:nvPr/>
          </p:nvSpPr>
          <p:spPr bwMode="auto">
            <a:xfrm>
              <a:off x="4558" y="2251"/>
              <a:ext cx="0" cy="136"/>
            </a:xfrm>
            <a:prstGeom prst="line">
              <a:avLst/>
            </a:prstGeom>
            <a:noFill/>
            <a:ln w="19050">
              <a:solidFill>
                <a:schemeClr val="tx1"/>
              </a:solidFill>
              <a:round/>
              <a:headEnd/>
              <a:tailEnd/>
            </a:ln>
            <a:effectLst/>
          </p:spPr>
          <p:txBody>
            <a:bodyPr/>
            <a:lstStyle/>
            <a:p>
              <a:endParaRPr lang="en-CA"/>
            </a:p>
          </p:txBody>
        </p:sp>
        <p:sp>
          <p:nvSpPr>
            <p:cNvPr id="257042" name="Line 18"/>
            <p:cNvSpPr>
              <a:spLocks noChangeShapeType="1"/>
            </p:cNvSpPr>
            <p:nvPr/>
          </p:nvSpPr>
          <p:spPr bwMode="auto">
            <a:xfrm>
              <a:off x="4468" y="2251"/>
              <a:ext cx="0" cy="136"/>
            </a:xfrm>
            <a:prstGeom prst="line">
              <a:avLst/>
            </a:prstGeom>
            <a:noFill/>
            <a:ln w="19050">
              <a:solidFill>
                <a:schemeClr val="tx1"/>
              </a:solidFill>
              <a:round/>
              <a:headEnd/>
              <a:tailEnd/>
            </a:ln>
            <a:effectLst/>
          </p:spPr>
          <p:txBody>
            <a:bodyPr/>
            <a:lstStyle/>
            <a:p>
              <a:endParaRPr lang="en-CA"/>
            </a:p>
          </p:txBody>
        </p:sp>
        <p:sp>
          <p:nvSpPr>
            <p:cNvPr id="257043" name="Line 19"/>
            <p:cNvSpPr>
              <a:spLocks noChangeShapeType="1"/>
            </p:cNvSpPr>
            <p:nvPr/>
          </p:nvSpPr>
          <p:spPr bwMode="auto">
            <a:xfrm>
              <a:off x="4513" y="2251"/>
              <a:ext cx="0" cy="136"/>
            </a:xfrm>
            <a:prstGeom prst="line">
              <a:avLst/>
            </a:prstGeom>
            <a:noFill/>
            <a:ln w="19050">
              <a:solidFill>
                <a:schemeClr val="tx1"/>
              </a:solidFill>
              <a:round/>
              <a:headEnd/>
              <a:tailEnd/>
            </a:ln>
            <a:effectLst/>
          </p:spPr>
          <p:txBody>
            <a:bodyPr/>
            <a:lstStyle/>
            <a:p>
              <a:endParaRPr lang="en-CA"/>
            </a:p>
          </p:txBody>
        </p:sp>
        <p:sp>
          <p:nvSpPr>
            <p:cNvPr id="257044" name="Line 20"/>
            <p:cNvSpPr>
              <a:spLocks noChangeShapeType="1"/>
            </p:cNvSpPr>
            <p:nvPr/>
          </p:nvSpPr>
          <p:spPr bwMode="auto">
            <a:xfrm>
              <a:off x="4150" y="2251"/>
              <a:ext cx="0" cy="136"/>
            </a:xfrm>
            <a:prstGeom prst="line">
              <a:avLst/>
            </a:prstGeom>
            <a:noFill/>
            <a:ln w="19050">
              <a:solidFill>
                <a:schemeClr val="tx1"/>
              </a:solidFill>
              <a:round/>
              <a:headEnd/>
              <a:tailEnd/>
            </a:ln>
            <a:effectLst/>
          </p:spPr>
          <p:txBody>
            <a:bodyPr/>
            <a:lstStyle/>
            <a:p>
              <a:endParaRPr lang="en-CA"/>
            </a:p>
          </p:txBody>
        </p:sp>
      </p:grpSp>
      <p:grpSp>
        <p:nvGrpSpPr>
          <p:cNvPr id="257045" name="Group 21"/>
          <p:cNvGrpSpPr>
            <a:grpSpLocks/>
          </p:cNvGrpSpPr>
          <p:nvPr/>
        </p:nvGrpSpPr>
        <p:grpSpPr bwMode="auto">
          <a:xfrm>
            <a:off x="3203575" y="4221163"/>
            <a:ext cx="647700" cy="647700"/>
            <a:chOff x="2472" y="2659"/>
            <a:chExt cx="408" cy="408"/>
          </a:xfrm>
        </p:grpSpPr>
        <p:sp>
          <p:nvSpPr>
            <p:cNvPr id="257046" name="Oval 22"/>
            <p:cNvSpPr>
              <a:spLocks noChangeArrowheads="1"/>
            </p:cNvSpPr>
            <p:nvPr/>
          </p:nvSpPr>
          <p:spPr bwMode="auto">
            <a:xfrm>
              <a:off x="2472" y="2659"/>
              <a:ext cx="408" cy="408"/>
            </a:xfrm>
            <a:prstGeom prst="ellipse">
              <a:avLst/>
            </a:prstGeom>
            <a:solidFill>
              <a:schemeClr val="bg1"/>
            </a:solidFill>
            <a:ln w="9525">
              <a:solidFill>
                <a:schemeClr val="tx1"/>
              </a:solidFill>
              <a:round/>
              <a:headEnd/>
              <a:tailEnd/>
            </a:ln>
            <a:effectLst/>
          </p:spPr>
          <p:txBody>
            <a:bodyPr wrap="none" anchor="ctr"/>
            <a:lstStyle/>
            <a:p>
              <a:endParaRPr lang="en-CA"/>
            </a:p>
          </p:txBody>
        </p:sp>
        <p:sp>
          <p:nvSpPr>
            <p:cNvPr id="257047" name="Oval 23"/>
            <p:cNvSpPr>
              <a:spLocks noChangeArrowheads="1"/>
            </p:cNvSpPr>
            <p:nvPr/>
          </p:nvSpPr>
          <p:spPr bwMode="auto">
            <a:xfrm>
              <a:off x="2472" y="2795"/>
              <a:ext cx="45" cy="136"/>
            </a:xfrm>
            <a:prstGeom prst="ellipse">
              <a:avLst/>
            </a:prstGeom>
            <a:solidFill>
              <a:schemeClr val="accent1"/>
            </a:solidFill>
            <a:ln w="9525">
              <a:solidFill>
                <a:schemeClr val="tx1"/>
              </a:solidFill>
              <a:round/>
              <a:headEnd/>
              <a:tailEnd/>
            </a:ln>
            <a:effectLst/>
          </p:spPr>
          <p:txBody>
            <a:bodyPr wrap="none" anchor="ctr"/>
            <a:lstStyle/>
            <a:p>
              <a:endParaRPr lang="en-CA"/>
            </a:p>
          </p:txBody>
        </p:sp>
      </p:grpSp>
      <p:sp>
        <p:nvSpPr>
          <p:cNvPr id="257048" name="AutoShape 24" descr="taj-mahal"/>
          <p:cNvSpPr>
            <a:spLocks noChangeArrowheads="1"/>
          </p:cNvSpPr>
          <p:nvPr/>
        </p:nvSpPr>
        <p:spPr bwMode="auto">
          <a:xfrm rot="-1775540">
            <a:off x="446088" y="3681413"/>
            <a:ext cx="2016125" cy="1584325"/>
          </a:xfrm>
          <a:prstGeom prst="parallelogram">
            <a:avLst>
              <a:gd name="adj" fmla="val 56964"/>
            </a:avLst>
          </a:prstGeom>
          <a:blipFill dpi="0" rotWithShape="1">
            <a:blip r:embed="rId3" cstate="print"/>
            <a:srcRect/>
            <a:stretch>
              <a:fillRect/>
            </a:stretch>
          </a:blipFill>
          <a:ln w="9525">
            <a:solidFill>
              <a:schemeClr val="tx1"/>
            </a:solidFill>
            <a:miter lim="800000"/>
            <a:headEnd/>
            <a:tailEnd/>
          </a:ln>
          <a:effectLst/>
        </p:spPr>
        <p:txBody>
          <a:bodyPr wrap="none" anchor="ctr"/>
          <a:lstStyle/>
          <a:p>
            <a:endParaRPr lang="en-CA"/>
          </a:p>
        </p:txBody>
      </p:sp>
      <p:sp>
        <p:nvSpPr>
          <p:cNvPr id="257049" name="Line 25"/>
          <p:cNvSpPr>
            <a:spLocks noChangeShapeType="1"/>
          </p:cNvSpPr>
          <p:nvPr/>
        </p:nvSpPr>
        <p:spPr bwMode="auto">
          <a:xfrm>
            <a:off x="1981200" y="4581525"/>
            <a:ext cx="1222375" cy="0"/>
          </a:xfrm>
          <a:prstGeom prst="line">
            <a:avLst/>
          </a:prstGeom>
          <a:noFill/>
          <a:ln w="19050">
            <a:solidFill>
              <a:srgbClr val="FF3300"/>
            </a:solidFill>
            <a:round/>
            <a:headEnd/>
            <a:tailEnd type="triangle" w="med" len="med"/>
          </a:ln>
          <a:effectLst/>
        </p:spPr>
        <p:txBody>
          <a:bodyPr/>
          <a:lstStyle/>
          <a:p>
            <a:endParaRPr lang="en-CA"/>
          </a:p>
        </p:txBody>
      </p:sp>
      <p:sp>
        <p:nvSpPr>
          <p:cNvPr id="257050" name="Freeform 26"/>
          <p:cNvSpPr>
            <a:spLocks/>
          </p:cNvSpPr>
          <p:nvPr/>
        </p:nvSpPr>
        <p:spPr bwMode="auto">
          <a:xfrm>
            <a:off x="2051050" y="3573463"/>
            <a:ext cx="4897438" cy="719137"/>
          </a:xfrm>
          <a:custGeom>
            <a:avLst/>
            <a:gdLst/>
            <a:ahLst/>
            <a:cxnLst>
              <a:cxn ang="0">
                <a:pos x="2359" y="181"/>
              </a:cxn>
              <a:cxn ang="0">
                <a:pos x="2359" y="0"/>
              </a:cxn>
              <a:cxn ang="0">
                <a:pos x="0" y="0"/>
              </a:cxn>
            </a:cxnLst>
            <a:rect l="0" t="0" r="r" b="b"/>
            <a:pathLst>
              <a:path w="2359" h="181">
                <a:moveTo>
                  <a:pt x="2359" y="181"/>
                </a:moveTo>
                <a:lnTo>
                  <a:pt x="2359" y="0"/>
                </a:lnTo>
                <a:lnTo>
                  <a:pt x="0" y="0"/>
                </a:lnTo>
              </a:path>
            </a:pathLst>
          </a:custGeom>
          <a:noFill/>
          <a:ln w="19050" cmpd="sng">
            <a:solidFill>
              <a:srgbClr val="0066FF"/>
            </a:solidFill>
            <a:round/>
            <a:headEnd type="none" w="med" len="med"/>
            <a:tailEnd type="arrow" w="med" len="med"/>
          </a:ln>
          <a:effectLst/>
        </p:spPr>
        <p:txBody>
          <a:bodyPr/>
          <a:lstStyle/>
          <a:p>
            <a:endParaRPr lang="en-CA"/>
          </a:p>
        </p:txBody>
      </p:sp>
      <p:sp>
        <p:nvSpPr>
          <p:cNvPr id="257051" name="AutoShape 27"/>
          <p:cNvSpPr>
            <a:spLocks/>
          </p:cNvSpPr>
          <p:nvPr/>
        </p:nvSpPr>
        <p:spPr bwMode="auto">
          <a:xfrm rot="-5400000">
            <a:off x="7019131" y="2924969"/>
            <a:ext cx="73025" cy="2808288"/>
          </a:xfrm>
          <a:prstGeom prst="rightBracket">
            <a:avLst>
              <a:gd name="adj" fmla="val 320471"/>
            </a:avLst>
          </a:prstGeom>
          <a:noFill/>
          <a:ln w="19050">
            <a:solidFill>
              <a:srgbClr val="0066FF"/>
            </a:solidFill>
            <a:round/>
            <a:headEnd/>
            <a:tailEnd/>
          </a:ln>
          <a:effectLst/>
        </p:spPr>
        <p:txBody>
          <a:bodyPr wrap="none" anchor="ctr"/>
          <a:lstStyle/>
          <a:p>
            <a:endParaRPr lang="en-CA"/>
          </a:p>
        </p:txBody>
      </p:sp>
      <p:sp>
        <p:nvSpPr>
          <p:cNvPr id="257052" name="Line 28"/>
          <p:cNvSpPr>
            <a:spLocks noChangeShapeType="1"/>
          </p:cNvSpPr>
          <p:nvPr/>
        </p:nvSpPr>
        <p:spPr bwMode="auto">
          <a:xfrm>
            <a:off x="3851275" y="4581525"/>
            <a:ext cx="1657350" cy="0"/>
          </a:xfrm>
          <a:prstGeom prst="line">
            <a:avLst/>
          </a:prstGeom>
          <a:noFill/>
          <a:ln w="19050">
            <a:solidFill>
              <a:srgbClr val="FF3300"/>
            </a:solidFill>
            <a:round/>
            <a:headEnd/>
            <a:tailEnd type="triangle" w="med" len="med"/>
          </a:ln>
          <a:effectLst/>
        </p:spPr>
        <p:txBody>
          <a:bodyPr/>
          <a:lstStyle/>
          <a:p>
            <a:endParaRPr lang="en-CA"/>
          </a:p>
        </p:txBody>
      </p:sp>
      <p:sp>
        <p:nvSpPr>
          <p:cNvPr id="257053" name="Rectangle 29"/>
          <p:cNvSpPr>
            <a:spLocks noChangeArrowheads="1"/>
          </p:cNvSpPr>
          <p:nvPr/>
        </p:nvSpPr>
        <p:spPr bwMode="auto">
          <a:xfrm>
            <a:off x="4427538" y="4365625"/>
            <a:ext cx="649287" cy="431800"/>
          </a:xfrm>
          <a:prstGeom prst="rect">
            <a:avLst/>
          </a:prstGeom>
          <a:solidFill>
            <a:schemeClr val="tx1"/>
          </a:solidFill>
          <a:ln w="9525">
            <a:solidFill>
              <a:schemeClr val="tx1"/>
            </a:solidFill>
            <a:miter lim="800000"/>
            <a:headEnd/>
            <a:tailEnd/>
          </a:ln>
          <a:effectLst/>
        </p:spPr>
        <p:txBody>
          <a:bodyPr wrap="none" anchor="ctr"/>
          <a:lstStyle/>
          <a:p>
            <a:endParaRPr lang="en-CA"/>
          </a:p>
        </p:txBody>
      </p:sp>
      <p:sp>
        <p:nvSpPr>
          <p:cNvPr id="257054" name="Rectangle 30"/>
          <p:cNvSpPr>
            <a:spLocks noChangeArrowheads="1"/>
          </p:cNvSpPr>
          <p:nvPr/>
        </p:nvSpPr>
        <p:spPr bwMode="auto">
          <a:xfrm>
            <a:off x="4427538" y="3357563"/>
            <a:ext cx="649287" cy="431800"/>
          </a:xfrm>
          <a:prstGeom prst="rect">
            <a:avLst/>
          </a:prstGeom>
          <a:solidFill>
            <a:schemeClr val="tx1"/>
          </a:solidFill>
          <a:ln w="9525">
            <a:solidFill>
              <a:schemeClr val="tx1"/>
            </a:solidFill>
            <a:miter lim="800000"/>
            <a:headEnd/>
            <a:tailEnd/>
          </a:ln>
          <a:effectLst/>
        </p:spPr>
        <p:txBody>
          <a:bodyPr wrap="none" anchor="ctr"/>
          <a:lstStyle/>
          <a:p>
            <a:endParaRPr lang="en-CA"/>
          </a:p>
        </p:txBody>
      </p:sp>
      <p:grpSp>
        <p:nvGrpSpPr>
          <p:cNvPr id="3" name="Group 2"/>
          <p:cNvGrpSpPr/>
          <p:nvPr/>
        </p:nvGrpSpPr>
        <p:grpSpPr>
          <a:xfrm>
            <a:off x="1309607" y="5414451"/>
            <a:ext cx="5985515" cy="461666"/>
            <a:chOff x="1309607" y="5414451"/>
            <a:chExt cx="5985515" cy="461666"/>
          </a:xfrm>
        </p:grpSpPr>
        <p:sp>
          <p:nvSpPr>
            <p:cNvPr id="2" name="TextBox 1"/>
            <p:cNvSpPr txBox="1"/>
            <p:nvPr/>
          </p:nvSpPr>
          <p:spPr>
            <a:xfrm>
              <a:off x="1309607" y="5414452"/>
              <a:ext cx="1036694" cy="461665"/>
            </a:xfrm>
            <a:prstGeom prst="rect">
              <a:avLst/>
            </a:prstGeom>
            <a:noFill/>
          </p:spPr>
          <p:txBody>
            <a:bodyPr wrap="none" rtlCol="0">
              <a:spAutoFit/>
            </a:bodyPr>
            <a:lstStyle/>
            <a:p>
              <a:r>
                <a:rPr lang="en-CA" i="1" dirty="0" smtClean="0"/>
                <a:t>s(</a:t>
              </a:r>
              <a:r>
                <a:rPr lang="en-CA" i="1" dirty="0" err="1" smtClean="0"/>
                <a:t>x,y,t</a:t>
              </a:r>
              <a:r>
                <a:rPr lang="en-CA" i="1" dirty="0" smtClean="0"/>
                <a:t>)</a:t>
              </a:r>
              <a:endParaRPr lang="en-CA" i="1" dirty="0"/>
            </a:p>
          </p:txBody>
        </p:sp>
        <p:sp>
          <p:nvSpPr>
            <p:cNvPr id="30" name="TextBox 29"/>
            <p:cNvSpPr txBox="1"/>
            <p:nvPr/>
          </p:nvSpPr>
          <p:spPr>
            <a:xfrm>
              <a:off x="6700087" y="5414451"/>
              <a:ext cx="595035" cy="461665"/>
            </a:xfrm>
            <a:prstGeom prst="rect">
              <a:avLst/>
            </a:prstGeom>
            <a:noFill/>
          </p:spPr>
          <p:txBody>
            <a:bodyPr wrap="none" rtlCol="0">
              <a:spAutoFit/>
            </a:bodyPr>
            <a:lstStyle/>
            <a:p>
              <a:r>
                <a:rPr lang="en-CA" i="1" dirty="0" smtClean="0"/>
                <a:t>r(t)</a:t>
              </a:r>
              <a:endParaRPr lang="en-CA" i="1" dirty="0"/>
            </a:p>
          </p:txBody>
        </p:sp>
      </p:grpSp>
    </p:spTree>
    <p:extLst>
      <p:ext uri="{BB962C8B-B14F-4D97-AF65-F5344CB8AC3E}">
        <p14:creationId xmlns:p14="http://schemas.microsoft.com/office/powerpoint/2010/main" val="1522558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19" name="Oval 18"/>
          <p:cNvSpPr/>
          <p:nvPr/>
        </p:nvSpPr>
        <p:spPr bwMode="auto">
          <a:xfrm>
            <a:off x="5279985" y="1439359"/>
            <a:ext cx="1898626" cy="1898626"/>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grpSp>
        <p:nvGrpSpPr>
          <p:cNvPr id="4" name="Group 16"/>
          <p:cNvGrpSpPr>
            <a:grpSpLocks/>
          </p:cNvGrpSpPr>
          <p:nvPr/>
        </p:nvGrpSpPr>
        <p:grpSpPr bwMode="auto">
          <a:xfrm>
            <a:off x="2148840" y="1714782"/>
            <a:ext cx="1180302" cy="1180302"/>
            <a:chOff x="1854" y="1164"/>
            <a:chExt cx="2058" cy="2058"/>
          </a:xfrm>
        </p:grpSpPr>
        <p:sp>
          <p:nvSpPr>
            <p:cNvPr id="5" name="Oval 2"/>
            <p:cNvSpPr>
              <a:spLocks noChangeArrowheads="1"/>
            </p:cNvSpPr>
            <p:nvPr/>
          </p:nvSpPr>
          <p:spPr bwMode="auto">
            <a:xfrm>
              <a:off x="1854" y="1164"/>
              <a:ext cx="2058" cy="2058"/>
            </a:xfrm>
            <a:prstGeom prst="ellipse">
              <a:avLst/>
            </a:prstGeom>
            <a:solidFill>
              <a:schemeClr val="tx1"/>
            </a:solidFill>
            <a:ln w="9525">
              <a:solidFill>
                <a:schemeClr val="tx1"/>
              </a:solidFill>
              <a:round/>
              <a:headEnd/>
              <a:tailEnd/>
            </a:ln>
            <a:effectLst/>
          </p:spPr>
          <p:txBody>
            <a:bodyPr wrap="none" anchor="ctr"/>
            <a:lstStyle/>
            <a:p>
              <a:endParaRPr lang="en-CA"/>
            </a:p>
          </p:txBody>
        </p:sp>
        <p:sp>
          <p:nvSpPr>
            <p:cNvPr id="6" name="Oval 3"/>
            <p:cNvSpPr>
              <a:spLocks noChangeArrowheads="1"/>
            </p:cNvSpPr>
            <p:nvPr/>
          </p:nvSpPr>
          <p:spPr bwMode="auto">
            <a:xfrm>
              <a:off x="2526" y="1836"/>
              <a:ext cx="714" cy="714"/>
            </a:xfrm>
            <a:prstGeom prst="ellipse">
              <a:avLst/>
            </a:prstGeom>
            <a:solidFill>
              <a:schemeClr val="bg1"/>
            </a:solidFill>
            <a:ln w="9525">
              <a:solidFill>
                <a:schemeClr val="tx1"/>
              </a:solidFill>
              <a:round/>
              <a:headEnd/>
              <a:tailEnd/>
            </a:ln>
            <a:effectLst/>
          </p:spPr>
          <p:txBody>
            <a:bodyPr wrap="none" anchor="ctr"/>
            <a:lstStyle/>
            <a:p>
              <a:endParaRPr lang="en-CA"/>
            </a:p>
          </p:txBody>
        </p:sp>
        <p:sp>
          <p:nvSpPr>
            <p:cNvPr id="7" name="Rectangle 4"/>
            <p:cNvSpPr>
              <a:spLocks noChangeArrowheads="1"/>
            </p:cNvSpPr>
            <p:nvPr/>
          </p:nvSpPr>
          <p:spPr bwMode="auto">
            <a:xfrm>
              <a:off x="2130" y="1764"/>
              <a:ext cx="222" cy="38"/>
            </a:xfrm>
            <a:prstGeom prst="rect">
              <a:avLst/>
            </a:prstGeom>
            <a:solidFill>
              <a:srgbClr val="FF0000"/>
            </a:solidFill>
            <a:ln w="9525">
              <a:solidFill>
                <a:schemeClr val="tx1"/>
              </a:solidFill>
              <a:miter lim="800000"/>
              <a:headEnd/>
              <a:tailEnd/>
            </a:ln>
            <a:effectLst/>
          </p:spPr>
          <p:txBody>
            <a:bodyPr wrap="none" anchor="ctr"/>
            <a:lstStyle/>
            <a:p>
              <a:endParaRPr lang="en-CA"/>
            </a:p>
          </p:txBody>
        </p:sp>
        <p:sp>
          <p:nvSpPr>
            <p:cNvPr id="8" name="Rectangle 5"/>
            <p:cNvSpPr>
              <a:spLocks noChangeArrowheads="1"/>
            </p:cNvSpPr>
            <p:nvPr/>
          </p:nvSpPr>
          <p:spPr bwMode="auto">
            <a:xfrm>
              <a:off x="2770" y="2164"/>
              <a:ext cx="222" cy="38"/>
            </a:xfrm>
            <a:prstGeom prst="rect">
              <a:avLst/>
            </a:prstGeom>
            <a:solidFill>
              <a:srgbClr val="FF0000"/>
            </a:solidFill>
            <a:ln w="9525">
              <a:noFill/>
              <a:miter lim="800000"/>
              <a:headEnd/>
              <a:tailEnd/>
            </a:ln>
            <a:effectLst/>
          </p:spPr>
          <p:txBody>
            <a:bodyPr wrap="none" anchor="ctr"/>
            <a:lstStyle/>
            <a:p>
              <a:endParaRPr lang="en-CA"/>
            </a:p>
          </p:txBody>
        </p:sp>
        <p:sp>
          <p:nvSpPr>
            <p:cNvPr id="9" name="Rectangle 6"/>
            <p:cNvSpPr>
              <a:spLocks noChangeArrowheads="1"/>
            </p:cNvSpPr>
            <p:nvPr/>
          </p:nvSpPr>
          <p:spPr bwMode="auto">
            <a:xfrm rot="-5400000">
              <a:off x="2774" y="2168"/>
              <a:ext cx="222" cy="38"/>
            </a:xfrm>
            <a:prstGeom prst="rect">
              <a:avLst/>
            </a:prstGeom>
            <a:solidFill>
              <a:srgbClr val="FF0000"/>
            </a:solidFill>
            <a:ln w="9525">
              <a:noFill/>
              <a:miter lim="800000"/>
              <a:headEnd/>
              <a:tailEnd/>
            </a:ln>
            <a:effectLst/>
          </p:spPr>
          <p:txBody>
            <a:bodyPr wrap="none" anchor="ctr"/>
            <a:lstStyle/>
            <a:p>
              <a:endParaRPr lang="en-CA"/>
            </a:p>
          </p:txBody>
        </p:sp>
      </p:grpSp>
      <p:sp>
        <p:nvSpPr>
          <p:cNvPr id="17" name="TextBox 16"/>
          <p:cNvSpPr txBox="1"/>
          <p:nvPr/>
        </p:nvSpPr>
        <p:spPr>
          <a:xfrm>
            <a:off x="2045777" y="167100"/>
            <a:ext cx="5811863" cy="584775"/>
          </a:xfrm>
          <a:prstGeom prst="rect">
            <a:avLst/>
          </a:prstGeom>
          <a:noFill/>
        </p:spPr>
        <p:txBody>
          <a:bodyPr wrap="square" rtlCol="0">
            <a:spAutoFit/>
          </a:bodyPr>
          <a:lstStyle/>
          <a:p>
            <a:r>
              <a:rPr lang="en-US" sz="3200" dirty="0" smtClean="0"/>
              <a:t>Receptive field as spatial filter</a:t>
            </a:r>
            <a:endParaRPr lang="en-US" sz="3200" dirty="0"/>
          </a:p>
        </p:txBody>
      </p:sp>
      <p:sp>
        <p:nvSpPr>
          <p:cNvPr id="18" name="TextBox 17"/>
          <p:cNvSpPr txBox="1"/>
          <p:nvPr/>
        </p:nvSpPr>
        <p:spPr>
          <a:xfrm>
            <a:off x="4799250" y="1113084"/>
            <a:ext cx="2790270" cy="2462213"/>
          </a:xfrm>
          <a:prstGeom prst="rect">
            <a:avLst/>
          </a:prstGeom>
          <a:noFill/>
        </p:spPr>
        <p:txBody>
          <a:bodyPr wrap="square" rtlCol="0">
            <a:spAutoFit/>
          </a:bodyPr>
          <a:lstStyle/>
          <a:p>
            <a:pPr algn="ctr"/>
            <a:r>
              <a:rPr lang="en-US" sz="1400" dirty="0" smtClean="0"/>
              <a:t>0 0 0 0 0 0 0 0 0 0 0 0 0 0 0 0 0 0 0</a:t>
            </a:r>
          </a:p>
          <a:p>
            <a:pPr algn="ctr"/>
            <a:r>
              <a:rPr lang="en-US" sz="1400" dirty="0" smtClean="0"/>
              <a:t>0 0 0 0 0 0 0 -1 -1 -1 0 0 0 0 0 0 0 0</a:t>
            </a:r>
          </a:p>
          <a:p>
            <a:pPr algn="ctr"/>
            <a:r>
              <a:rPr lang="en-US" sz="1400" dirty="0" smtClean="0"/>
              <a:t>0 0 0 0 0 0 -1 -1 -1 -1 -1 0 0 0 0 0 0</a:t>
            </a:r>
          </a:p>
          <a:p>
            <a:pPr algn="ctr"/>
            <a:r>
              <a:rPr lang="en-US" sz="1400" dirty="0" smtClean="0"/>
              <a:t>0 0 0 0 -1 -1 -1 -1 -1 -1 -1 -1 0 0 0 0</a:t>
            </a:r>
          </a:p>
          <a:p>
            <a:pPr algn="ctr"/>
            <a:r>
              <a:rPr lang="en-US" sz="1400" dirty="0"/>
              <a:t>0 0 0 0 -1 -1 </a:t>
            </a:r>
            <a:r>
              <a:rPr lang="en-US" sz="1400" dirty="0" smtClean="0"/>
              <a:t>-1 +1 +1 -1 </a:t>
            </a:r>
            <a:r>
              <a:rPr lang="en-US" sz="1400" dirty="0"/>
              <a:t>-1 -1 </a:t>
            </a:r>
            <a:r>
              <a:rPr lang="en-US" sz="1400" dirty="0" smtClean="0"/>
              <a:t>0 0 0</a:t>
            </a:r>
            <a:endParaRPr lang="en-US" sz="1400" dirty="0"/>
          </a:p>
          <a:p>
            <a:pPr algn="ctr"/>
            <a:r>
              <a:rPr lang="en-US" sz="1400" dirty="0"/>
              <a:t>0 0 0 0 -1 -1 </a:t>
            </a:r>
            <a:r>
              <a:rPr lang="en-US" sz="1400" dirty="0" smtClean="0"/>
              <a:t>+1 +1 +1 +1 </a:t>
            </a:r>
            <a:r>
              <a:rPr lang="en-US" sz="1400" dirty="0"/>
              <a:t>-1 -1 0 </a:t>
            </a:r>
            <a:r>
              <a:rPr lang="en-US" sz="1400" dirty="0" smtClean="0"/>
              <a:t>0 0</a:t>
            </a:r>
            <a:endParaRPr lang="en-US" sz="1400" dirty="0"/>
          </a:p>
          <a:p>
            <a:pPr algn="ctr"/>
            <a:r>
              <a:rPr lang="en-US" sz="1400" dirty="0"/>
              <a:t>0 0 0 0 -1 -1 </a:t>
            </a:r>
            <a:r>
              <a:rPr lang="en-US" sz="1400" dirty="0" smtClean="0"/>
              <a:t>+1 +1 +1 +1 </a:t>
            </a:r>
            <a:r>
              <a:rPr lang="en-US" sz="1400" dirty="0"/>
              <a:t>-1 -1 0 </a:t>
            </a:r>
            <a:r>
              <a:rPr lang="en-US" sz="1400" dirty="0" smtClean="0"/>
              <a:t>0 0</a:t>
            </a:r>
            <a:endParaRPr lang="en-US" sz="1400" dirty="0"/>
          </a:p>
          <a:p>
            <a:pPr algn="ctr"/>
            <a:r>
              <a:rPr lang="en-US" sz="1400" dirty="0"/>
              <a:t>0 0 0 0 -1 -1 </a:t>
            </a:r>
            <a:r>
              <a:rPr lang="en-US" sz="1400" dirty="0" smtClean="0"/>
              <a:t>-1 +1 +1 </a:t>
            </a:r>
            <a:r>
              <a:rPr lang="en-US" sz="1400" dirty="0"/>
              <a:t>-1 -1 -1 0 </a:t>
            </a:r>
            <a:r>
              <a:rPr lang="en-US" sz="1400" dirty="0" smtClean="0"/>
              <a:t>0 0</a:t>
            </a:r>
            <a:endParaRPr lang="en-US" sz="1400" dirty="0"/>
          </a:p>
          <a:p>
            <a:pPr algn="ctr"/>
            <a:r>
              <a:rPr lang="en-US" sz="1400" dirty="0" smtClean="0"/>
              <a:t>0 </a:t>
            </a:r>
            <a:r>
              <a:rPr lang="en-US" sz="1400" dirty="0"/>
              <a:t>0 0 0 0 </a:t>
            </a:r>
            <a:r>
              <a:rPr lang="en-US" sz="1400" dirty="0" smtClean="0"/>
              <a:t>0 -</a:t>
            </a:r>
            <a:r>
              <a:rPr lang="en-US" sz="1400" dirty="0"/>
              <a:t>1 -1 -1 -1 -1 </a:t>
            </a:r>
            <a:r>
              <a:rPr lang="en-US" sz="1400" dirty="0" smtClean="0"/>
              <a:t>-1 </a:t>
            </a:r>
            <a:r>
              <a:rPr lang="en-US" sz="1400" dirty="0"/>
              <a:t>0 0 0 </a:t>
            </a:r>
            <a:r>
              <a:rPr lang="en-US" sz="1400" dirty="0" smtClean="0"/>
              <a:t>0 0</a:t>
            </a:r>
            <a:endParaRPr lang="en-US" sz="1400" dirty="0"/>
          </a:p>
          <a:p>
            <a:pPr algn="ctr"/>
            <a:r>
              <a:rPr lang="en-US" sz="1400" dirty="0"/>
              <a:t>0 0 0 0 0 0 0 -1 -1 -1 </a:t>
            </a:r>
            <a:r>
              <a:rPr lang="en-US" sz="1400" dirty="0" smtClean="0"/>
              <a:t>-1 </a:t>
            </a:r>
            <a:r>
              <a:rPr lang="en-US" sz="1400" dirty="0"/>
              <a:t>0 0 0 0 </a:t>
            </a:r>
            <a:r>
              <a:rPr lang="en-US" sz="1400" dirty="0" smtClean="0"/>
              <a:t>0 0 0</a:t>
            </a:r>
            <a:endParaRPr lang="en-US" sz="1400" dirty="0"/>
          </a:p>
          <a:p>
            <a:pPr algn="ctr"/>
            <a:r>
              <a:rPr lang="en-US" sz="1400" dirty="0"/>
              <a:t>0 0 0 0 0 0 0 0 0 0 0 0 0 0 0 0 0 </a:t>
            </a:r>
            <a:r>
              <a:rPr lang="en-US" sz="1400" dirty="0" smtClean="0"/>
              <a:t>0 0</a:t>
            </a:r>
            <a:endParaRPr lang="en-US" sz="1400" dirty="0"/>
          </a:p>
        </p:txBody>
      </p:sp>
      <p:sp>
        <p:nvSpPr>
          <p:cNvPr id="20" name="Oval 19"/>
          <p:cNvSpPr/>
          <p:nvPr/>
        </p:nvSpPr>
        <p:spPr bwMode="auto">
          <a:xfrm>
            <a:off x="5797237" y="1942603"/>
            <a:ext cx="902779" cy="902779"/>
          </a:xfrm>
          <a:prstGeom prst="ellipse">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cxnSp>
        <p:nvCxnSpPr>
          <p:cNvPr id="24" name="Straight Connector 23"/>
          <p:cNvCxnSpPr/>
          <p:nvPr/>
        </p:nvCxnSpPr>
        <p:spPr bwMode="auto">
          <a:xfrm flipV="1">
            <a:off x="2737843" y="1216469"/>
            <a:ext cx="2131233" cy="44325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a:off x="2801504" y="2945554"/>
            <a:ext cx="1997746" cy="525113"/>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1" name="TextBox 30"/>
          <p:cNvSpPr txBox="1"/>
          <p:nvPr/>
        </p:nvSpPr>
        <p:spPr>
          <a:xfrm>
            <a:off x="243731" y="4861127"/>
            <a:ext cx="8710488" cy="1200329"/>
          </a:xfrm>
          <a:prstGeom prst="rect">
            <a:avLst/>
          </a:prstGeom>
          <a:noFill/>
        </p:spPr>
        <p:txBody>
          <a:bodyPr wrap="square" rtlCol="0">
            <a:spAutoFit/>
          </a:bodyPr>
          <a:lstStyle/>
          <a:p>
            <a:r>
              <a:rPr lang="en-US" dirty="0" smtClean="0"/>
              <a:t>Let’s call this </a:t>
            </a:r>
            <a:r>
              <a:rPr lang="en-US" i="1" dirty="0" smtClean="0"/>
              <a:t>h(</a:t>
            </a:r>
            <a:r>
              <a:rPr lang="en-US" i="1" dirty="0" err="1" smtClean="0"/>
              <a:t>x,y</a:t>
            </a:r>
            <a:r>
              <a:rPr lang="en-US" i="1" dirty="0" smtClean="0"/>
              <a:t>). </a:t>
            </a:r>
            <a:r>
              <a:rPr lang="en-US" dirty="0" smtClean="0"/>
              <a:t>The neuron responds when the stimulus matches its receptive field. Or more precisely, the neuron computes the degree of </a:t>
            </a:r>
            <a:r>
              <a:rPr lang="en-US" b="1" i="1" dirty="0" smtClean="0"/>
              <a:t>correlation</a:t>
            </a:r>
            <a:r>
              <a:rPr lang="en-US" dirty="0" smtClean="0"/>
              <a:t> between the stimulus and the receptive field.</a:t>
            </a:r>
            <a:endParaRPr lang="en-US" i="1" dirty="0"/>
          </a:p>
        </p:txBody>
      </p:sp>
    </p:spTree>
    <p:extLst>
      <p:ext uri="{BB962C8B-B14F-4D97-AF65-F5344CB8AC3E}">
        <p14:creationId xmlns:p14="http://schemas.microsoft.com/office/powerpoint/2010/main" val="40962915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6162" y="1133856"/>
            <a:ext cx="6789420" cy="4572000"/>
          </a:xfrm>
          <a:prstGeom prst="rect">
            <a:avLst/>
          </a:prstGeom>
        </p:spPr>
      </p:pic>
      <p:grpSp>
        <p:nvGrpSpPr>
          <p:cNvPr id="16" name="Group 15"/>
          <p:cNvGrpSpPr/>
          <p:nvPr/>
        </p:nvGrpSpPr>
        <p:grpSpPr>
          <a:xfrm>
            <a:off x="4719448" y="2319719"/>
            <a:ext cx="1047750" cy="1047750"/>
            <a:chOff x="1866901" y="2638426"/>
            <a:chExt cx="1047750" cy="1047750"/>
          </a:xfrm>
        </p:grpSpPr>
        <p:sp>
          <p:nvSpPr>
            <p:cNvPr id="14" name="Oval 13"/>
            <p:cNvSpPr/>
            <p:nvPr/>
          </p:nvSpPr>
          <p:spPr bwMode="auto">
            <a:xfrm>
              <a:off x="2105025" y="2867025"/>
              <a:ext cx="581025" cy="581025"/>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sp>
          <p:nvSpPr>
            <p:cNvPr id="15" name="Oval 14"/>
            <p:cNvSpPr/>
            <p:nvPr/>
          </p:nvSpPr>
          <p:spPr bwMode="auto">
            <a:xfrm>
              <a:off x="1866901" y="2638426"/>
              <a:ext cx="1047750" cy="104775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grpSp>
      <p:grpSp>
        <p:nvGrpSpPr>
          <p:cNvPr id="17" name="Group 16"/>
          <p:cNvGrpSpPr/>
          <p:nvPr/>
        </p:nvGrpSpPr>
        <p:grpSpPr>
          <a:xfrm>
            <a:off x="1960055" y="3210307"/>
            <a:ext cx="1047750" cy="1047750"/>
            <a:chOff x="1866901" y="2638426"/>
            <a:chExt cx="1047750" cy="1047750"/>
          </a:xfrm>
        </p:grpSpPr>
        <p:sp>
          <p:nvSpPr>
            <p:cNvPr id="18" name="Oval 17"/>
            <p:cNvSpPr/>
            <p:nvPr/>
          </p:nvSpPr>
          <p:spPr bwMode="auto">
            <a:xfrm>
              <a:off x="2105025" y="2867025"/>
              <a:ext cx="581025" cy="581025"/>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sp>
          <p:nvSpPr>
            <p:cNvPr id="19" name="Oval 18"/>
            <p:cNvSpPr/>
            <p:nvPr/>
          </p:nvSpPr>
          <p:spPr bwMode="auto">
            <a:xfrm>
              <a:off x="1866901" y="2638426"/>
              <a:ext cx="1047750" cy="1047750"/>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grpSp>
    </p:spTree>
    <p:extLst>
      <p:ext uri="{BB962C8B-B14F-4D97-AF65-F5344CB8AC3E}">
        <p14:creationId xmlns:p14="http://schemas.microsoft.com/office/powerpoint/2010/main" val="175730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4" name="TextBox 3"/>
          <p:cNvSpPr txBox="1"/>
          <p:nvPr/>
        </p:nvSpPr>
        <p:spPr>
          <a:xfrm>
            <a:off x="3580558" y="59715"/>
            <a:ext cx="2613827" cy="646331"/>
          </a:xfrm>
          <a:prstGeom prst="rect">
            <a:avLst/>
          </a:prstGeom>
          <a:noFill/>
        </p:spPr>
        <p:txBody>
          <a:bodyPr wrap="square" rtlCol="0">
            <a:spAutoFit/>
          </a:bodyPr>
          <a:lstStyle/>
          <a:p>
            <a:r>
              <a:rPr lang="en-US" sz="3600" dirty="0" smtClean="0"/>
              <a:t>Correlation</a:t>
            </a:r>
            <a:endParaRPr lang="en-US" sz="3600" dirty="0"/>
          </a:p>
        </p:txBody>
      </p:sp>
      <p:sp>
        <p:nvSpPr>
          <p:cNvPr id="5" name="TextBox 4"/>
          <p:cNvSpPr txBox="1"/>
          <p:nvPr/>
        </p:nvSpPr>
        <p:spPr>
          <a:xfrm>
            <a:off x="4799250" y="1113084"/>
            <a:ext cx="2790270" cy="2462213"/>
          </a:xfrm>
          <a:prstGeom prst="rect">
            <a:avLst/>
          </a:prstGeom>
          <a:noFill/>
        </p:spPr>
        <p:txBody>
          <a:bodyPr wrap="square" rtlCol="0">
            <a:spAutoFit/>
          </a:bodyPr>
          <a:lstStyle/>
          <a:p>
            <a:pPr algn="ctr"/>
            <a:r>
              <a:rPr lang="en-US" sz="1400" dirty="0" smtClean="0"/>
              <a:t>0 0 0 0 0 0 0 0 0 0 0 0 0 0 0 0 0 0 0</a:t>
            </a:r>
          </a:p>
          <a:p>
            <a:pPr algn="ctr"/>
            <a:r>
              <a:rPr lang="en-US" sz="1400" dirty="0" smtClean="0"/>
              <a:t>0 0 0 0 0 0 0 -1 -1 -1 0 0 0 0 0 0 0 0</a:t>
            </a:r>
          </a:p>
          <a:p>
            <a:pPr algn="ctr"/>
            <a:r>
              <a:rPr lang="en-US" sz="1400" dirty="0" smtClean="0"/>
              <a:t>0 0 0 0 0 0 -1 -1 -1 -1 -1 0 0 0 0 0 0</a:t>
            </a:r>
          </a:p>
          <a:p>
            <a:pPr algn="ctr"/>
            <a:r>
              <a:rPr lang="en-US" sz="1400" dirty="0" smtClean="0"/>
              <a:t>0 0 0 0 -1 -1 -1 -1 -1 -1 -1 -1 0 0 0 0</a:t>
            </a:r>
          </a:p>
          <a:p>
            <a:pPr algn="ctr"/>
            <a:r>
              <a:rPr lang="en-US" sz="1400" dirty="0"/>
              <a:t>0 0 0 0 -1 -1 </a:t>
            </a:r>
            <a:r>
              <a:rPr lang="en-US" sz="1400" dirty="0" smtClean="0"/>
              <a:t>-1 +1 +1 -1 </a:t>
            </a:r>
            <a:r>
              <a:rPr lang="en-US" sz="1400" dirty="0"/>
              <a:t>-1 -1 </a:t>
            </a:r>
            <a:r>
              <a:rPr lang="en-US" sz="1400" dirty="0" smtClean="0"/>
              <a:t>0 0 0</a:t>
            </a:r>
            <a:endParaRPr lang="en-US" sz="1400" dirty="0"/>
          </a:p>
          <a:p>
            <a:pPr algn="ctr"/>
            <a:r>
              <a:rPr lang="en-US" sz="1400" dirty="0"/>
              <a:t>0 0 0 0 -1 -1 </a:t>
            </a:r>
            <a:r>
              <a:rPr lang="en-US" sz="1400" dirty="0" smtClean="0"/>
              <a:t>+1 +1 +1 +1 </a:t>
            </a:r>
            <a:r>
              <a:rPr lang="en-US" sz="1400" dirty="0"/>
              <a:t>-1 -1 0 </a:t>
            </a:r>
            <a:r>
              <a:rPr lang="en-US" sz="1400" dirty="0" smtClean="0"/>
              <a:t>0 0</a:t>
            </a:r>
            <a:endParaRPr lang="en-US" sz="1400" dirty="0"/>
          </a:p>
          <a:p>
            <a:pPr algn="ctr"/>
            <a:r>
              <a:rPr lang="en-US" sz="1400" dirty="0"/>
              <a:t>0 0 0 0 -1 -1 </a:t>
            </a:r>
            <a:r>
              <a:rPr lang="en-US" sz="1400" dirty="0" smtClean="0"/>
              <a:t>+1 +1 +1 +1 </a:t>
            </a:r>
            <a:r>
              <a:rPr lang="en-US" sz="1400" dirty="0"/>
              <a:t>-1 -1 0 </a:t>
            </a:r>
            <a:r>
              <a:rPr lang="en-US" sz="1400" dirty="0" smtClean="0"/>
              <a:t>0 0</a:t>
            </a:r>
            <a:endParaRPr lang="en-US" sz="1400" dirty="0"/>
          </a:p>
          <a:p>
            <a:pPr algn="ctr"/>
            <a:r>
              <a:rPr lang="en-US" sz="1400" dirty="0"/>
              <a:t>0 0 0 0 -1 -1 </a:t>
            </a:r>
            <a:r>
              <a:rPr lang="en-US" sz="1400" dirty="0" smtClean="0"/>
              <a:t>-1 +1 +1 </a:t>
            </a:r>
            <a:r>
              <a:rPr lang="en-US" sz="1400" dirty="0"/>
              <a:t>-1 -1 -1 0 </a:t>
            </a:r>
            <a:r>
              <a:rPr lang="en-US" sz="1400" dirty="0" smtClean="0"/>
              <a:t>0 0</a:t>
            </a:r>
            <a:endParaRPr lang="en-US" sz="1400" dirty="0"/>
          </a:p>
          <a:p>
            <a:pPr algn="ctr"/>
            <a:r>
              <a:rPr lang="en-US" sz="1400" dirty="0" smtClean="0"/>
              <a:t>0 </a:t>
            </a:r>
            <a:r>
              <a:rPr lang="en-US" sz="1400" dirty="0"/>
              <a:t>0 0 0 0 </a:t>
            </a:r>
            <a:r>
              <a:rPr lang="en-US" sz="1400" dirty="0" smtClean="0"/>
              <a:t>0 -</a:t>
            </a:r>
            <a:r>
              <a:rPr lang="en-US" sz="1400" dirty="0"/>
              <a:t>1 -1 -1 -1 -1 </a:t>
            </a:r>
            <a:r>
              <a:rPr lang="en-US" sz="1400" dirty="0" smtClean="0"/>
              <a:t>-1 </a:t>
            </a:r>
            <a:r>
              <a:rPr lang="en-US" sz="1400" dirty="0"/>
              <a:t>0 0 0 </a:t>
            </a:r>
            <a:r>
              <a:rPr lang="en-US" sz="1400" dirty="0" smtClean="0"/>
              <a:t>0 0</a:t>
            </a:r>
            <a:endParaRPr lang="en-US" sz="1400" dirty="0"/>
          </a:p>
          <a:p>
            <a:pPr algn="ctr"/>
            <a:r>
              <a:rPr lang="en-US" sz="1400" dirty="0"/>
              <a:t>0 0 0 0 0 0 0 -1 -1 -1 </a:t>
            </a:r>
            <a:r>
              <a:rPr lang="en-US" sz="1400" dirty="0" smtClean="0"/>
              <a:t>-1 </a:t>
            </a:r>
            <a:r>
              <a:rPr lang="en-US" sz="1400" dirty="0"/>
              <a:t>0 0 0 0 </a:t>
            </a:r>
            <a:r>
              <a:rPr lang="en-US" sz="1400" dirty="0" smtClean="0"/>
              <a:t>0 0 0</a:t>
            </a:r>
            <a:endParaRPr lang="en-US" sz="1400" dirty="0"/>
          </a:p>
          <a:p>
            <a:pPr algn="ctr"/>
            <a:r>
              <a:rPr lang="en-US" sz="1400" dirty="0"/>
              <a:t>0 0 0 0 0 0 0 0 0 0 0 0 0 0 0 0 0 </a:t>
            </a:r>
            <a:r>
              <a:rPr lang="en-US" sz="1400" dirty="0" smtClean="0"/>
              <a:t>0 0</a:t>
            </a:r>
            <a:endParaRPr lang="en-US" sz="1400" dirty="0"/>
          </a:p>
        </p:txBody>
      </p:sp>
      <p:pic>
        <p:nvPicPr>
          <p:cNvPr id="6" name="Picture 5"/>
          <p:cNvPicPr>
            <a:picLocks noChangeAspect="1"/>
          </p:cNvPicPr>
          <p:nvPr/>
        </p:nvPicPr>
        <p:blipFill>
          <a:blip r:embed="rId2"/>
          <a:stretch>
            <a:fillRect/>
          </a:stretch>
        </p:blipFill>
        <p:spPr>
          <a:xfrm>
            <a:off x="1424652" y="1192046"/>
            <a:ext cx="2341326" cy="2304288"/>
          </a:xfrm>
          <a:prstGeom prst="rect">
            <a:avLst/>
          </a:prstGeom>
        </p:spPr>
      </p:pic>
      <mc:AlternateContent xmlns:mc="http://schemas.openxmlformats.org/markup-compatibility/2006" xmlns:a14="http://schemas.microsoft.com/office/drawing/2010/main">
        <mc:Choice Requires="a14">
          <p:sp>
            <p:nvSpPr>
              <p:cNvPr id="9" name="Rectangle 8"/>
              <p:cNvSpPr/>
              <p:nvPr/>
            </p:nvSpPr>
            <p:spPr>
              <a:xfrm>
                <a:off x="1424652" y="3632153"/>
                <a:ext cx="1796389"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𝑐</m:t>
                      </m:r>
                      <m:r>
                        <a:rPr lang="en-US" i="0">
                          <a:latin typeface="Cambria Math" panose="02040503050406030204" pitchFamily="18" charset="0"/>
                        </a:rPr>
                        <m:t>= </m:t>
                      </m:r>
                      <m:nary>
                        <m:naryPr>
                          <m:chr m:val="∑"/>
                          <m:limLoc m:val="undOvr"/>
                          <m:supHide m:val="on"/>
                          <m:ctrlPr>
                            <a:rPr lang="en-US" i="1">
                              <a:latin typeface="Cambria Math" charset="0"/>
                            </a:rPr>
                          </m:ctrlPr>
                        </m:naryPr>
                        <m:sub>
                          <m:r>
                            <m:rPr>
                              <m:brk/>
                            </m:rPr>
                            <a:rPr lang="en-CA" b="0" i="1" smtClean="0">
                              <a:latin typeface="Cambria Math" panose="02040503050406030204" pitchFamily="18" charset="0"/>
                            </a:rPr>
                            <m:t>𝑖</m:t>
                          </m:r>
                          <m:r>
                            <a:rPr lang="en-US" i="1" smtClean="0">
                              <a:latin typeface="Cambria Math" panose="02040503050406030204" pitchFamily="18" charset="0"/>
                            </a:rPr>
                            <m:t> </m:t>
                          </m:r>
                        </m:sub>
                        <m:sup/>
                        <m:e>
                          <m:r>
                            <a:rPr lang="en-CA" b="0" i="1" smtClean="0">
                              <a:latin typeface="Cambria Math" panose="02040503050406030204" pitchFamily="18" charset="0"/>
                            </a:rPr>
                            <m:t>𝑠</m:t>
                          </m:r>
                          <m:r>
                            <a:rPr lang="en-CA" b="0" i="1" baseline="-25000" smtClean="0">
                              <a:latin typeface="Cambria Math" panose="02040503050406030204" pitchFamily="18" charset="0"/>
                            </a:rPr>
                            <m:t>𝑖</m:t>
                          </m:r>
                          <m:r>
                            <a:rPr lang="en-CA" b="0" i="1" smtClean="0">
                              <a:latin typeface="Cambria Math" panose="02040503050406030204" pitchFamily="18" charset="0"/>
                            </a:rPr>
                            <m:t>h</m:t>
                          </m:r>
                          <m:r>
                            <a:rPr lang="en-CA" b="0" i="1" baseline="-25000" smtClean="0">
                              <a:latin typeface="Cambria Math" panose="02040503050406030204" pitchFamily="18" charset="0"/>
                            </a:rPr>
                            <m:t>𝑖</m:t>
                          </m:r>
                        </m:e>
                      </m:nary>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1424652" y="3632153"/>
                <a:ext cx="1796389" cy="988540"/>
              </a:xfrm>
              <a:prstGeom prst="rect">
                <a:avLst/>
              </a:prstGeom>
              <a:blipFill>
                <a:blip r:embed="rId3"/>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33653300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4" name="TextBox 3"/>
          <p:cNvSpPr txBox="1"/>
          <p:nvPr/>
        </p:nvSpPr>
        <p:spPr>
          <a:xfrm>
            <a:off x="3346704" y="59715"/>
            <a:ext cx="2847681" cy="646331"/>
          </a:xfrm>
          <a:prstGeom prst="rect">
            <a:avLst/>
          </a:prstGeom>
          <a:noFill/>
        </p:spPr>
        <p:txBody>
          <a:bodyPr wrap="square" rtlCol="0">
            <a:spAutoFit/>
          </a:bodyPr>
          <a:lstStyle/>
          <a:p>
            <a:r>
              <a:rPr lang="en-US" sz="3600" dirty="0" smtClean="0"/>
              <a:t>Normalization</a:t>
            </a:r>
            <a:endParaRPr lang="en-US" sz="3600" dirty="0"/>
          </a:p>
        </p:txBody>
      </p:sp>
      <p:sp>
        <p:nvSpPr>
          <p:cNvPr id="5" name="TextBox 4"/>
          <p:cNvSpPr txBox="1"/>
          <p:nvPr/>
        </p:nvSpPr>
        <p:spPr>
          <a:xfrm>
            <a:off x="4799250" y="1113084"/>
            <a:ext cx="2790270" cy="2462213"/>
          </a:xfrm>
          <a:prstGeom prst="rect">
            <a:avLst/>
          </a:prstGeom>
          <a:noFill/>
        </p:spPr>
        <p:txBody>
          <a:bodyPr wrap="square" rtlCol="0">
            <a:spAutoFit/>
          </a:bodyPr>
          <a:lstStyle/>
          <a:p>
            <a:pPr algn="ctr"/>
            <a:r>
              <a:rPr lang="en-US" sz="1400" dirty="0" smtClean="0"/>
              <a:t>0 0 0 0 0 0 0 0 0 0 0 0 0 0 0 0 0 0 0</a:t>
            </a:r>
          </a:p>
          <a:p>
            <a:pPr algn="ctr"/>
            <a:r>
              <a:rPr lang="en-US" sz="1400" dirty="0" smtClean="0"/>
              <a:t>0 0 0 0 0 0 0 -1 -1 -1 0 0 0 0 0 0 0 0</a:t>
            </a:r>
          </a:p>
          <a:p>
            <a:pPr algn="ctr"/>
            <a:r>
              <a:rPr lang="en-US" sz="1400" dirty="0" smtClean="0"/>
              <a:t>0 0 0 0 0 0 -1 -1 -1 -1 -1 0 0 0 0 0 0</a:t>
            </a:r>
          </a:p>
          <a:p>
            <a:pPr algn="ctr"/>
            <a:r>
              <a:rPr lang="en-US" sz="1400" dirty="0" smtClean="0"/>
              <a:t>0 0 0 0 -1 -1 -1 -1 -1 -1 -1 -1 0 0 0 0</a:t>
            </a:r>
          </a:p>
          <a:p>
            <a:pPr algn="ctr"/>
            <a:r>
              <a:rPr lang="en-US" sz="1400" dirty="0"/>
              <a:t>0 0 0 0 -1 -1 </a:t>
            </a:r>
            <a:r>
              <a:rPr lang="en-US" sz="1400" dirty="0" smtClean="0"/>
              <a:t>-1 +1 +1 -1 </a:t>
            </a:r>
            <a:r>
              <a:rPr lang="en-US" sz="1400" dirty="0"/>
              <a:t>-1 -1 </a:t>
            </a:r>
            <a:r>
              <a:rPr lang="en-US" sz="1400" dirty="0" smtClean="0"/>
              <a:t>0 0 0</a:t>
            </a:r>
            <a:endParaRPr lang="en-US" sz="1400" dirty="0"/>
          </a:p>
          <a:p>
            <a:pPr algn="ctr"/>
            <a:r>
              <a:rPr lang="en-US" sz="1400" dirty="0"/>
              <a:t>0 0 0 0 -1 -1 </a:t>
            </a:r>
            <a:r>
              <a:rPr lang="en-US" sz="1400" dirty="0" smtClean="0"/>
              <a:t>+1 +1 +1 +1 </a:t>
            </a:r>
            <a:r>
              <a:rPr lang="en-US" sz="1400" dirty="0"/>
              <a:t>-1 -1 0 </a:t>
            </a:r>
            <a:r>
              <a:rPr lang="en-US" sz="1400" dirty="0" smtClean="0"/>
              <a:t>0 0</a:t>
            </a:r>
            <a:endParaRPr lang="en-US" sz="1400" dirty="0"/>
          </a:p>
          <a:p>
            <a:pPr algn="ctr"/>
            <a:r>
              <a:rPr lang="en-US" sz="1400" dirty="0"/>
              <a:t>0 0 0 0 -1 -1 </a:t>
            </a:r>
            <a:r>
              <a:rPr lang="en-US" sz="1400" dirty="0" smtClean="0"/>
              <a:t>+1 +1 +1 +1 </a:t>
            </a:r>
            <a:r>
              <a:rPr lang="en-US" sz="1400" dirty="0"/>
              <a:t>-1 -1 0 </a:t>
            </a:r>
            <a:r>
              <a:rPr lang="en-US" sz="1400" dirty="0" smtClean="0"/>
              <a:t>0 0</a:t>
            </a:r>
            <a:endParaRPr lang="en-US" sz="1400" dirty="0"/>
          </a:p>
          <a:p>
            <a:pPr algn="ctr"/>
            <a:r>
              <a:rPr lang="en-US" sz="1400" dirty="0"/>
              <a:t>0 0 0 0 -1 -1 </a:t>
            </a:r>
            <a:r>
              <a:rPr lang="en-US" sz="1400" dirty="0" smtClean="0"/>
              <a:t>-1 +1 +1 </a:t>
            </a:r>
            <a:r>
              <a:rPr lang="en-US" sz="1400" dirty="0"/>
              <a:t>-1 -1 -1 0 </a:t>
            </a:r>
            <a:r>
              <a:rPr lang="en-US" sz="1400" dirty="0" smtClean="0"/>
              <a:t>0 0</a:t>
            </a:r>
            <a:endParaRPr lang="en-US" sz="1400" dirty="0"/>
          </a:p>
          <a:p>
            <a:pPr algn="ctr"/>
            <a:r>
              <a:rPr lang="en-US" sz="1400" dirty="0" smtClean="0"/>
              <a:t>0 </a:t>
            </a:r>
            <a:r>
              <a:rPr lang="en-US" sz="1400" dirty="0"/>
              <a:t>0 0 0 0 </a:t>
            </a:r>
            <a:r>
              <a:rPr lang="en-US" sz="1400" dirty="0" smtClean="0"/>
              <a:t>0 -</a:t>
            </a:r>
            <a:r>
              <a:rPr lang="en-US" sz="1400" dirty="0"/>
              <a:t>1 -1 -1 -1 -1 </a:t>
            </a:r>
            <a:r>
              <a:rPr lang="en-US" sz="1400" dirty="0" smtClean="0"/>
              <a:t>-1 </a:t>
            </a:r>
            <a:r>
              <a:rPr lang="en-US" sz="1400" dirty="0"/>
              <a:t>0 0 0 </a:t>
            </a:r>
            <a:r>
              <a:rPr lang="en-US" sz="1400" dirty="0" smtClean="0"/>
              <a:t>0 0</a:t>
            </a:r>
            <a:endParaRPr lang="en-US" sz="1400" dirty="0"/>
          </a:p>
          <a:p>
            <a:pPr algn="ctr"/>
            <a:r>
              <a:rPr lang="en-US" sz="1400" dirty="0"/>
              <a:t>0 0 0 0 0 0 0 -1 -1 -1 </a:t>
            </a:r>
            <a:r>
              <a:rPr lang="en-US" sz="1400" dirty="0" smtClean="0"/>
              <a:t>-1 </a:t>
            </a:r>
            <a:r>
              <a:rPr lang="en-US" sz="1400" dirty="0"/>
              <a:t>0 0 0 0 </a:t>
            </a:r>
            <a:r>
              <a:rPr lang="en-US" sz="1400" dirty="0" smtClean="0"/>
              <a:t>0 0 0</a:t>
            </a:r>
            <a:endParaRPr lang="en-US" sz="1400" dirty="0"/>
          </a:p>
          <a:p>
            <a:pPr algn="ctr"/>
            <a:r>
              <a:rPr lang="en-US" sz="1400" dirty="0"/>
              <a:t>0 0 0 0 0 0 0 0 0 0 0 0 0 0 0 0 0 </a:t>
            </a:r>
            <a:r>
              <a:rPr lang="en-US" sz="1400" dirty="0" smtClean="0"/>
              <a:t>0 0</a:t>
            </a:r>
            <a:endParaRPr lang="en-US" sz="1400" dirty="0"/>
          </a:p>
        </p:txBody>
      </p:sp>
      <p:pic>
        <p:nvPicPr>
          <p:cNvPr id="6" name="Picture 5"/>
          <p:cNvPicPr>
            <a:picLocks noChangeAspect="1"/>
          </p:cNvPicPr>
          <p:nvPr/>
        </p:nvPicPr>
        <p:blipFill>
          <a:blip r:embed="rId2"/>
          <a:stretch>
            <a:fillRect/>
          </a:stretch>
        </p:blipFill>
        <p:spPr>
          <a:xfrm>
            <a:off x="1424652" y="1192046"/>
            <a:ext cx="2341326" cy="2304288"/>
          </a:xfrm>
          <a:prstGeom prst="rect">
            <a:avLst/>
          </a:prstGeom>
        </p:spPr>
      </p:pic>
      <p:sp>
        <p:nvSpPr>
          <p:cNvPr id="8" name="TextBox 7"/>
          <p:cNvSpPr txBox="1"/>
          <p:nvPr/>
        </p:nvSpPr>
        <p:spPr>
          <a:xfrm>
            <a:off x="4670770" y="3982335"/>
            <a:ext cx="2318070" cy="461665"/>
          </a:xfrm>
          <a:prstGeom prst="rect">
            <a:avLst/>
          </a:prstGeom>
          <a:noFill/>
        </p:spPr>
        <p:txBody>
          <a:bodyPr wrap="none" rtlCol="0">
            <a:spAutoFit/>
          </a:bodyPr>
          <a:lstStyle/>
          <a:p>
            <a:r>
              <a:rPr lang="en-US" i="1" dirty="0" smtClean="0"/>
              <a:t>(raw correlation)</a:t>
            </a:r>
            <a:endParaRPr lang="en-US" i="1" dirty="0"/>
          </a:p>
        </p:txBody>
      </p:sp>
      <p:grpSp>
        <p:nvGrpSpPr>
          <p:cNvPr id="10" name="Group 9"/>
          <p:cNvGrpSpPr/>
          <p:nvPr/>
        </p:nvGrpSpPr>
        <p:grpSpPr>
          <a:xfrm>
            <a:off x="1478166" y="5242006"/>
            <a:ext cx="6416372" cy="867610"/>
            <a:chOff x="1478166" y="5242006"/>
            <a:chExt cx="6416372" cy="867610"/>
          </a:xfrm>
        </p:grpSpPr>
        <mc:AlternateContent xmlns:mc="http://schemas.openxmlformats.org/markup-compatibility/2006" xmlns:a14="http://schemas.microsoft.com/office/drawing/2010/main">
          <mc:Choice Requires="a14">
            <p:sp>
              <p:nvSpPr>
                <p:cNvPr id="3" name="Rectangle 2"/>
                <p:cNvSpPr/>
                <p:nvPr/>
              </p:nvSpPr>
              <p:spPr>
                <a:xfrm>
                  <a:off x="1478166" y="5242006"/>
                  <a:ext cx="1789272" cy="8676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charset="0"/>
                              </a:rPr>
                            </m:ctrlPr>
                          </m:accPr>
                          <m:e>
                            <m:r>
                              <a:rPr lang="en-CA" b="0" i="1" smtClean="0">
                                <a:latin typeface="Cambria Math" panose="02040503050406030204" pitchFamily="18" charset="0"/>
                              </a:rPr>
                              <m:t>𝑐</m:t>
                            </m:r>
                          </m:e>
                        </m:acc>
                        <m:r>
                          <a:rPr lang="en-US" i="0">
                            <a:latin typeface="Cambria Math" panose="02040503050406030204" pitchFamily="18" charset="0"/>
                          </a:rPr>
                          <m:t>=</m:t>
                        </m:r>
                        <m:f>
                          <m:fPr>
                            <m:ctrlPr>
                              <a:rPr lang="en-US" i="1" smtClean="0">
                                <a:latin typeface="Cambria Math" charset="0"/>
                              </a:rPr>
                            </m:ctrlPr>
                          </m:fPr>
                          <m:num>
                            <m:nary>
                              <m:naryPr>
                                <m:chr m:val="∑"/>
                                <m:limLoc m:val="undOvr"/>
                                <m:supHide m:val="on"/>
                                <m:ctrlPr>
                                  <a:rPr lang="en-US" i="1">
                                    <a:latin typeface="Cambria Math" charset="0"/>
                                  </a:rPr>
                                </m:ctrlPr>
                              </m:naryPr>
                              <m:sub>
                                <m:r>
                                  <m:rPr>
                                    <m:brk/>
                                  </m:rPr>
                                  <a:rPr lang="en-CA" i="1">
                                    <a:latin typeface="Cambria Math" panose="02040503050406030204" pitchFamily="18" charset="0"/>
                                  </a:rPr>
                                  <m:t>𝑖</m:t>
                                </m:r>
                                <m:r>
                                  <a:rPr lang="en-US" i="1">
                                    <a:latin typeface="Cambria Math" panose="02040503050406030204" pitchFamily="18" charset="0"/>
                                  </a:rPr>
                                  <m:t> </m:t>
                                </m:r>
                              </m:sub>
                              <m:sup/>
                              <m:e>
                                <m:r>
                                  <a:rPr lang="en-CA" i="1">
                                    <a:latin typeface="Cambria Math" panose="02040503050406030204" pitchFamily="18" charset="0"/>
                                  </a:rPr>
                                  <m:t>𝑠</m:t>
                                </m:r>
                                <m:r>
                                  <a:rPr lang="en-CA" i="1" baseline="-25000">
                                    <a:latin typeface="Cambria Math" panose="02040503050406030204" pitchFamily="18" charset="0"/>
                                  </a:rPr>
                                  <m:t>𝑖</m:t>
                                </m:r>
                                <m:r>
                                  <a:rPr lang="en-CA" i="1">
                                    <a:latin typeface="Cambria Math" panose="02040503050406030204" pitchFamily="18" charset="0"/>
                                  </a:rPr>
                                  <m:t>h</m:t>
                                </m:r>
                                <m:r>
                                  <a:rPr lang="en-CA" i="1" baseline="-25000">
                                    <a:latin typeface="Cambria Math" panose="02040503050406030204" pitchFamily="18" charset="0"/>
                                  </a:rPr>
                                  <m:t>𝑖</m:t>
                                </m:r>
                              </m:e>
                            </m:nary>
                          </m:num>
                          <m:den>
                            <m:d>
                              <m:dPr>
                                <m:begChr m:val="‖"/>
                                <m:endChr m:val="‖"/>
                                <m:ctrlPr>
                                  <a:rPr lang="en-US" i="1" smtClean="0">
                                    <a:latin typeface="Cambria Math" charset="0"/>
                                  </a:rPr>
                                </m:ctrlPr>
                              </m:dPr>
                              <m:e>
                                <m:r>
                                  <a:rPr lang="en-US" b="0" i="1" smtClean="0">
                                    <a:latin typeface="Cambria Math" panose="02040503050406030204" pitchFamily="18" charset="0"/>
                                  </a:rPr>
                                  <m:t>𝑠</m:t>
                                </m:r>
                              </m:e>
                            </m:d>
                            <m:d>
                              <m:dPr>
                                <m:begChr m:val="‖"/>
                                <m:endChr m:val="‖"/>
                                <m:ctrlPr>
                                  <a:rPr lang="en-US" i="1" smtClean="0">
                                    <a:latin typeface="Cambria Math" charset="0"/>
                                  </a:rPr>
                                </m:ctrlPr>
                              </m:dPr>
                              <m:e>
                                <m:r>
                                  <a:rPr lang="en-US" b="0" i="1" smtClean="0">
                                    <a:latin typeface="Cambria Math" panose="02040503050406030204" pitchFamily="18" charset="0"/>
                                  </a:rPr>
                                  <m:t>h</m:t>
                                </m:r>
                              </m:e>
                            </m:d>
                          </m:den>
                        </m:f>
                      </m:oMath>
                    </m:oMathPara>
                  </a14:m>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1478166" y="5242006"/>
                  <a:ext cx="1789272" cy="867610"/>
                </a:xfrm>
                <a:prstGeom prst="rect">
                  <a:avLst/>
                </a:prstGeom>
                <a:blipFill rotWithShape="0">
                  <a:blip r:embed="rId3"/>
                  <a:stretch>
                    <a:fillRect/>
                  </a:stretch>
                </a:blipFill>
              </p:spPr>
              <p:txBody>
                <a:bodyPr/>
                <a:lstStyle/>
                <a:p>
                  <a:r>
                    <a:rPr lang="en-US">
                      <a:noFill/>
                    </a:rPr>
                    <a:t> </a:t>
                  </a:r>
                </a:p>
              </p:txBody>
            </p:sp>
          </mc:Fallback>
        </mc:AlternateContent>
        <p:sp>
          <p:nvSpPr>
            <p:cNvPr id="12" name="TextBox 11"/>
            <p:cNvSpPr txBox="1"/>
            <p:nvPr/>
          </p:nvSpPr>
          <p:spPr>
            <a:xfrm>
              <a:off x="4670770" y="5352114"/>
              <a:ext cx="3223768" cy="461665"/>
            </a:xfrm>
            <a:prstGeom prst="rect">
              <a:avLst/>
            </a:prstGeom>
            <a:noFill/>
          </p:spPr>
          <p:txBody>
            <a:bodyPr wrap="none" rtlCol="0">
              <a:spAutoFit/>
            </a:bodyPr>
            <a:lstStyle/>
            <a:p>
              <a:r>
                <a:rPr lang="en-US" i="1" dirty="0" smtClean="0"/>
                <a:t>(normalized correlation)</a:t>
              </a:r>
              <a:endParaRPr lang="en-US" i="1" dirty="0"/>
            </a:p>
          </p:txBody>
        </p:sp>
      </p:grpSp>
      <mc:AlternateContent xmlns:mc="http://schemas.openxmlformats.org/markup-compatibility/2006" xmlns:a14="http://schemas.microsoft.com/office/drawing/2010/main">
        <mc:Choice Requires="a14">
          <p:sp>
            <p:nvSpPr>
              <p:cNvPr id="11" name="Rectangle 10"/>
              <p:cNvSpPr/>
              <p:nvPr/>
            </p:nvSpPr>
            <p:spPr>
              <a:xfrm>
                <a:off x="1620071" y="3874900"/>
                <a:ext cx="1640577" cy="461986"/>
              </a:xfrm>
              <a:prstGeom prst="rect">
                <a:avLst/>
              </a:prstGeom>
            </p:spPr>
            <p:txBody>
              <a:bodyPr wrap="none">
                <a:spAutoFit/>
              </a:bodyPr>
              <a:lstStyle/>
              <a:p>
                <a:r>
                  <a:rPr lang="en-US" i="1" dirty="0"/>
                  <a:t>c</a:t>
                </a:r>
                <a:r>
                  <a:rPr lang="en-US" i="1" dirty="0" smtClean="0"/>
                  <a:t> </a:t>
                </a:r>
                <a14:m>
                  <m:oMath xmlns:m="http://schemas.openxmlformats.org/officeDocument/2006/math">
                    <m:r>
                      <a:rPr lang="en-US" i="0">
                        <a:latin typeface="Cambria Math" panose="02040503050406030204" pitchFamily="18" charset="0"/>
                      </a:rPr>
                      <m:t>= </m:t>
                    </m:r>
                    <m:nary>
                      <m:naryPr>
                        <m:chr m:val="∑"/>
                        <m:limLoc m:val="undOvr"/>
                        <m:supHide m:val="on"/>
                        <m:ctrlPr>
                          <a:rPr lang="en-US" i="1">
                            <a:latin typeface="Cambria Math" charset="0"/>
                          </a:rPr>
                        </m:ctrlPr>
                      </m:naryPr>
                      <m:sub>
                        <m:r>
                          <m:rPr>
                            <m:brk/>
                          </m:rPr>
                          <a:rPr lang="en-CA" b="0" i="1" smtClean="0">
                            <a:latin typeface="Cambria Math" panose="02040503050406030204" pitchFamily="18" charset="0"/>
                          </a:rPr>
                          <m:t>𝑖</m:t>
                        </m:r>
                        <m:r>
                          <a:rPr lang="en-US" i="1" smtClean="0">
                            <a:latin typeface="Cambria Math" panose="02040503050406030204" pitchFamily="18" charset="0"/>
                          </a:rPr>
                          <m:t> </m:t>
                        </m:r>
                      </m:sub>
                      <m:sup/>
                      <m:e>
                        <m:r>
                          <a:rPr lang="en-CA" b="0" i="1" smtClean="0">
                            <a:latin typeface="Cambria Math" panose="02040503050406030204" pitchFamily="18" charset="0"/>
                          </a:rPr>
                          <m:t>𝑠</m:t>
                        </m:r>
                        <m:r>
                          <a:rPr lang="en-CA" b="0" i="1" baseline="-25000" smtClean="0">
                            <a:latin typeface="Cambria Math" panose="02040503050406030204" pitchFamily="18" charset="0"/>
                          </a:rPr>
                          <m:t>𝑖</m:t>
                        </m:r>
                        <m:r>
                          <a:rPr lang="en-CA" b="0" i="1" smtClean="0">
                            <a:latin typeface="Cambria Math" panose="02040503050406030204" pitchFamily="18" charset="0"/>
                          </a:rPr>
                          <m:t>h</m:t>
                        </m:r>
                        <m:r>
                          <a:rPr lang="en-CA" b="0" i="1" baseline="-25000" smtClean="0">
                            <a:latin typeface="Cambria Math" panose="02040503050406030204" pitchFamily="18" charset="0"/>
                          </a:rPr>
                          <m:t>𝑖</m:t>
                        </m:r>
                      </m:e>
                    </m:nary>
                  </m:oMath>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1620071" y="3874900"/>
                <a:ext cx="1640577" cy="461986"/>
              </a:xfrm>
              <a:prstGeom prst="rect">
                <a:avLst/>
              </a:prstGeom>
              <a:blipFill>
                <a:blip r:embed="rId4"/>
                <a:stretch>
                  <a:fillRect l="-5948" t="-130667" r="-21933" b="-200000"/>
                </a:stretch>
              </a:blipFill>
            </p:spPr>
            <p:txBody>
              <a:bodyPr/>
              <a:lstStyle/>
              <a:p>
                <a:r>
                  <a:rPr lang="en-CA">
                    <a:noFill/>
                  </a:rPr>
                  <a:t> </a:t>
                </a:r>
              </a:p>
            </p:txBody>
          </p:sp>
        </mc:Fallback>
      </mc:AlternateContent>
    </p:spTree>
    <p:extLst>
      <p:ext uri="{BB962C8B-B14F-4D97-AF65-F5344CB8AC3E}">
        <p14:creationId xmlns:p14="http://schemas.microsoft.com/office/powerpoint/2010/main" val="1572898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0C0C0"/>
        </a:solidFill>
        <a:effectLst/>
      </p:bgPr>
    </p:bg>
    <p:spTree>
      <p:nvGrpSpPr>
        <p:cNvPr id="1" name=""/>
        <p:cNvGrpSpPr/>
        <p:nvPr/>
      </p:nvGrpSpPr>
      <p:grpSpPr>
        <a:xfrm>
          <a:off x="0" y="0"/>
          <a:ext cx="0" cy="0"/>
          <a:chOff x="0" y="0"/>
          <a:chExt cx="0" cy="0"/>
        </a:xfrm>
      </p:grpSpPr>
      <p:sp>
        <p:nvSpPr>
          <p:cNvPr id="86018" name="Rectangle 2"/>
          <p:cNvSpPr>
            <a:spLocks noChangeArrowheads="1"/>
          </p:cNvSpPr>
          <p:nvPr/>
        </p:nvSpPr>
        <p:spPr bwMode="auto">
          <a:xfrm>
            <a:off x="611188" y="-171450"/>
            <a:ext cx="7772400" cy="1143000"/>
          </a:xfrm>
          <a:prstGeom prst="rect">
            <a:avLst/>
          </a:prstGeom>
          <a:noFill/>
          <a:ln w="9525">
            <a:noFill/>
            <a:miter lim="800000"/>
            <a:headEnd/>
            <a:tailEnd/>
          </a:ln>
          <a:effectLst/>
        </p:spPr>
        <p:txBody>
          <a:bodyPr anchor="ctr"/>
          <a:lstStyle/>
          <a:p>
            <a:pPr algn="ctr"/>
            <a:r>
              <a:rPr lang="en-US" dirty="0" smtClean="0">
                <a:solidFill>
                  <a:schemeClr val="tx2"/>
                </a:solidFill>
              </a:rPr>
              <a:t>Receptive field as temporal filter</a:t>
            </a:r>
            <a:endParaRPr lang="en-US" dirty="0">
              <a:solidFill>
                <a:schemeClr val="tx2"/>
              </a:solidFill>
            </a:endParaRPr>
          </a:p>
        </p:txBody>
      </p:sp>
      <p:sp>
        <p:nvSpPr>
          <p:cNvPr id="86027" name="Freeform 11"/>
          <p:cNvSpPr>
            <a:spLocks/>
          </p:cNvSpPr>
          <p:nvPr/>
        </p:nvSpPr>
        <p:spPr bwMode="auto">
          <a:xfrm>
            <a:off x="1743075" y="2336800"/>
            <a:ext cx="465138" cy="465138"/>
          </a:xfrm>
          <a:custGeom>
            <a:avLst/>
            <a:gdLst/>
            <a:ahLst/>
            <a:cxnLst>
              <a:cxn ang="0">
                <a:pos x="293" y="146"/>
              </a:cxn>
              <a:cxn ang="0">
                <a:pos x="289" y="176"/>
              </a:cxn>
              <a:cxn ang="0">
                <a:pos x="282" y="201"/>
              </a:cxn>
              <a:cxn ang="0">
                <a:pos x="267" y="227"/>
              </a:cxn>
              <a:cxn ang="0">
                <a:pos x="249" y="249"/>
              </a:cxn>
              <a:cxn ang="0">
                <a:pos x="227" y="267"/>
              </a:cxn>
              <a:cxn ang="0">
                <a:pos x="205" y="282"/>
              </a:cxn>
              <a:cxn ang="0">
                <a:pos x="176" y="289"/>
              </a:cxn>
              <a:cxn ang="0">
                <a:pos x="146" y="293"/>
              </a:cxn>
              <a:cxn ang="0">
                <a:pos x="146" y="293"/>
              </a:cxn>
              <a:cxn ang="0">
                <a:pos x="117" y="289"/>
              </a:cxn>
              <a:cxn ang="0">
                <a:pos x="91" y="282"/>
              </a:cxn>
              <a:cxn ang="0">
                <a:pos x="66" y="267"/>
              </a:cxn>
              <a:cxn ang="0">
                <a:pos x="44" y="249"/>
              </a:cxn>
              <a:cxn ang="0">
                <a:pos x="25" y="227"/>
              </a:cxn>
              <a:cxn ang="0">
                <a:pos x="11" y="201"/>
              </a:cxn>
              <a:cxn ang="0">
                <a:pos x="3" y="176"/>
              </a:cxn>
              <a:cxn ang="0">
                <a:pos x="0" y="146"/>
              </a:cxn>
              <a:cxn ang="0">
                <a:pos x="0" y="146"/>
              </a:cxn>
              <a:cxn ang="0">
                <a:pos x="3" y="117"/>
              </a:cxn>
              <a:cxn ang="0">
                <a:pos x="11" y="91"/>
              </a:cxn>
              <a:cxn ang="0">
                <a:pos x="25" y="66"/>
              </a:cxn>
              <a:cxn ang="0">
                <a:pos x="44" y="44"/>
              </a:cxn>
              <a:cxn ang="0">
                <a:pos x="66" y="25"/>
              </a:cxn>
              <a:cxn ang="0">
                <a:pos x="91" y="11"/>
              </a:cxn>
              <a:cxn ang="0">
                <a:pos x="117" y="3"/>
              </a:cxn>
              <a:cxn ang="0">
                <a:pos x="146" y="0"/>
              </a:cxn>
              <a:cxn ang="0">
                <a:pos x="146" y="0"/>
              </a:cxn>
              <a:cxn ang="0">
                <a:pos x="176" y="3"/>
              </a:cxn>
              <a:cxn ang="0">
                <a:pos x="205" y="11"/>
              </a:cxn>
              <a:cxn ang="0">
                <a:pos x="227" y="25"/>
              </a:cxn>
              <a:cxn ang="0">
                <a:pos x="249" y="44"/>
              </a:cxn>
              <a:cxn ang="0">
                <a:pos x="267" y="66"/>
              </a:cxn>
              <a:cxn ang="0">
                <a:pos x="282" y="91"/>
              </a:cxn>
              <a:cxn ang="0">
                <a:pos x="289" y="117"/>
              </a:cxn>
              <a:cxn ang="0">
                <a:pos x="293" y="146"/>
              </a:cxn>
            </a:cxnLst>
            <a:rect l="0" t="0" r="r" b="b"/>
            <a:pathLst>
              <a:path w="293" h="293">
                <a:moveTo>
                  <a:pt x="293" y="146"/>
                </a:moveTo>
                <a:lnTo>
                  <a:pt x="289" y="176"/>
                </a:lnTo>
                <a:lnTo>
                  <a:pt x="282" y="201"/>
                </a:lnTo>
                <a:lnTo>
                  <a:pt x="267" y="227"/>
                </a:lnTo>
                <a:lnTo>
                  <a:pt x="249" y="249"/>
                </a:lnTo>
                <a:lnTo>
                  <a:pt x="227" y="267"/>
                </a:lnTo>
                <a:lnTo>
                  <a:pt x="205" y="282"/>
                </a:lnTo>
                <a:lnTo>
                  <a:pt x="176" y="289"/>
                </a:lnTo>
                <a:lnTo>
                  <a:pt x="146" y="293"/>
                </a:lnTo>
                <a:lnTo>
                  <a:pt x="146" y="293"/>
                </a:lnTo>
                <a:lnTo>
                  <a:pt x="117" y="289"/>
                </a:lnTo>
                <a:lnTo>
                  <a:pt x="91" y="282"/>
                </a:lnTo>
                <a:lnTo>
                  <a:pt x="66" y="267"/>
                </a:lnTo>
                <a:lnTo>
                  <a:pt x="44" y="249"/>
                </a:lnTo>
                <a:lnTo>
                  <a:pt x="25" y="227"/>
                </a:lnTo>
                <a:lnTo>
                  <a:pt x="11" y="201"/>
                </a:lnTo>
                <a:lnTo>
                  <a:pt x="3" y="176"/>
                </a:lnTo>
                <a:lnTo>
                  <a:pt x="0" y="146"/>
                </a:lnTo>
                <a:lnTo>
                  <a:pt x="0" y="146"/>
                </a:lnTo>
                <a:lnTo>
                  <a:pt x="3" y="117"/>
                </a:lnTo>
                <a:lnTo>
                  <a:pt x="11" y="91"/>
                </a:lnTo>
                <a:lnTo>
                  <a:pt x="25" y="66"/>
                </a:lnTo>
                <a:lnTo>
                  <a:pt x="44" y="44"/>
                </a:lnTo>
                <a:lnTo>
                  <a:pt x="66" y="25"/>
                </a:lnTo>
                <a:lnTo>
                  <a:pt x="91" y="11"/>
                </a:lnTo>
                <a:lnTo>
                  <a:pt x="117" y="3"/>
                </a:lnTo>
                <a:lnTo>
                  <a:pt x="146" y="0"/>
                </a:lnTo>
                <a:lnTo>
                  <a:pt x="146" y="0"/>
                </a:lnTo>
                <a:lnTo>
                  <a:pt x="176" y="3"/>
                </a:lnTo>
                <a:lnTo>
                  <a:pt x="205" y="11"/>
                </a:lnTo>
                <a:lnTo>
                  <a:pt x="227" y="25"/>
                </a:lnTo>
                <a:lnTo>
                  <a:pt x="249" y="44"/>
                </a:lnTo>
                <a:lnTo>
                  <a:pt x="267" y="66"/>
                </a:lnTo>
                <a:lnTo>
                  <a:pt x="282" y="91"/>
                </a:lnTo>
                <a:lnTo>
                  <a:pt x="289" y="117"/>
                </a:lnTo>
                <a:lnTo>
                  <a:pt x="293" y="146"/>
                </a:lnTo>
                <a:close/>
              </a:path>
            </a:pathLst>
          </a:custGeom>
          <a:solidFill>
            <a:srgbClr val="FFFFFF"/>
          </a:solidFill>
          <a:ln w="9525">
            <a:noFill/>
            <a:round/>
            <a:headEnd/>
            <a:tailEnd/>
          </a:ln>
        </p:spPr>
        <p:txBody>
          <a:bodyPr/>
          <a:lstStyle/>
          <a:p>
            <a:endParaRPr lang="en-CA"/>
          </a:p>
        </p:txBody>
      </p:sp>
      <p:sp>
        <p:nvSpPr>
          <p:cNvPr id="86028" name="Freeform 12"/>
          <p:cNvSpPr>
            <a:spLocks/>
          </p:cNvSpPr>
          <p:nvPr/>
        </p:nvSpPr>
        <p:spPr bwMode="auto">
          <a:xfrm>
            <a:off x="1743075" y="2336800"/>
            <a:ext cx="465138" cy="465138"/>
          </a:xfrm>
          <a:custGeom>
            <a:avLst/>
            <a:gdLst/>
            <a:ahLst/>
            <a:cxnLst>
              <a:cxn ang="0">
                <a:pos x="293" y="146"/>
              </a:cxn>
              <a:cxn ang="0">
                <a:pos x="289" y="176"/>
              </a:cxn>
              <a:cxn ang="0">
                <a:pos x="282" y="201"/>
              </a:cxn>
              <a:cxn ang="0">
                <a:pos x="267" y="227"/>
              </a:cxn>
              <a:cxn ang="0">
                <a:pos x="249" y="249"/>
              </a:cxn>
              <a:cxn ang="0">
                <a:pos x="227" y="267"/>
              </a:cxn>
              <a:cxn ang="0">
                <a:pos x="205" y="282"/>
              </a:cxn>
              <a:cxn ang="0">
                <a:pos x="176" y="289"/>
              </a:cxn>
              <a:cxn ang="0">
                <a:pos x="146" y="293"/>
              </a:cxn>
              <a:cxn ang="0">
                <a:pos x="146" y="293"/>
              </a:cxn>
              <a:cxn ang="0">
                <a:pos x="117" y="289"/>
              </a:cxn>
              <a:cxn ang="0">
                <a:pos x="91" y="282"/>
              </a:cxn>
              <a:cxn ang="0">
                <a:pos x="66" y="267"/>
              </a:cxn>
              <a:cxn ang="0">
                <a:pos x="44" y="249"/>
              </a:cxn>
              <a:cxn ang="0">
                <a:pos x="25" y="227"/>
              </a:cxn>
              <a:cxn ang="0">
                <a:pos x="11" y="201"/>
              </a:cxn>
              <a:cxn ang="0">
                <a:pos x="3" y="176"/>
              </a:cxn>
              <a:cxn ang="0">
                <a:pos x="0" y="146"/>
              </a:cxn>
              <a:cxn ang="0">
                <a:pos x="0" y="146"/>
              </a:cxn>
              <a:cxn ang="0">
                <a:pos x="3" y="117"/>
              </a:cxn>
              <a:cxn ang="0">
                <a:pos x="11" y="91"/>
              </a:cxn>
              <a:cxn ang="0">
                <a:pos x="25" y="66"/>
              </a:cxn>
              <a:cxn ang="0">
                <a:pos x="44" y="44"/>
              </a:cxn>
              <a:cxn ang="0">
                <a:pos x="66" y="25"/>
              </a:cxn>
              <a:cxn ang="0">
                <a:pos x="91" y="11"/>
              </a:cxn>
              <a:cxn ang="0">
                <a:pos x="117" y="3"/>
              </a:cxn>
              <a:cxn ang="0">
                <a:pos x="146" y="0"/>
              </a:cxn>
              <a:cxn ang="0">
                <a:pos x="146" y="0"/>
              </a:cxn>
              <a:cxn ang="0">
                <a:pos x="176" y="3"/>
              </a:cxn>
              <a:cxn ang="0">
                <a:pos x="205" y="11"/>
              </a:cxn>
              <a:cxn ang="0">
                <a:pos x="227" y="25"/>
              </a:cxn>
              <a:cxn ang="0">
                <a:pos x="249" y="44"/>
              </a:cxn>
              <a:cxn ang="0">
                <a:pos x="267" y="66"/>
              </a:cxn>
              <a:cxn ang="0">
                <a:pos x="282" y="91"/>
              </a:cxn>
              <a:cxn ang="0">
                <a:pos x="289" y="117"/>
              </a:cxn>
              <a:cxn ang="0">
                <a:pos x="293" y="146"/>
              </a:cxn>
            </a:cxnLst>
            <a:rect l="0" t="0" r="r" b="b"/>
            <a:pathLst>
              <a:path w="293" h="293">
                <a:moveTo>
                  <a:pt x="293" y="146"/>
                </a:moveTo>
                <a:lnTo>
                  <a:pt x="289" y="176"/>
                </a:lnTo>
                <a:lnTo>
                  <a:pt x="282" y="201"/>
                </a:lnTo>
                <a:lnTo>
                  <a:pt x="267" y="227"/>
                </a:lnTo>
                <a:lnTo>
                  <a:pt x="249" y="249"/>
                </a:lnTo>
                <a:lnTo>
                  <a:pt x="227" y="267"/>
                </a:lnTo>
                <a:lnTo>
                  <a:pt x="205" y="282"/>
                </a:lnTo>
                <a:lnTo>
                  <a:pt x="176" y="289"/>
                </a:lnTo>
                <a:lnTo>
                  <a:pt x="146" y="293"/>
                </a:lnTo>
                <a:lnTo>
                  <a:pt x="146" y="293"/>
                </a:lnTo>
                <a:lnTo>
                  <a:pt x="117" y="289"/>
                </a:lnTo>
                <a:lnTo>
                  <a:pt x="91" y="282"/>
                </a:lnTo>
                <a:lnTo>
                  <a:pt x="66" y="267"/>
                </a:lnTo>
                <a:lnTo>
                  <a:pt x="44" y="249"/>
                </a:lnTo>
                <a:lnTo>
                  <a:pt x="25" y="227"/>
                </a:lnTo>
                <a:lnTo>
                  <a:pt x="11" y="201"/>
                </a:lnTo>
                <a:lnTo>
                  <a:pt x="3" y="176"/>
                </a:lnTo>
                <a:lnTo>
                  <a:pt x="0" y="146"/>
                </a:lnTo>
                <a:lnTo>
                  <a:pt x="0" y="146"/>
                </a:lnTo>
                <a:lnTo>
                  <a:pt x="3" y="117"/>
                </a:lnTo>
                <a:lnTo>
                  <a:pt x="11" y="91"/>
                </a:lnTo>
                <a:lnTo>
                  <a:pt x="25" y="66"/>
                </a:lnTo>
                <a:lnTo>
                  <a:pt x="44" y="44"/>
                </a:lnTo>
                <a:lnTo>
                  <a:pt x="66" y="25"/>
                </a:lnTo>
                <a:lnTo>
                  <a:pt x="91" y="11"/>
                </a:lnTo>
                <a:lnTo>
                  <a:pt x="117" y="3"/>
                </a:lnTo>
                <a:lnTo>
                  <a:pt x="146" y="0"/>
                </a:lnTo>
                <a:lnTo>
                  <a:pt x="146" y="0"/>
                </a:lnTo>
                <a:lnTo>
                  <a:pt x="176" y="3"/>
                </a:lnTo>
                <a:lnTo>
                  <a:pt x="205" y="11"/>
                </a:lnTo>
                <a:lnTo>
                  <a:pt x="227" y="25"/>
                </a:lnTo>
                <a:lnTo>
                  <a:pt x="249" y="44"/>
                </a:lnTo>
                <a:lnTo>
                  <a:pt x="267" y="66"/>
                </a:lnTo>
                <a:lnTo>
                  <a:pt x="282" y="91"/>
                </a:lnTo>
                <a:lnTo>
                  <a:pt x="289" y="117"/>
                </a:lnTo>
                <a:lnTo>
                  <a:pt x="293" y="146"/>
                </a:lnTo>
              </a:path>
            </a:pathLst>
          </a:custGeom>
          <a:noFill/>
          <a:ln w="23813">
            <a:solidFill>
              <a:srgbClr val="FFFFFF"/>
            </a:solidFill>
            <a:prstDash val="solid"/>
            <a:round/>
            <a:headEnd/>
            <a:tailEnd/>
          </a:ln>
        </p:spPr>
        <p:txBody>
          <a:bodyPr/>
          <a:lstStyle/>
          <a:p>
            <a:endParaRPr lang="en-CA"/>
          </a:p>
        </p:txBody>
      </p:sp>
      <p:sp>
        <p:nvSpPr>
          <p:cNvPr id="86029" name="Line 13"/>
          <p:cNvSpPr>
            <a:spLocks noChangeShapeType="1"/>
          </p:cNvSpPr>
          <p:nvPr/>
        </p:nvSpPr>
        <p:spPr bwMode="auto">
          <a:xfrm>
            <a:off x="4019550" y="1760538"/>
            <a:ext cx="1588" cy="1587"/>
          </a:xfrm>
          <a:prstGeom prst="line">
            <a:avLst/>
          </a:prstGeom>
          <a:noFill/>
          <a:ln w="11113">
            <a:solidFill>
              <a:srgbClr val="1F1A17"/>
            </a:solidFill>
            <a:round/>
            <a:headEnd/>
            <a:tailEnd/>
          </a:ln>
        </p:spPr>
        <p:txBody>
          <a:bodyPr/>
          <a:lstStyle/>
          <a:p>
            <a:endParaRPr lang="en-CA"/>
          </a:p>
        </p:txBody>
      </p:sp>
      <p:sp>
        <p:nvSpPr>
          <p:cNvPr id="86030" name="Line 14"/>
          <p:cNvSpPr>
            <a:spLocks noChangeShapeType="1"/>
          </p:cNvSpPr>
          <p:nvPr/>
        </p:nvSpPr>
        <p:spPr bwMode="auto">
          <a:xfrm>
            <a:off x="3576638" y="1760538"/>
            <a:ext cx="4359275" cy="1587"/>
          </a:xfrm>
          <a:prstGeom prst="line">
            <a:avLst/>
          </a:prstGeom>
          <a:noFill/>
          <a:ln w="46038">
            <a:solidFill>
              <a:srgbClr val="1F1A17"/>
            </a:solidFill>
            <a:round/>
            <a:headEnd/>
            <a:tailEnd/>
          </a:ln>
        </p:spPr>
        <p:txBody>
          <a:bodyPr/>
          <a:lstStyle/>
          <a:p>
            <a:endParaRPr lang="en-CA"/>
          </a:p>
        </p:txBody>
      </p:sp>
      <p:sp>
        <p:nvSpPr>
          <p:cNvPr id="86031" name="Line 15"/>
          <p:cNvSpPr>
            <a:spLocks noChangeShapeType="1"/>
          </p:cNvSpPr>
          <p:nvPr/>
        </p:nvSpPr>
        <p:spPr bwMode="auto">
          <a:xfrm>
            <a:off x="3576638" y="2616200"/>
            <a:ext cx="4359275" cy="1588"/>
          </a:xfrm>
          <a:prstGeom prst="line">
            <a:avLst/>
          </a:prstGeom>
          <a:noFill/>
          <a:ln w="46038">
            <a:solidFill>
              <a:srgbClr val="1F1A17"/>
            </a:solidFill>
            <a:round/>
            <a:headEnd/>
            <a:tailEnd/>
          </a:ln>
        </p:spPr>
        <p:txBody>
          <a:bodyPr/>
          <a:lstStyle/>
          <a:p>
            <a:endParaRPr lang="en-CA"/>
          </a:p>
        </p:txBody>
      </p:sp>
      <p:sp>
        <p:nvSpPr>
          <p:cNvPr id="86034" name="Line 18"/>
          <p:cNvSpPr>
            <a:spLocks noChangeShapeType="1"/>
          </p:cNvSpPr>
          <p:nvPr/>
        </p:nvSpPr>
        <p:spPr bwMode="auto">
          <a:xfrm>
            <a:off x="4624705" y="3187700"/>
            <a:ext cx="587058" cy="0"/>
          </a:xfrm>
          <a:prstGeom prst="line">
            <a:avLst/>
          </a:prstGeom>
          <a:noFill/>
          <a:ln w="69850">
            <a:solidFill>
              <a:srgbClr val="1F1A17"/>
            </a:solidFill>
            <a:round/>
            <a:headEnd/>
            <a:tailEnd/>
          </a:ln>
        </p:spPr>
        <p:txBody>
          <a:bodyPr/>
          <a:lstStyle/>
          <a:p>
            <a:endParaRPr lang="en-CA"/>
          </a:p>
        </p:txBody>
      </p:sp>
      <p:sp>
        <p:nvSpPr>
          <p:cNvPr id="86035" name="Rectangle 19"/>
          <p:cNvSpPr>
            <a:spLocks noChangeArrowheads="1"/>
          </p:cNvSpPr>
          <p:nvPr/>
        </p:nvSpPr>
        <p:spPr bwMode="auto">
          <a:xfrm>
            <a:off x="3308667" y="3286125"/>
            <a:ext cx="161925" cy="350838"/>
          </a:xfrm>
          <a:prstGeom prst="rect">
            <a:avLst/>
          </a:prstGeom>
          <a:noFill/>
          <a:ln w="9525">
            <a:noFill/>
            <a:miter lim="800000"/>
            <a:headEnd/>
            <a:tailEnd/>
          </a:ln>
        </p:spPr>
        <p:txBody>
          <a:bodyPr wrap="none" lIns="0" tIns="0" rIns="0" bIns="0">
            <a:spAutoFit/>
          </a:bodyPr>
          <a:lstStyle/>
          <a:p>
            <a:pPr eaLnBrk="1" hangingPunct="1"/>
            <a:r>
              <a:rPr lang="en-CA" sz="2300" b="1">
                <a:solidFill>
                  <a:srgbClr val="1F1A17"/>
                </a:solidFill>
                <a:latin typeface="Times New Roman" pitchFamily="18" charset="0"/>
              </a:rPr>
              <a:t>S</a:t>
            </a:r>
            <a:endParaRPr lang="en-CA" sz="1800">
              <a:latin typeface="Arial" charset="0"/>
            </a:endParaRPr>
          </a:p>
        </p:txBody>
      </p:sp>
      <p:sp>
        <p:nvSpPr>
          <p:cNvPr id="86036" name="Rectangle 20"/>
          <p:cNvSpPr>
            <a:spLocks noChangeArrowheads="1"/>
          </p:cNvSpPr>
          <p:nvPr/>
        </p:nvSpPr>
        <p:spPr bwMode="auto">
          <a:xfrm>
            <a:off x="3472180" y="3286125"/>
            <a:ext cx="96837" cy="350838"/>
          </a:xfrm>
          <a:prstGeom prst="rect">
            <a:avLst/>
          </a:prstGeom>
          <a:noFill/>
          <a:ln w="9525">
            <a:noFill/>
            <a:miter lim="800000"/>
            <a:headEnd/>
            <a:tailEnd/>
          </a:ln>
        </p:spPr>
        <p:txBody>
          <a:bodyPr wrap="none" lIns="0" tIns="0" rIns="0" bIns="0">
            <a:spAutoFit/>
          </a:bodyPr>
          <a:lstStyle/>
          <a:p>
            <a:pPr eaLnBrk="1" hangingPunct="1"/>
            <a:r>
              <a:rPr lang="en-CA" sz="2300" b="1">
                <a:solidFill>
                  <a:srgbClr val="1F1A17"/>
                </a:solidFill>
                <a:latin typeface="Times New Roman" pitchFamily="18" charset="0"/>
              </a:rPr>
              <a:t>t</a:t>
            </a:r>
            <a:endParaRPr lang="en-CA" sz="1800">
              <a:latin typeface="Arial" charset="0"/>
            </a:endParaRPr>
          </a:p>
        </p:txBody>
      </p:sp>
      <p:sp>
        <p:nvSpPr>
          <p:cNvPr id="86037" name="Rectangle 21"/>
          <p:cNvSpPr>
            <a:spLocks noChangeArrowheads="1"/>
          </p:cNvSpPr>
          <p:nvPr/>
        </p:nvSpPr>
        <p:spPr bwMode="auto">
          <a:xfrm>
            <a:off x="3565842" y="3286125"/>
            <a:ext cx="80963" cy="350838"/>
          </a:xfrm>
          <a:prstGeom prst="rect">
            <a:avLst/>
          </a:prstGeom>
          <a:noFill/>
          <a:ln w="9525">
            <a:noFill/>
            <a:miter lim="800000"/>
            <a:headEnd/>
            <a:tailEnd/>
          </a:ln>
        </p:spPr>
        <p:txBody>
          <a:bodyPr wrap="none" lIns="0" tIns="0" rIns="0" bIns="0">
            <a:spAutoFit/>
          </a:bodyPr>
          <a:lstStyle/>
          <a:p>
            <a:pPr eaLnBrk="1" hangingPunct="1"/>
            <a:r>
              <a:rPr lang="en-CA" sz="2300" b="1">
                <a:solidFill>
                  <a:srgbClr val="1F1A17"/>
                </a:solidFill>
                <a:latin typeface="Times New Roman" pitchFamily="18" charset="0"/>
              </a:rPr>
              <a:t>i</a:t>
            </a:r>
            <a:endParaRPr lang="en-CA" sz="1800">
              <a:latin typeface="Arial" charset="0"/>
            </a:endParaRPr>
          </a:p>
        </p:txBody>
      </p:sp>
      <p:sp>
        <p:nvSpPr>
          <p:cNvPr id="86038" name="Rectangle 22"/>
          <p:cNvSpPr>
            <a:spLocks noChangeArrowheads="1"/>
          </p:cNvSpPr>
          <p:nvPr/>
        </p:nvSpPr>
        <p:spPr bwMode="auto">
          <a:xfrm>
            <a:off x="3646805" y="3286125"/>
            <a:ext cx="242887" cy="350838"/>
          </a:xfrm>
          <a:prstGeom prst="rect">
            <a:avLst/>
          </a:prstGeom>
          <a:noFill/>
          <a:ln w="9525">
            <a:noFill/>
            <a:miter lim="800000"/>
            <a:headEnd/>
            <a:tailEnd/>
          </a:ln>
        </p:spPr>
        <p:txBody>
          <a:bodyPr wrap="none" lIns="0" tIns="0" rIns="0" bIns="0">
            <a:spAutoFit/>
          </a:bodyPr>
          <a:lstStyle/>
          <a:p>
            <a:pPr eaLnBrk="1" hangingPunct="1"/>
            <a:r>
              <a:rPr lang="en-CA" sz="2300" b="1">
                <a:solidFill>
                  <a:srgbClr val="1F1A17"/>
                </a:solidFill>
                <a:latin typeface="Times New Roman" pitchFamily="18" charset="0"/>
              </a:rPr>
              <a:t>m</a:t>
            </a:r>
            <a:endParaRPr lang="en-CA" sz="1800">
              <a:latin typeface="Arial" charset="0"/>
            </a:endParaRPr>
          </a:p>
        </p:txBody>
      </p:sp>
      <p:sp>
        <p:nvSpPr>
          <p:cNvPr id="86039" name="Rectangle 23"/>
          <p:cNvSpPr>
            <a:spLocks noChangeArrowheads="1"/>
          </p:cNvSpPr>
          <p:nvPr/>
        </p:nvSpPr>
        <p:spPr bwMode="auto">
          <a:xfrm>
            <a:off x="3886517" y="3286125"/>
            <a:ext cx="161925" cy="350838"/>
          </a:xfrm>
          <a:prstGeom prst="rect">
            <a:avLst/>
          </a:prstGeom>
          <a:noFill/>
          <a:ln w="9525">
            <a:noFill/>
            <a:miter lim="800000"/>
            <a:headEnd/>
            <a:tailEnd/>
          </a:ln>
        </p:spPr>
        <p:txBody>
          <a:bodyPr wrap="none" lIns="0" tIns="0" rIns="0" bIns="0">
            <a:spAutoFit/>
          </a:bodyPr>
          <a:lstStyle/>
          <a:p>
            <a:pPr eaLnBrk="1" hangingPunct="1"/>
            <a:r>
              <a:rPr lang="en-CA" sz="2300" b="1">
                <a:solidFill>
                  <a:srgbClr val="1F1A17"/>
                </a:solidFill>
                <a:latin typeface="Times New Roman" pitchFamily="18" charset="0"/>
              </a:rPr>
              <a:t>u</a:t>
            </a:r>
            <a:endParaRPr lang="en-CA" sz="1800">
              <a:latin typeface="Arial" charset="0"/>
            </a:endParaRPr>
          </a:p>
        </p:txBody>
      </p:sp>
      <p:sp>
        <p:nvSpPr>
          <p:cNvPr id="86040" name="Rectangle 24"/>
          <p:cNvSpPr>
            <a:spLocks noChangeArrowheads="1"/>
          </p:cNvSpPr>
          <p:nvPr/>
        </p:nvSpPr>
        <p:spPr bwMode="auto">
          <a:xfrm>
            <a:off x="4048442" y="3286125"/>
            <a:ext cx="80963" cy="350838"/>
          </a:xfrm>
          <a:prstGeom prst="rect">
            <a:avLst/>
          </a:prstGeom>
          <a:noFill/>
          <a:ln w="9525">
            <a:noFill/>
            <a:miter lim="800000"/>
            <a:headEnd/>
            <a:tailEnd/>
          </a:ln>
        </p:spPr>
        <p:txBody>
          <a:bodyPr wrap="none" lIns="0" tIns="0" rIns="0" bIns="0">
            <a:spAutoFit/>
          </a:bodyPr>
          <a:lstStyle/>
          <a:p>
            <a:pPr eaLnBrk="1" hangingPunct="1"/>
            <a:r>
              <a:rPr lang="en-CA" sz="2300" b="1">
                <a:solidFill>
                  <a:srgbClr val="1F1A17"/>
                </a:solidFill>
                <a:latin typeface="Times New Roman" pitchFamily="18" charset="0"/>
              </a:rPr>
              <a:t>l</a:t>
            </a:r>
            <a:endParaRPr lang="en-CA" sz="1800">
              <a:latin typeface="Arial" charset="0"/>
            </a:endParaRPr>
          </a:p>
        </p:txBody>
      </p:sp>
      <p:sp>
        <p:nvSpPr>
          <p:cNvPr id="86041" name="Rectangle 25"/>
          <p:cNvSpPr>
            <a:spLocks noChangeArrowheads="1"/>
          </p:cNvSpPr>
          <p:nvPr/>
        </p:nvSpPr>
        <p:spPr bwMode="auto">
          <a:xfrm>
            <a:off x="4130992" y="3286125"/>
            <a:ext cx="161925" cy="350838"/>
          </a:xfrm>
          <a:prstGeom prst="rect">
            <a:avLst/>
          </a:prstGeom>
          <a:noFill/>
          <a:ln w="9525">
            <a:noFill/>
            <a:miter lim="800000"/>
            <a:headEnd/>
            <a:tailEnd/>
          </a:ln>
        </p:spPr>
        <p:txBody>
          <a:bodyPr wrap="none" lIns="0" tIns="0" rIns="0" bIns="0">
            <a:spAutoFit/>
          </a:bodyPr>
          <a:lstStyle/>
          <a:p>
            <a:pPr eaLnBrk="1" hangingPunct="1"/>
            <a:r>
              <a:rPr lang="en-CA" sz="2300" b="1">
                <a:solidFill>
                  <a:srgbClr val="1F1A17"/>
                </a:solidFill>
                <a:latin typeface="Times New Roman" pitchFamily="18" charset="0"/>
              </a:rPr>
              <a:t>u</a:t>
            </a:r>
            <a:endParaRPr lang="en-CA" sz="1800">
              <a:latin typeface="Arial" charset="0"/>
            </a:endParaRPr>
          </a:p>
        </p:txBody>
      </p:sp>
      <p:sp>
        <p:nvSpPr>
          <p:cNvPr id="86042" name="Rectangle 26"/>
          <p:cNvSpPr>
            <a:spLocks noChangeArrowheads="1"/>
          </p:cNvSpPr>
          <p:nvPr/>
        </p:nvSpPr>
        <p:spPr bwMode="auto">
          <a:xfrm>
            <a:off x="4292917" y="3286125"/>
            <a:ext cx="114300" cy="350838"/>
          </a:xfrm>
          <a:prstGeom prst="rect">
            <a:avLst/>
          </a:prstGeom>
          <a:noFill/>
          <a:ln w="9525">
            <a:noFill/>
            <a:miter lim="800000"/>
            <a:headEnd/>
            <a:tailEnd/>
          </a:ln>
        </p:spPr>
        <p:txBody>
          <a:bodyPr wrap="none" lIns="0" tIns="0" rIns="0" bIns="0">
            <a:spAutoFit/>
          </a:bodyPr>
          <a:lstStyle/>
          <a:p>
            <a:pPr eaLnBrk="1" hangingPunct="1"/>
            <a:r>
              <a:rPr lang="en-CA" sz="2300" b="1" dirty="0">
                <a:solidFill>
                  <a:srgbClr val="1F1A17"/>
                </a:solidFill>
                <a:latin typeface="Times New Roman" pitchFamily="18" charset="0"/>
              </a:rPr>
              <a:t>s</a:t>
            </a:r>
            <a:endParaRPr lang="en-CA" sz="1800" dirty="0">
              <a:latin typeface="Arial" charset="0"/>
            </a:endParaRPr>
          </a:p>
        </p:txBody>
      </p:sp>
      <p:sp>
        <p:nvSpPr>
          <p:cNvPr id="86043" name="Rectangle 27"/>
          <p:cNvSpPr>
            <a:spLocks noChangeArrowheads="1"/>
          </p:cNvSpPr>
          <p:nvPr/>
        </p:nvSpPr>
        <p:spPr bwMode="auto">
          <a:xfrm>
            <a:off x="4410392" y="3286125"/>
            <a:ext cx="96838" cy="350838"/>
          </a:xfrm>
          <a:prstGeom prst="rect">
            <a:avLst/>
          </a:prstGeom>
          <a:noFill/>
          <a:ln w="9525">
            <a:noFill/>
            <a:miter lim="800000"/>
            <a:headEnd/>
            <a:tailEnd/>
          </a:ln>
        </p:spPr>
        <p:txBody>
          <a:bodyPr wrap="none" lIns="0" tIns="0" rIns="0" bIns="0">
            <a:spAutoFit/>
          </a:bodyPr>
          <a:lstStyle/>
          <a:p>
            <a:pPr eaLnBrk="1" hangingPunct="1"/>
            <a:r>
              <a:rPr lang="en-CA" sz="2300" b="1">
                <a:solidFill>
                  <a:srgbClr val="1F1A17"/>
                </a:solidFill>
                <a:latin typeface="Times New Roman" pitchFamily="18" charset="0"/>
              </a:rPr>
              <a:t>:</a:t>
            </a:r>
            <a:endParaRPr lang="en-CA" sz="1800">
              <a:latin typeface="Arial" charset="0"/>
            </a:endParaRPr>
          </a:p>
        </p:txBody>
      </p:sp>
      <p:sp>
        <p:nvSpPr>
          <p:cNvPr id="86044" name="Rectangle 28"/>
          <p:cNvSpPr>
            <a:spLocks noChangeArrowheads="1"/>
          </p:cNvSpPr>
          <p:nvPr/>
        </p:nvSpPr>
        <p:spPr bwMode="auto">
          <a:xfrm>
            <a:off x="4585017" y="3286125"/>
            <a:ext cx="146050" cy="350838"/>
          </a:xfrm>
          <a:prstGeom prst="rect">
            <a:avLst/>
          </a:prstGeom>
          <a:noFill/>
          <a:ln w="9525">
            <a:noFill/>
            <a:miter lim="800000"/>
            <a:headEnd/>
            <a:tailEnd/>
          </a:ln>
        </p:spPr>
        <p:txBody>
          <a:bodyPr wrap="none" lIns="0" tIns="0" rIns="0" bIns="0">
            <a:spAutoFit/>
          </a:bodyPr>
          <a:lstStyle/>
          <a:p>
            <a:pPr eaLnBrk="1" hangingPunct="1"/>
            <a:r>
              <a:rPr lang="en-CA" sz="2300" b="1">
                <a:solidFill>
                  <a:srgbClr val="1F1A17"/>
                </a:solidFill>
                <a:latin typeface="Times New Roman" pitchFamily="18" charset="0"/>
              </a:rPr>
              <a:t>o</a:t>
            </a:r>
            <a:endParaRPr lang="en-CA" sz="1800">
              <a:latin typeface="Arial" charset="0"/>
            </a:endParaRPr>
          </a:p>
        </p:txBody>
      </p:sp>
      <p:sp>
        <p:nvSpPr>
          <p:cNvPr id="86045" name="Rectangle 29"/>
          <p:cNvSpPr>
            <a:spLocks noChangeArrowheads="1"/>
          </p:cNvSpPr>
          <p:nvPr/>
        </p:nvSpPr>
        <p:spPr bwMode="auto">
          <a:xfrm>
            <a:off x="4729480" y="3286125"/>
            <a:ext cx="161925" cy="350838"/>
          </a:xfrm>
          <a:prstGeom prst="rect">
            <a:avLst/>
          </a:prstGeom>
          <a:noFill/>
          <a:ln w="9525">
            <a:noFill/>
            <a:miter lim="800000"/>
            <a:headEnd/>
            <a:tailEnd/>
          </a:ln>
        </p:spPr>
        <p:txBody>
          <a:bodyPr wrap="none" lIns="0" tIns="0" rIns="0" bIns="0">
            <a:spAutoFit/>
          </a:bodyPr>
          <a:lstStyle/>
          <a:p>
            <a:pPr eaLnBrk="1" hangingPunct="1"/>
            <a:r>
              <a:rPr lang="en-CA" sz="2300" b="1" dirty="0">
                <a:solidFill>
                  <a:srgbClr val="1F1A17"/>
                </a:solidFill>
                <a:latin typeface="Times New Roman" pitchFamily="18" charset="0"/>
              </a:rPr>
              <a:t>n</a:t>
            </a:r>
            <a:endParaRPr lang="en-CA" sz="1800" dirty="0">
              <a:latin typeface="Arial" charset="0"/>
            </a:endParaRPr>
          </a:p>
        </p:txBody>
      </p:sp>
      <p:grpSp>
        <p:nvGrpSpPr>
          <p:cNvPr id="11" name="Group 10"/>
          <p:cNvGrpSpPr/>
          <p:nvPr/>
        </p:nvGrpSpPr>
        <p:grpSpPr>
          <a:xfrm>
            <a:off x="5082794" y="3276436"/>
            <a:ext cx="341313" cy="350838"/>
            <a:chOff x="6045517" y="3286125"/>
            <a:chExt cx="341313" cy="350838"/>
          </a:xfrm>
        </p:grpSpPr>
        <p:sp>
          <p:nvSpPr>
            <p:cNvPr id="86046" name="Rectangle 30"/>
            <p:cNvSpPr>
              <a:spLocks noChangeArrowheads="1"/>
            </p:cNvSpPr>
            <p:nvPr/>
          </p:nvSpPr>
          <p:spPr bwMode="auto">
            <a:xfrm>
              <a:off x="6045517" y="3286125"/>
              <a:ext cx="146050" cy="350838"/>
            </a:xfrm>
            <a:prstGeom prst="rect">
              <a:avLst/>
            </a:prstGeom>
            <a:noFill/>
            <a:ln w="9525">
              <a:noFill/>
              <a:miter lim="800000"/>
              <a:headEnd/>
              <a:tailEnd/>
            </a:ln>
          </p:spPr>
          <p:txBody>
            <a:bodyPr wrap="none" lIns="0" tIns="0" rIns="0" bIns="0">
              <a:spAutoFit/>
            </a:bodyPr>
            <a:lstStyle/>
            <a:p>
              <a:pPr eaLnBrk="1" hangingPunct="1"/>
              <a:r>
                <a:rPr lang="en-CA" sz="2300" b="1">
                  <a:solidFill>
                    <a:srgbClr val="1F1A17"/>
                  </a:solidFill>
                  <a:latin typeface="Times New Roman" pitchFamily="18" charset="0"/>
                </a:rPr>
                <a:t>o</a:t>
              </a:r>
              <a:endParaRPr lang="en-CA" sz="1800">
                <a:latin typeface="Arial" charset="0"/>
              </a:endParaRPr>
            </a:p>
          </p:txBody>
        </p:sp>
        <p:sp>
          <p:nvSpPr>
            <p:cNvPr id="86047" name="Rectangle 31"/>
            <p:cNvSpPr>
              <a:spLocks noChangeArrowheads="1"/>
            </p:cNvSpPr>
            <p:nvPr/>
          </p:nvSpPr>
          <p:spPr bwMode="auto">
            <a:xfrm>
              <a:off x="6191567" y="3286125"/>
              <a:ext cx="96838" cy="350838"/>
            </a:xfrm>
            <a:prstGeom prst="rect">
              <a:avLst/>
            </a:prstGeom>
            <a:noFill/>
            <a:ln w="9525">
              <a:noFill/>
              <a:miter lim="800000"/>
              <a:headEnd/>
              <a:tailEnd/>
            </a:ln>
          </p:spPr>
          <p:txBody>
            <a:bodyPr wrap="none" lIns="0" tIns="0" rIns="0" bIns="0">
              <a:spAutoFit/>
            </a:bodyPr>
            <a:lstStyle/>
            <a:p>
              <a:pPr eaLnBrk="1" hangingPunct="1"/>
              <a:r>
                <a:rPr lang="en-CA" sz="2300" b="1">
                  <a:solidFill>
                    <a:srgbClr val="1F1A17"/>
                  </a:solidFill>
                  <a:latin typeface="Times New Roman" pitchFamily="18" charset="0"/>
                </a:rPr>
                <a:t>f</a:t>
              </a:r>
              <a:endParaRPr lang="en-CA" sz="1800">
                <a:latin typeface="Arial" charset="0"/>
              </a:endParaRPr>
            </a:p>
          </p:txBody>
        </p:sp>
        <p:sp>
          <p:nvSpPr>
            <p:cNvPr id="86048" name="Rectangle 32"/>
            <p:cNvSpPr>
              <a:spLocks noChangeArrowheads="1"/>
            </p:cNvSpPr>
            <p:nvPr/>
          </p:nvSpPr>
          <p:spPr bwMode="auto">
            <a:xfrm>
              <a:off x="6289992" y="3286125"/>
              <a:ext cx="96838" cy="350838"/>
            </a:xfrm>
            <a:prstGeom prst="rect">
              <a:avLst/>
            </a:prstGeom>
            <a:noFill/>
            <a:ln w="9525">
              <a:noFill/>
              <a:miter lim="800000"/>
              <a:headEnd/>
              <a:tailEnd/>
            </a:ln>
          </p:spPr>
          <p:txBody>
            <a:bodyPr wrap="none" lIns="0" tIns="0" rIns="0" bIns="0">
              <a:spAutoFit/>
            </a:bodyPr>
            <a:lstStyle/>
            <a:p>
              <a:pPr eaLnBrk="1" hangingPunct="1"/>
              <a:r>
                <a:rPr lang="en-CA" sz="2300" b="1">
                  <a:solidFill>
                    <a:srgbClr val="1F1A17"/>
                  </a:solidFill>
                  <a:latin typeface="Times New Roman" pitchFamily="18" charset="0"/>
                </a:rPr>
                <a:t>f</a:t>
              </a:r>
              <a:endParaRPr lang="en-CA" sz="1800">
                <a:latin typeface="Arial" charset="0"/>
              </a:endParaRPr>
            </a:p>
          </p:txBody>
        </p:sp>
      </p:grpSp>
      <p:sp>
        <p:nvSpPr>
          <p:cNvPr id="86074" name="Line 58"/>
          <p:cNvSpPr>
            <a:spLocks noChangeShapeType="1"/>
          </p:cNvSpPr>
          <p:nvPr/>
        </p:nvSpPr>
        <p:spPr bwMode="auto">
          <a:xfrm>
            <a:off x="4676775" y="1387475"/>
            <a:ext cx="1588" cy="669925"/>
          </a:xfrm>
          <a:prstGeom prst="line">
            <a:avLst/>
          </a:prstGeom>
          <a:noFill/>
          <a:ln w="23813">
            <a:solidFill>
              <a:srgbClr val="1F1A17"/>
            </a:solidFill>
            <a:round/>
            <a:headEnd/>
            <a:tailEnd/>
          </a:ln>
        </p:spPr>
        <p:txBody>
          <a:bodyPr/>
          <a:lstStyle/>
          <a:p>
            <a:endParaRPr lang="en-CA"/>
          </a:p>
        </p:txBody>
      </p:sp>
      <p:sp>
        <p:nvSpPr>
          <p:cNvPr id="86075" name="Line 59"/>
          <p:cNvSpPr>
            <a:spLocks noChangeShapeType="1"/>
          </p:cNvSpPr>
          <p:nvPr/>
        </p:nvSpPr>
        <p:spPr bwMode="auto">
          <a:xfrm>
            <a:off x="5165725" y="1387475"/>
            <a:ext cx="1588" cy="669925"/>
          </a:xfrm>
          <a:prstGeom prst="line">
            <a:avLst/>
          </a:prstGeom>
          <a:noFill/>
          <a:ln w="23813">
            <a:solidFill>
              <a:srgbClr val="1F1A17"/>
            </a:solidFill>
            <a:round/>
            <a:headEnd/>
            <a:tailEnd/>
          </a:ln>
        </p:spPr>
        <p:txBody>
          <a:bodyPr/>
          <a:lstStyle/>
          <a:p>
            <a:endParaRPr lang="en-CA"/>
          </a:p>
        </p:txBody>
      </p:sp>
      <p:sp>
        <p:nvSpPr>
          <p:cNvPr id="86076" name="Line 60"/>
          <p:cNvSpPr>
            <a:spLocks noChangeShapeType="1"/>
          </p:cNvSpPr>
          <p:nvPr/>
        </p:nvSpPr>
        <p:spPr bwMode="auto">
          <a:xfrm>
            <a:off x="7342188" y="1387475"/>
            <a:ext cx="1587" cy="669925"/>
          </a:xfrm>
          <a:prstGeom prst="line">
            <a:avLst/>
          </a:prstGeom>
          <a:noFill/>
          <a:ln w="23813">
            <a:solidFill>
              <a:srgbClr val="1F1A17"/>
            </a:solidFill>
            <a:round/>
            <a:headEnd/>
            <a:tailEnd/>
          </a:ln>
        </p:spPr>
        <p:txBody>
          <a:bodyPr/>
          <a:lstStyle/>
          <a:p>
            <a:endParaRPr lang="en-CA"/>
          </a:p>
        </p:txBody>
      </p:sp>
      <p:sp>
        <p:nvSpPr>
          <p:cNvPr id="86077" name="Line 61"/>
          <p:cNvSpPr>
            <a:spLocks noChangeShapeType="1"/>
          </p:cNvSpPr>
          <p:nvPr/>
        </p:nvSpPr>
        <p:spPr bwMode="auto">
          <a:xfrm>
            <a:off x="7505700" y="1387475"/>
            <a:ext cx="1588" cy="669925"/>
          </a:xfrm>
          <a:prstGeom prst="line">
            <a:avLst/>
          </a:prstGeom>
          <a:noFill/>
          <a:ln w="23813">
            <a:solidFill>
              <a:srgbClr val="1F1A17"/>
            </a:solidFill>
            <a:round/>
            <a:headEnd/>
            <a:tailEnd/>
          </a:ln>
        </p:spPr>
        <p:txBody>
          <a:bodyPr/>
          <a:lstStyle/>
          <a:p>
            <a:endParaRPr lang="en-CA"/>
          </a:p>
        </p:txBody>
      </p:sp>
      <p:sp>
        <p:nvSpPr>
          <p:cNvPr id="86078" name="Line 62"/>
          <p:cNvSpPr>
            <a:spLocks noChangeShapeType="1"/>
          </p:cNvSpPr>
          <p:nvPr/>
        </p:nvSpPr>
        <p:spPr bwMode="auto">
          <a:xfrm>
            <a:off x="3960813" y="1387475"/>
            <a:ext cx="1587" cy="669925"/>
          </a:xfrm>
          <a:prstGeom prst="line">
            <a:avLst/>
          </a:prstGeom>
          <a:noFill/>
          <a:ln w="23813">
            <a:solidFill>
              <a:srgbClr val="1F1A17"/>
            </a:solidFill>
            <a:round/>
            <a:headEnd/>
            <a:tailEnd/>
          </a:ln>
        </p:spPr>
        <p:txBody>
          <a:bodyPr/>
          <a:lstStyle/>
          <a:p>
            <a:endParaRPr lang="en-CA"/>
          </a:p>
        </p:txBody>
      </p:sp>
      <p:sp>
        <p:nvSpPr>
          <p:cNvPr id="86079" name="Line 63"/>
          <p:cNvSpPr>
            <a:spLocks noChangeShapeType="1"/>
          </p:cNvSpPr>
          <p:nvPr/>
        </p:nvSpPr>
        <p:spPr bwMode="auto">
          <a:xfrm>
            <a:off x="4491038" y="1387475"/>
            <a:ext cx="1587" cy="669925"/>
          </a:xfrm>
          <a:prstGeom prst="line">
            <a:avLst/>
          </a:prstGeom>
          <a:noFill/>
          <a:ln w="23813">
            <a:solidFill>
              <a:srgbClr val="1F1A17"/>
            </a:solidFill>
            <a:round/>
            <a:headEnd/>
            <a:tailEnd/>
          </a:ln>
        </p:spPr>
        <p:txBody>
          <a:bodyPr/>
          <a:lstStyle/>
          <a:p>
            <a:endParaRPr lang="en-CA"/>
          </a:p>
        </p:txBody>
      </p:sp>
      <p:sp>
        <p:nvSpPr>
          <p:cNvPr id="86080" name="Line 64"/>
          <p:cNvSpPr>
            <a:spLocks noChangeShapeType="1"/>
          </p:cNvSpPr>
          <p:nvPr/>
        </p:nvSpPr>
        <p:spPr bwMode="auto">
          <a:xfrm>
            <a:off x="5468938" y="1387475"/>
            <a:ext cx="1587" cy="669925"/>
          </a:xfrm>
          <a:prstGeom prst="line">
            <a:avLst/>
          </a:prstGeom>
          <a:noFill/>
          <a:ln w="23813">
            <a:solidFill>
              <a:srgbClr val="1F1A17"/>
            </a:solidFill>
            <a:round/>
            <a:headEnd/>
            <a:tailEnd/>
          </a:ln>
        </p:spPr>
        <p:txBody>
          <a:bodyPr/>
          <a:lstStyle/>
          <a:p>
            <a:endParaRPr lang="en-CA"/>
          </a:p>
        </p:txBody>
      </p:sp>
      <p:sp>
        <p:nvSpPr>
          <p:cNvPr id="86081" name="Line 65"/>
          <p:cNvSpPr>
            <a:spLocks noChangeShapeType="1"/>
          </p:cNvSpPr>
          <p:nvPr/>
        </p:nvSpPr>
        <p:spPr bwMode="auto">
          <a:xfrm>
            <a:off x="6230938" y="1387475"/>
            <a:ext cx="1587" cy="669925"/>
          </a:xfrm>
          <a:prstGeom prst="line">
            <a:avLst/>
          </a:prstGeom>
          <a:noFill/>
          <a:ln w="23813">
            <a:solidFill>
              <a:srgbClr val="1F1A17"/>
            </a:solidFill>
            <a:round/>
            <a:headEnd/>
            <a:tailEnd/>
          </a:ln>
        </p:spPr>
        <p:txBody>
          <a:bodyPr/>
          <a:lstStyle/>
          <a:p>
            <a:endParaRPr lang="en-CA"/>
          </a:p>
        </p:txBody>
      </p:sp>
      <p:sp>
        <p:nvSpPr>
          <p:cNvPr id="86082" name="Line 66"/>
          <p:cNvSpPr>
            <a:spLocks noChangeShapeType="1"/>
          </p:cNvSpPr>
          <p:nvPr/>
        </p:nvSpPr>
        <p:spPr bwMode="auto">
          <a:xfrm>
            <a:off x="6626225" y="1387475"/>
            <a:ext cx="1588" cy="669925"/>
          </a:xfrm>
          <a:prstGeom prst="line">
            <a:avLst/>
          </a:prstGeom>
          <a:noFill/>
          <a:ln w="23813">
            <a:solidFill>
              <a:srgbClr val="1F1A17"/>
            </a:solidFill>
            <a:round/>
            <a:headEnd/>
            <a:tailEnd/>
          </a:ln>
        </p:spPr>
        <p:txBody>
          <a:bodyPr/>
          <a:lstStyle/>
          <a:p>
            <a:endParaRPr lang="en-CA"/>
          </a:p>
        </p:txBody>
      </p:sp>
      <p:sp>
        <p:nvSpPr>
          <p:cNvPr id="86083" name="Line 67"/>
          <p:cNvSpPr>
            <a:spLocks noChangeShapeType="1"/>
          </p:cNvSpPr>
          <p:nvPr/>
        </p:nvSpPr>
        <p:spPr bwMode="auto">
          <a:xfrm>
            <a:off x="3703638" y="2243138"/>
            <a:ext cx="1587" cy="674687"/>
          </a:xfrm>
          <a:prstGeom prst="line">
            <a:avLst/>
          </a:prstGeom>
          <a:noFill/>
          <a:ln w="23813">
            <a:solidFill>
              <a:srgbClr val="1F1A17"/>
            </a:solidFill>
            <a:round/>
            <a:headEnd/>
            <a:tailEnd/>
          </a:ln>
        </p:spPr>
        <p:txBody>
          <a:bodyPr/>
          <a:lstStyle/>
          <a:p>
            <a:endParaRPr lang="en-CA"/>
          </a:p>
        </p:txBody>
      </p:sp>
      <p:sp>
        <p:nvSpPr>
          <p:cNvPr id="86084" name="Line 68"/>
          <p:cNvSpPr>
            <a:spLocks noChangeShapeType="1"/>
          </p:cNvSpPr>
          <p:nvPr/>
        </p:nvSpPr>
        <p:spPr bwMode="auto">
          <a:xfrm>
            <a:off x="4421188" y="2243138"/>
            <a:ext cx="1587" cy="674687"/>
          </a:xfrm>
          <a:prstGeom prst="line">
            <a:avLst/>
          </a:prstGeom>
          <a:noFill/>
          <a:ln w="23813">
            <a:solidFill>
              <a:srgbClr val="1F1A17"/>
            </a:solidFill>
            <a:round/>
            <a:headEnd/>
            <a:tailEnd/>
          </a:ln>
        </p:spPr>
        <p:txBody>
          <a:bodyPr/>
          <a:lstStyle/>
          <a:p>
            <a:endParaRPr lang="en-CA"/>
          </a:p>
        </p:txBody>
      </p:sp>
      <p:sp>
        <p:nvSpPr>
          <p:cNvPr id="86085" name="Line 69"/>
          <p:cNvSpPr>
            <a:spLocks noChangeShapeType="1"/>
          </p:cNvSpPr>
          <p:nvPr/>
        </p:nvSpPr>
        <p:spPr bwMode="auto">
          <a:xfrm>
            <a:off x="5072063" y="2243138"/>
            <a:ext cx="1587" cy="674687"/>
          </a:xfrm>
          <a:prstGeom prst="line">
            <a:avLst/>
          </a:prstGeom>
          <a:noFill/>
          <a:ln w="23813">
            <a:solidFill>
              <a:srgbClr val="1F1A17"/>
            </a:solidFill>
            <a:round/>
            <a:headEnd/>
            <a:tailEnd/>
          </a:ln>
        </p:spPr>
        <p:txBody>
          <a:bodyPr/>
          <a:lstStyle/>
          <a:p>
            <a:endParaRPr lang="en-CA"/>
          </a:p>
        </p:txBody>
      </p:sp>
      <p:sp>
        <p:nvSpPr>
          <p:cNvPr id="86086" name="Line 70"/>
          <p:cNvSpPr>
            <a:spLocks noChangeShapeType="1"/>
          </p:cNvSpPr>
          <p:nvPr/>
        </p:nvSpPr>
        <p:spPr bwMode="auto">
          <a:xfrm>
            <a:off x="5141913" y="2243138"/>
            <a:ext cx="1587" cy="674687"/>
          </a:xfrm>
          <a:prstGeom prst="line">
            <a:avLst/>
          </a:prstGeom>
          <a:noFill/>
          <a:ln w="23813">
            <a:solidFill>
              <a:srgbClr val="1F1A17"/>
            </a:solidFill>
            <a:round/>
            <a:headEnd/>
            <a:tailEnd/>
          </a:ln>
        </p:spPr>
        <p:txBody>
          <a:bodyPr/>
          <a:lstStyle/>
          <a:p>
            <a:endParaRPr lang="en-CA"/>
          </a:p>
        </p:txBody>
      </p:sp>
      <p:sp>
        <p:nvSpPr>
          <p:cNvPr id="86087" name="Line 71"/>
          <p:cNvSpPr>
            <a:spLocks noChangeShapeType="1"/>
          </p:cNvSpPr>
          <p:nvPr/>
        </p:nvSpPr>
        <p:spPr bwMode="auto">
          <a:xfrm>
            <a:off x="5281613" y="2243138"/>
            <a:ext cx="1587" cy="674687"/>
          </a:xfrm>
          <a:prstGeom prst="line">
            <a:avLst/>
          </a:prstGeom>
          <a:noFill/>
          <a:ln w="23813">
            <a:solidFill>
              <a:srgbClr val="1F1A17"/>
            </a:solidFill>
            <a:round/>
            <a:headEnd/>
            <a:tailEnd/>
          </a:ln>
        </p:spPr>
        <p:txBody>
          <a:bodyPr/>
          <a:lstStyle/>
          <a:p>
            <a:endParaRPr lang="en-CA"/>
          </a:p>
        </p:txBody>
      </p:sp>
      <p:sp>
        <p:nvSpPr>
          <p:cNvPr id="86088" name="Line 72"/>
          <p:cNvSpPr>
            <a:spLocks noChangeShapeType="1"/>
          </p:cNvSpPr>
          <p:nvPr/>
        </p:nvSpPr>
        <p:spPr bwMode="auto">
          <a:xfrm>
            <a:off x="5421313" y="2243138"/>
            <a:ext cx="1587" cy="674687"/>
          </a:xfrm>
          <a:prstGeom prst="line">
            <a:avLst/>
          </a:prstGeom>
          <a:noFill/>
          <a:ln w="23813">
            <a:solidFill>
              <a:srgbClr val="1F1A17"/>
            </a:solidFill>
            <a:round/>
            <a:headEnd/>
            <a:tailEnd/>
          </a:ln>
        </p:spPr>
        <p:txBody>
          <a:bodyPr/>
          <a:lstStyle/>
          <a:p>
            <a:endParaRPr lang="en-CA"/>
          </a:p>
        </p:txBody>
      </p:sp>
      <p:sp>
        <p:nvSpPr>
          <p:cNvPr id="86089" name="Line 73"/>
          <p:cNvSpPr>
            <a:spLocks noChangeShapeType="1"/>
          </p:cNvSpPr>
          <p:nvPr/>
        </p:nvSpPr>
        <p:spPr bwMode="auto">
          <a:xfrm>
            <a:off x="3914775" y="2243138"/>
            <a:ext cx="1588" cy="674687"/>
          </a:xfrm>
          <a:prstGeom prst="line">
            <a:avLst/>
          </a:prstGeom>
          <a:noFill/>
          <a:ln w="23813">
            <a:solidFill>
              <a:srgbClr val="1F1A17"/>
            </a:solidFill>
            <a:round/>
            <a:headEnd/>
            <a:tailEnd/>
          </a:ln>
        </p:spPr>
        <p:txBody>
          <a:bodyPr/>
          <a:lstStyle/>
          <a:p>
            <a:endParaRPr lang="en-CA"/>
          </a:p>
        </p:txBody>
      </p:sp>
      <p:sp>
        <p:nvSpPr>
          <p:cNvPr id="86090" name="Line 74"/>
          <p:cNvSpPr>
            <a:spLocks noChangeShapeType="1"/>
          </p:cNvSpPr>
          <p:nvPr/>
        </p:nvSpPr>
        <p:spPr bwMode="auto">
          <a:xfrm>
            <a:off x="4932363" y="2243138"/>
            <a:ext cx="1587" cy="674687"/>
          </a:xfrm>
          <a:prstGeom prst="line">
            <a:avLst/>
          </a:prstGeom>
          <a:noFill/>
          <a:ln w="23813">
            <a:solidFill>
              <a:srgbClr val="1F1A17"/>
            </a:solidFill>
            <a:round/>
            <a:headEnd/>
            <a:tailEnd/>
          </a:ln>
        </p:spPr>
        <p:txBody>
          <a:bodyPr/>
          <a:lstStyle/>
          <a:p>
            <a:endParaRPr lang="en-CA"/>
          </a:p>
        </p:txBody>
      </p:sp>
      <p:sp>
        <p:nvSpPr>
          <p:cNvPr id="86091" name="Line 75"/>
          <p:cNvSpPr>
            <a:spLocks noChangeShapeType="1"/>
          </p:cNvSpPr>
          <p:nvPr/>
        </p:nvSpPr>
        <p:spPr bwMode="auto">
          <a:xfrm>
            <a:off x="5211763" y="2243138"/>
            <a:ext cx="1587" cy="674687"/>
          </a:xfrm>
          <a:prstGeom prst="line">
            <a:avLst/>
          </a:prstGeom>
          <a:noFill/>
          <a:ln w="23813">
            <a:solidFill>
              <a:srgbClr val="1F1A17"/>
            </a:solidFill>
            <a:round/>
            <a:headEnd/>
            <a:tailEnd/>
          </a:ln>
        </p:spPr>
        <p:txBody>
          <a:bodyPr/>
          <a:lstStyle/>
          <a:p>
            <a:endParaRPr lang="en-CA"/>
          </a:p>
        </p:txBody>
      </p:sp>
      <p:sp>
        <p:nvSpPr>
          <p:cNvPr id="86092" name="Line 76"/>
          <p:cNvSpPr>
            <a:spLocks noChangeShapeType="1"/>
          </p:cNvSpPr>
          <p:nvPr/>
        </p:nvSpPr>
        <p:spPr bwMode="auto">
          <a:xfrm>
            <a:off x="5329238" y="2243138"/>
            <a:ext cx="1587" cy="674687"/>
          </a:xfrm>
          <a:prstGeom prst="line">
            <a:avLst/>
          </a:prstGeom>
          <a:noFill/>
          <a:ln w="23813">
            <a:solidFill>
              <a:srgbClr val="1F1A17"/>
            </a:solidFill>
            <a:round/>
            <a:headEnd/>
            <a:tailEnd/>
          </a:ln>
        </p:spPr>
        <p:txBody>
          <a:bodyPr/>
          <a:lstStyle/>
          <a:p>
            <a:endParaRPr lang="en-CA"/>
          </a:p>
        </p:txBody>
      </p:sp>
      <p:sp>
        <p:nvSpPr>
          <p:cNvPr id="86093" name="Line 77"/>
          <p:cNvSpPr>
            <a:spLocks noChangeShapeType="1"/>
          </p:cNvSpPr>
          <p:nvPr/>
        </p:nvSpPr>
        <p:spPr bwMode="auto">
          <a:xfrm>
            <a:off x="5532438" y="2243138"/>
            <a:ext cx="1587" cy="674687"/>
          </a:xfrm>
          <a:prstGeom prst="line">
            <a:avLst/>
          </a:prstGeom>
          <a:noFill/>
          <a:ln w="23813">
            <a:solidFill>
              <a:srgbClr val="1F1A17"/>
            </a:solidFill>
            <a:round/>
            <a:headEnd/>
            <a:tailEnd/>
          </a:ln>
        </p:spPr>
        <p:txBody>
          <a:bodyPr/>
          <a:lstStyle/>
          <a:p>
            <a:endParaRPr lang="en-CA"/>
          </a:p>
        </p:txBody>
      </p:sp>
      <p:sp>
        <p:nvSpPr>
          <p:cNvPr id="86094" name="Line 78"/>
          <p:cNvSpPr>
            <a:spLocks noChangeShapeType="1"/>
          </p:cNvSpPr>
          <p:nvPr/>
        </p:nvSpPr>
        <p:spPr bwMode="auto">
          <a:xfrm>
            <a:off x="5626100" y="2243138"/>
            <a:ext cx="1588" cy="674687"/>
          </a:xfrm>
          <a:prstGeom prst="line">
            <a:avLst/>
          </a:prstGeom>
          <a:noFill/>
          <a:ln w="23813">
            <a:solidFill>
              <a:srgbClr val="1F1A17"/>
            </a:solidFill>
            <a:round/>
            <a:headEnd/>
            <a:tailEnd/>
          </a:ln>
        </p:spPr>
        <p:txBody>
          <a:bodyPr/>
          <a:lstStyle/>
          <a:p>
            <a:endParaRPr lang="en-CA"/>
          </a:p>
        </p:txBody>
      </p:sp>
      <p:sp>
        <p:nvSpPr>
          <p:cNvPr id="86095" name="Line 79"/>
          <p:cNvSpPr>
            <a:spLocks noChangeShapeType="1"/>
          </p:cNvSpPr>
          <p:nvPr/>
        </p:nvSpPr>
        <p:spPr bwMode="auto">
          <a:xfrm>
            <a:off x="6067425" y="2243138"/>
            <a:ext cx="1588" cy="674687"/>
          </a:xfrm>
          <a:prstGeom prst="line">
            <a:avLst/>
          </a:prstGeom>
          <a:noFill/>
          <a:ln w="23813">
            <a:solidFill>
              <a:srgbClr val="1F1A17"/>
            </a:solidFill>
            <a:round/>
            <a:headEnd/>
            <a:tailEnd/>
          </a:ln>
        </p:spPr>
        <p:txBody>
          <a:bodyPr/>
          <a:lstStyle/>
          <a:p>
            <a:endParaRPr lang="en-CA"/>
          </a:p>
        </p:txBody>
      </p:sp>
      <p:sp>
        <p:nvSpPr>
          <p:cNvPr id="86096" name="Line 80"/>
          <p:cNvSpPr>
            <a:spLocks noChangeShapeType="1"/>
          </p:cNvSpPr>
          <p:nvPr/>
        </p:nvSpPr>
        <p:spPr bwMode="auto">
          <a:xfrm>
            <a:off x="5002213" y="2243138"/>
            <a:ext cx="1587" cy="674687"/>
          </a:xfrm>
          <a:prstGeom prst="line">
            <a:avLst/>
          </a:prstGeom>
          <a:noFill/>
          <a:ln w="23813">
            <a:solidFill>
              <a:srgbClr val="1F1A17"/>
            </a:solidFill>
            <a:round/>
            <a:headEnd/>
            <a:tailEnd/>
          </a:ln>
        </p:spPr>
        <p:txBody>
          <a:bodyPr/>
          <a:lstStyle/>
          <a:p>
            <a:endParaRPr lang="en-CA"/>
          </a:p>
        </p:txBody>
      </p:sp>
      <p:sp>
        <p:nvSpPr>
          <p:cNvPr id="86097" name="Line 81"/>
          <p:cNvSpPr>
            <a:spLocks noChangeShapeType="1"/>
          </p:cNvSpPr>
          <p:nvPr/>
        </p:nvSpPr>
        <p:spPr bwMode="auto">
          <a:xfrm>
            <a:off x="6161088" y="2243138"/>
            <a:ext cx="1587" cy="674687"/>
          </a:xfrm>
          <a:prstGeom prst="line">
            <a:avLst/>
          </a:prstGeom>
          <a:noFill/>
          <a:ln w="23813">
            <a:solidFill>
              <a:srgbClr val="1F1A17"/>
            </a:solidFill>
            <a:round/>
            <a:headEnd/>
            <a:tailEnd/>
          </a:ln>
        </p:spPr>
        <p:txBody>
          <a:bodyPr/>
          <a:lstStyle/>
          <a:p>
            <a:endParaRPr lang="en-CA"/>
          </a:p>
        </p:txBody>
      </p:sp>
      <p:sp>
        <p:nvSpPr>
          <p:cNvPr id="86098" name="Line 82"/>
          <p:cNvSpPr>
            <a:spLocks noChangeShapeType="1"/>
          </p:cNvSpPr>
          <p:nvPr/>
        </p:nvSpPr>
        <p:spPr bwMode="auto">
          <a:xfrm>
            <a:off x="6254750" y="2243138"/>
            <a:ext cx="1588" cy="674687"/>
          </a:xfrm>
          <a:prstGeom prst="line">
            <a:avLst/>
          </a:prstGeom>
          <a:noFill/>
          <a:ln w="23813">
            <a:solidFill>
              <a:srgbClr val="1F1A17"/>
            </a:solidFill>
            <a:round/>
            <a:headEnd/>
            <a:tailEnd/>
          </a:ln>
        </p:spPr>
        <p:txBody>
          <a:bodyPr/>
          <a:lstStyle/>
          <a:p>
            <a:endParaRPr lang="en-CA"/>
          </a:p>
        </p:txBody>
      </p:sp>
      <p:sp>
        <p:nvSpPr>
          <p:cNvPr id="86099" name="Line 83"/>
          <p:cNvSpPr>
            <a:spLocks noChangeShapeType="1"/>
          </p:cNvSpPr>
          <p:nvPr/>
        </p:nvSpPr>
        <p:spPr bwMode="auto">
          <a:xfrm>
            <a:off x="7086600" y="2243138"/>
            <a:ext cx="1588" cy="674687"/>
          </a:xfrm>
          <a:prstGeom prst="line">
            <a:avLst/>
          </a:prstGeom>
          <a:noFill/>
          <a:ln w="23813">
            <a:solidFill>
              <a:srgbClr val="1F1A17"/>
            </a:solidFill>
            <a:round/>
            <a:headEnd/>
            <a:tailEnd/>
          </a:ln>
        </p:spPr>
        <p:txBody>
          <a:bodyPr/>
          <a:lstStyle/>
          <a:p>
            <a:endParaRPr lang="en-CA"/>
          </a:p>
        </p:txBody>
      </p:sp>
      <p:sp>
        <p:nvSpPr>
          <p:cNvPr id="86100" name="Line 84"/>
          <p:cNvSpPr>
            <a:spLocks noChangeShapeType="1"/>
          </p:cNvSpPr>
          <p:nvPr/>
        </p:nvSpPr>
        <p:spPr bwMode="auto">
          <a:xfrm>
            <a:off x="7505700" y="2243138"/>
            <a:ext cx="1588" cy="674687"/>
          </a:xfrm>
          <a:prstGeom prst="line">
            <a:avLst/>
          </a:prstGeom>
          <a:noFill/>
          <a:ln w="23813">
            <a:solidFill>
              <a:srgbClr val="1F1A17"/>
            </a:solidFill>
            <a:round/>
            <a:headEnd/>
            <a:tailEnd/>
          </a:ln>
        </p:spPr>
        <p:txBody>
          <a:bodyPr/>
          <a:lstStyle/>
          <a:p>
            <a:endParaRPr lang="en-CA"/>
          </a:p>
        </p:txBody>
      </p:sp>
      <p:sp>
        <p:nvSpPr>
          <p:cNvPr id="86101" name="Line 85"/>
          <p:cNvSpPr>
            <a:spLocks noChangeShapeType="1"/>
          </p:cNvSpPr>
          <p:nvPr/>
        </p:nvSpPr>
        <p:spPr bwMode="auto">
          <a:xfrm>
            <a:off x="5695950" y="2243138"/>
            <a:ext cx="1588" cy="674687"/>
          </a:xfrm>
          <a:prstGeom prst="line">
            <a:avLst/>
          </a:prstGeom>
          <a:noFill/>
          <a:ln w="23813">
            <a:solidFill>
              <a:srgbClr val="1F1A17"/>
            </a:solidFill>
            <a:round/>
            <a:headEnd/>
            <a:tailEnd/>
          </a:ln>
        </p:spPr>
        <p:txBody>
          <a:bodyPr/>
          <a:lstStyle/>
          <a:p>
            <a:endParaRPr lang="en-CA"/>
          </a:p>
        </p:txBody>
      </p:sp>
      <p:sp>
        <p:nvSpPr>
          <p:cNvPr id="86102" name="Line 86"/>
          <p:cNvSpPr>
            <a:spLocks noChangeShapeType="1"/>
          </p:cNvSpPr>
          <p:nvPr/>
        </p:nvSpPr>
        <p:spPr bwMode="auto">
          <a:xfrm>
            <a:off x="5857875" y="2243138"/>
            <a:ext cx="1588" cy="674687"/>
          </a:xfrm>
          <a:prstGeom prst="line">
            <a:avLst/>
          </a:prstGeom>
          <a:noFill/>
          <a:ln w="23813">
            <a:solidFill>
              <a:srgbClr val="1F1A17"/>
            </a:solidFill>
            <a:round/>
            <a:headEnd/>
            <a:tailEnd/>
          </a:ln>
        </p:spPr>
        <p:txBody>
          <a:bodyPr/>
          <a:lstStyle/>
          <a:p>
            <a:endParaRPr lang="en-CA"/>
          </a:p>
        </p:txBody>
      </p:sp>
      <p:sp>
        <p:nvSpPr>
          <p:cNvPr id="86103" name="Line 87"/>
          <p:cNvSpPr>
            <a:spLocks noChangeShapeType="1"/>
          </p:cNvSpPr>
          <p:nvPr/>
        </p:nvSpPr>
        <p:spPr bwMode="auto">
          <a:xfrm>
            <a:off x="5997575" y="2243138"/>
            <a:ext cx="1588" cy="674687"/>
          </a:xfrm>
          <a:prstGeom prst="line">
            <a:avLst/>
          </a:prstGeom>
          <a:noFill/>
          <a:ln w="23813">
            <a:solidFill>
              <a:srgbClr val="1F1A17"/>
            </a:solidFill>
            <a:round/>
            <a:headEnd/>
            <a:tailEnd/>
          </a:ln>
        </p:spPr>
        <p:txBody>
          <a:bodyPr/>
          <a:lstStyle/>
          <a:p>
            <a:endParaRPr lang="en-CA"/>
          </a:p>
        </p:txBody>
      </p:sp>
      <p:sp>
        <p:nvSpPr>
          <p:cNvPr id="86104" name="Line 88"/>
          <p:cNvSpPr>
            <a:spLocks noChangeShapeType="1"/>
          </p:cNvSpPr>
          <p:nvPr/>
        </p:nvSpPr>
        <p:spPr bwMode="auto">
          <a:xfrm>
            <a:off x="6346825" y="2243138"/>
            <a:ext cx="1588" cy="674687"/>
          </a:xfrm>
          <a:prstGeom prst="line">
            <a:avLst/>
          </a:prstGeom>
          <a:noFill/>
          <a:ln w="23813">
            <a:solidFill>
              <a:srgbClr val="1F1A17"/>
            </a:solidFill>
            <a:round/>
            <a:headEnd/>
            <a:tailEnd/>
          </a:ln>
        </p:spPr>
        <p:txBody>
          <a:bodyPr/>
          <a:lstStyle/>
          <a:p>
            <a:endParaRPr lang="en-CA"/>
          </a:p>
        </p:txBody>
      </p:sp>
      <p:sp>
        <p:nvSpPr>
          <p:cNvPr id="86105" name="Line 89"/>
          <p:cNvSpPr>
            <a:spLocks noChangeShapeType="1"/>
          </p:cNvSpPr>
          <p:nvPr/>
        </p:nvSpPr>
        <p:spPr bwMode="auto">
          <a:xfrm>
            <a:off x="7669213" y="2243138"/>
            <a:ext cx="1587" cy="674687"/>
          </a:xfrm>
          <a:prstGeom prst="line">
            <a:avLst/>
          </a:prstGeom>
          <a:noFill/>
          <a:ln w="23813">
            <a:solidFill>
              <a:srgbClr val="1F1A17"/>
            </a:solidFill>
            <a:round/>
            <a:headEnd/>
            <a:tailEnd/>
          </a:ln>
        </p:spPr>
        <p:txBody>
          <a:bodyPr/>
          <a:lstStyle/>
          <a:p>
            <a:endParaRPr lang="en-CA"/>
          </a:p>
        </p:txBody>
      </p:sp>
      <p:sp>
        <p:nvSpPr>
          <p:cNvPr id="86106" name="Text Box 90"/>
          <p:cNvSpPr txBox="1">
            <a:spLocks noChangeArrowheads="1"/>
          </p:cNvSpPr>
          <p:nvPr/>
        </p:nvSpPr>
        <p:spPr bwMode="auto">
          <a:xfrm>
            <a:off x="2924175" y="771525"/>
            <a:ext cx="3060700" cy="396875"/>
          </a:xfrm>
          <a:prstGeom prst="rect">
            <a:avLst/>
          </a:prstGeom>
          <a:noFill/>
          <a:ln w="12700">
            <a:noFill/>
            <a:miter lim="800000"/>
            <a:headEnd/>
            <a:tailEnd/>
          </a:ln>
          <a:effectLst/>
        </p:spPr>
        <p:txBody>
          <a:bodyPr wrap="none">
            <a:spAutoFit/>
          </a:bodyPr>
          <a:lstStyle/>
          <a:p>
            <a:pPr algn="ctr"/>
            <a:r>
              <a:rPr lang="en-US" sz="2000" b="1">
                <a:solidFill>
                  <a:srgbClr val="0066FF"/>
                </a:solidFill>
                <a:latin typeface="Times New Roman" pitchFamily="18" charset="0"/>
              </a:rPr>
              <a:t>ON-center, OFF-surround</a:t>
            </a:r>
          </a:p>
        </p:txBody>
      </p:sp>
      <p:sp>
        <p:nvSpPr>
          <p:cNvPr id="86107" name="Line 91"/>
          <p:cNvSpPr>
            <a:spLocks noChangeShapeType="1"/>
          </p:cNvSpPr>
          <p:nvPr/>
        </p:nvSpPr>
        <p:spPr bwMode="auto">
          <a:xfrm flipH="1">
            <a:off x="6699250" y="865188"/>
            <a:ext cx="1093788" cy="387350"/>
          </a:xfrm>
          <a:prstGeom prst="line">
            <a:avLst/>
          </a:prstGeom>
          <a:noFill/>
          <a:ln w="9525">
            <a:solidFill>
              <a:schemeClr val="tx1"/>
            </a:solidFill>
            <a:round/>
            <a:headEnd/>
            <a:tailEnd type="triangle" w="med" len="med"/>
          </a:ln>
          <a:effectLst/>
        </p:spPr>
        <p:txBody>
          <a:bodyPr/>
          <a:lstStyle/>
          <a:p>
            <a:endParaRPr lang="en-CA"/>
          </a:p>
        </p:txBody>
      </p:sp>
      <p:sp>
        <p:nvSpPr>
          <p:cNvPr id="86108" name="Text Box 92"/>
          <p:cNvSpPr txBox="1">
            <a:spLocks noChangeArrowheads="1"/>
          </p:cNvSpPr>
          <p:nvPr/>
        </p:nvSpPr>
        <p:spPr bwMode="auto">
          <a:xfrm>
            <a:off x="7820025" y="615950"/>
            <a:ext cx="1162050" cy="641350"/>
          </a:xfrm>
          <a:prstGeom prst="rect">
            <a:avLst/>
          </a:prstGeom>
          <a:noFill/>
          <a:ln w="9525">
            <a:noFill/>
            <a:miter lim="800000"/>
            <a:headEnd/>
            <a:tailEnd/>
          </a:ln>
          <a:effectLst/>
        </p:spPr>
        <p:txBody>
          <a:bodyPr wrap="none">
            <a:spAutoFit/>
          </a:bodyPr>
          <a:lstStyle/>
          <a:p>
            <a:pPr eaLnBrk="1" hangingPunct="1"/>
            <a:r>
              <a:rPr lang="en-CA" sz="1800">
                <a:solidFill>
                  <a:srgbClr val="FF0000"/>
                </a:solidFill>
                <a:latin typeface="Arial" charset="0"/>
              </a:rPr>
              <a:t>Action</a:t>
            </a:r>
          </a:p>
          <a:p>
            <a:pPr eaLnBrk="1" hangingPunct="1"/>
            <a:r>
              <a:rPr lang="en-CA" sz="1800">
                <a:solidFill>
                  <a:srgbClr val="FF0000"/>
                </a:solidFill>
                <a:latin typeface="Arial" charset="0"/>
              </a:rPr>
              <a:t>potentials</a:t>
            </a:r>
          </a:p>
        </p:txBody>
      </p:sp>
      <p:grpSp>
        <p:nvGrpSpPr>
          <p:cNvPr id="86109" name="Group 93"/>
          <p:cNvGrpSpPr>
            <a:grpSpLocks/>
          </p:cNvGrpSpPr>
          <p:nvPr/>
        </p:nvGrpSpPr>
        <p:grpSpPr bwMode="auto">
          <a:xfrm>
            <a:off x="1338263" y="1912938"/>
            <a:ext cx="1274762" cy="1274762"/>
            <a:chOff x="843" y="1205"/>
            <a:chExt cx="803" cy="803"/>
          </a:xfrm>
        </p:grpSpPr>
        <p:sp>
          <p:nvSpPr>
            <p:cNvPr id="86110" name="Freeform 94"/>
            <p:cNvSpPr>
              <a:spLocks/>
            </p:cNvSpPr>
            <p:nvPr/>
          </p:nvSpPr>
          <p:spPr bwMode="auto">
            <a:xfrm>
              <a:off x="843" y="1205"/>
              <a:ext cx="803" cy="803"/>
            </a:xfrm>
            <a:custGeom>
              <a:avLst/>
              <a:gdLst/>
              <a:ahLst/>
              <a:cxnLst>
                <a:cxn ang="0">
                  <a:pos x="803" y="399"/>
                </a:cxn>
                <a:cxn ang="0">
                  <a:pos x="792" y="480"/>
                </a:cxn>
                <a:cxn ang="0">
                  <a:pos x="770" y="557"/>
                </a:cxn>
                <a:cxn ang="0">
                  <a:pos x="734" y="623"/>
                </a:cxn>
                <a:cxn ang="0">
                  <a:pos x="682" y="685"/>
                </a:cxn>
                <a:cxn ang="0">
                  <a:pos x="624" y="733"/>
                </a:cxn>
                <a:cxn ang="0">
                  <a:pos x="558" y="770"/>
                </a:cxn>
                <a:cxn ang="0">
                  <a:pos x="481" y="795"/>
                </a:cxn>
                <a:cxn ang="0">
                  <a:pos x="400" y="803"/>
                </a:cxn>
                <a:cxn ang="0">
                  <a:pos x="400" y="803"/>
                </a:cxn>
                <a:cxn ang="0">
                  <a:pos x="319" y="795"/>
                </a:cxn>
                <a:cxn ang="0">
                  <a:pos x="246" y="770"/>
                </a:cxn>
                <a:cxn ang="0">
                  <a:pos x="176" y="733"/>
                </a:cxn>
                <a:cxn ang="0">
                  <a:pos x="118" y="685"/>
                </a:cxn>
                <a:cxn ang="0">
                  <a:pos x="66" y="623"/>
                </a:cxn>
                <a:cxn ang="0">
                  <a:pos x="30" y="557"/>
                </a:cxn>
                <a:cxn ang="0">
                  <a:pos x="8" y="480"/>
                </a:cxn>
                <a:cxn ang="0">
                  <a:pos x="0" y="399"/>
                </a:cxn>
                <a:cxn ang="0">
                  <a:pos x="0" y="399"/>
                </a:cxn>
                <a:cxn ang="0">
                  <a:pos x="8" y="319"/>
                </a:cxn>
                <a:cxn ang="0">
                  <a:pos x="30" y="245"/>
                </a:cxn>
                <a:cxn ang="0">
                  <a:pos x="66" y="176"/>
                </a:cxn>
                <a:cxn ang="0">
                  <a:pos x="118" y="117"/>
                </a:cxn>
                <a:cxn ang="0">
                  <a:pos x="176" y="69"/>
                </a:cxn>
                <a:cxn ang="0">
                  <a:pos x="246" y="29"/>
                </a:cxn>
                <a:cxn ang="0">
                  <a:pos x="319" y="7"/>
                </a:cxn>
                <a:cxn ang="0">
                  <a:pos x="400" y="0"/>
                </a:cxn>
                <a:cxn ang="0">
                  <a:pos x="400" y="0"/>
                </a:cxn>
                <a:cxn ang="0">
                  <a:pos x="481" y="7"/>
                </a:cxn>
                <a:cxn ang="0">
                  <a:pos x="558" y="29"/>
                </a:cxn>
                <a:cxn ang="0">
                  <a:pos x="624" y="69"/>
                </a:cxn>
                <a:cxn ang="0">
                  <a:pos x="682" y="117"/>
                </a:cxn>
                <a:cxn ang="0">
                  <a:pos x="734" y="176"/>
                </a:cxn>
                <a:cxn ang="0">
                  <a:pos x="770" y="245"/>
                </a:cxn>
                <a:cxn ang="0">
                  <a:pos x="792" y="319"/>
                </a:cxn>
                <a:cxn ang="0">
                  <a:pos x="803" y="399"/>
                </a:cxn>
              </a:cxnLst>
              <a:rect l="0" t="0" r="r" b="b"/>
              <a:pathLst>
                <a:path w="803" h="803">
                  <a:moveTo>
                    <a:pt x="803" y="399"/>
                  </a:moveTo>
                  <a:lnTo>
                    <a:pt x="792" y="480"/>
                  </a:lnTo>
                  <a:lnTo>
                    <a:pt x="770" y="557"/>
                  </a:lnTo>
                  <a:lnTo>
                    <a:pt x="734" y="623"/>
                  </a:lnTo>
                  <a:lnTo>
                    <a:pt x="682" y="685"/>
                  </a:lnTo>
                  <a:lnTo>
                    <a:pt x="624" y="733"/>
                  </a:lnTo>
                  <a:lnTo>
                    <a:pt x="558" y="770"/>
                  </a:lnTo>
                  <a:lnTo>
                    <a:pt x="481" y="795"/>
                  </a:lnTo>
                  <a:lnTo>
                    <a:pt x="400" y="803"/>
                  </a:lnTo>
                  <a:lnTo>
                    <a:pt x="400" y="803"/>
                  </a:lnTo>
                  <a:lnTo>
                    <a:pt x="319" y="795"/>
                  </a:lnTo>
                  <a:lnTo>
                    <a:pt x="246" y="770"/>
                  </a:lnTo>
                  <a:lnTo>
                    <a:pt x="176" y="733"/>
                  </a:lnTo>
                  <a:lnTo>
                    <a:pt x="118" y="685"/>
                  </a:lnTo>
                  <a:lnTo>
                    <a:pt x="66" y="623"/>
                  </a:lnTo>
                  <a:lnTo>
                    <a:pt x="30" y="557"/>
                  </a:lnTo>
                  <a:lnTo>
                    <a:pt x="8" y="480"/>
                  </a:lnTo>
                  <a:lnTo>
                    <a:pt x="0" y="399"/>
                  </a:lnTo>
                  <a:lnTo>
                    <a:pt x="0" y="399"/>
                  </a:lnTo>
                  <a:lnTo>
                    <a:pt x="8" y="319"/>
                  </a:lnTo>
                  <a:lnTo>
                    <a:pt x="30" y="245"/>
                  </a:lnTo>
                  <a:lnTo>
                    <a:pt x="66" y="176"/>
                  </a:lnTo>
                  <a:lnTo>
                    <a:pt x="118" y="117"/>
                  </a:lnTo>
                  <a:lnTo>
                    <a:pt x="176" y="69"/>
                  </a:lnTo>
                  <a:lnTo>
                    <a:pt x="246" y="29"/>
                  </a:lnTo>
                  <a:lnTo>
                    <a:pt x="319" y="7"/>
                  </a:lnTo>
                  <a:lnTo>
                    <a:pt x="400" y="0"/>
                  </a:lnTo>
                  <a:lnTo>
                    <a:pt x="400" y="0"/>
                  </a:lnTo>
                  <a:lnTo>
                    <a:pt x="481" y="7"/>
                  </a:lnTo>
                  <a:lnTo>
                    <a:pt x="558" y="29"/>
                  </a:lnTo>
                  <a:lnTo>
                    <a:pt x="624" y="69"/>
                  </a:lnTo>
                  <a:lnTo>
                    <a:pt x="682" y="117"/>
                  </a:lnTo>
                  <a:lnTo>
                    <a:pt x="734" y="176"/>
                  </a:lnTo>
                  <a:lnTo>
                    <a:pt x="770" y="245"/>
                  </a:lnTo>
                  <a:lnTo>
                    <a:pt x="792" y="319"/>
                  </a:lnTo>
                  <a:lnTo>
                    <a:pt x="803" y="399"/>
                  </a:lnTo>
                  <a:close/>
                </a:path>
              </a:pathLst>
            </a:custGeom>
            <a:solidFill>
              <a:schemeClr val="tx1"/>
            </a:solidFill>
            <a:ln w="28575" cap="flat" cmpd="sng">
              <a:solidFill>
                <a:srgbClr val="C0C0C0"/>
              </a:solidFill>
              <a:prstDash val="dash"/>
              <a:round/>
              <a:headEnd/>
              <a:tailEnd/>
            </a:ln>
          </p:spPr>
          <p:txBody>
            <a:bodyPr/>
            <a:lstStyle/>
            <a:p>
              <a:endParaRPr lang="en-CA"/>
            </a:p>
          </p:txBody>
        </p:sp>
        <p:sp>
          <p:nvSpPr>
            <p:cNvPr id="86111" name="Oval 95"/>
            <p:cNvSpPr>
              <a:spLocks noChangeArrowheads="1"/>
            </p:cNvSpPr>
            <p:nvPr/>
          </p:nvSpPr>
          <p:spPr bwMode="auto">
            <a:xfrm>
              <a:off x="1102" y="1472"/>
              <a:ext cx="288" cy="288"/>
            </a:xfrm>
            <a:prstGeom prst="ellipse">
              <a:avLst/>
            </a:prstGeom>
            <a:solidFill>
              <a:schemeClr val="bg1"/>
            </a:solidFill>
            <a:ln w="28575">
              <a:solidFill>
                <a:srgbClr val="C0C0C0"/>
              </a:solidFill>
              <a:prstDash val="dash"/>
              <a:round/>
              <a:headEnd/>
              <a:tailEnd/>
            </a:ln>
            <a:effectLst/>
          </p:spPr>
          <p:txBody>
            <a:bodyPr wrap="none" anchor="ctr"/>
            <a:lstStyle/>
            <a:p>
              <a:endParaRPr lang="en-CA"/>
            </a:p>
          </p:txBody>
        </p:sp>
        <p:sp>
          <p:nvSpPr>
            <p:cNvPr id="86112" name="Line 96"/>
            <p:cNvSpPr>
              <a:spLocks noChangeShapeType="1"/>
            </p:cNvSpPr>
            <p:nvPr/>
          </p:nvSpPr>
          <p:spPr bwMode="auto">
            <a:xfrm>
              <a:off x="964" y="1415"/>
              <a:ext cx="100" cy="0"/>
            </a:xfrm>
            <a:prstGeom prst="line">
              <a:avLst/>
            </a:prstGeom>
            <a:noFill/>
            <a:ln w="28575">
              <a:solidFill>
                <a:srgbClr val="FF0000"/>
              </a:solidFill>
              <a:round/>
              <a:headEnd/>
              <a:tailEnd/>
            </a:ln>
            <a:effectLst/>
          </p:spPr>
          <p:txBody>
            <a:bodyPr/>
            <a:lstStyle/>
            <a:p>
              <a:endParaRPr lang="en-CA"/>
            </a:p>
          </p:txBody>
        </p:sp>
        <p:sp>
          <p:nvSpPr>
            <p:cNvPr id="86113" name="Text Box 97"/>
            <p:cNvSpPr txBox="1">
              <a:spLocks noChangeArrowheads="1"/>
            </p:cNvSpPr>
            <p:nvPr/>
          </p:nvSpPr>
          <p:spPr bwMode="auto">
            <a:xfrm>
              <a:off x="1150" y="1506"/>
              <a:ext cx="191" cy="212"/>
            </a:xfrm>
            <a:prstGeom prst="rect">
              <a:avLst/>
            </a:prstGeom>
            <a:noFill/>
            <a:ln w="9525">
              <a:noFill/>
              <a:miter lim="800000"/>
              <a:headEnd/>
              <a:tailEnd/>
            </a:ln>
            <a:effectLst/>
          </p:spPr>
          <p:txBody>
            <a:bodyPr wrap="none">
              <a:spAutoFit/>
            </a:bodyPr>
            <a:lstStyle/>
            <a:p>
              <a:pPr eaLnBrk="1" hangingPunct="1"/>
              <a:r>
                <a:rPr lang="en-CA" sz="1600">
                  <a:solidFill>
                    <a:srgbClr val="33CC33"/>
                  </a:solidFill>
                  <a:latin typeface="Arial" charset="0"/>
                </a:rPr>
                <a:t>+</a:t>
              </a:r>
            </a:p>
          </p:txBody>
        </p:sp>
      </p:grpSp>
      <p:sp>
        <p:nvSpPr>
          <p:cNvPr id="86114" name="Text Box 98"/>
          <p:cNvSpPr txBox="1">
            <a:spLocks noChangeArrowheads="1"/>
          </p:cNvSpPr>
          <p:nvPr/>
        </p:nvSpPr>
        <p:spPr bwMode="auto">
          <a:xfrm>
            <a:off x="8070850" y="1468438"/>
            <a:ext cx="398463" cy="457200"/>
          </a:xfrm>
          <a:prstGeom prst="rect">
            <a:avLst/>
          </a:prstGeom>
          <a:noFill/>
          <a:ln w="9525">
            <a:noFill/>
            <a:miter lim="800000"/>
            <a:headEnd/>
            <a:tailEnd/>
          </a:ln>
          <a:effectLst/>
        </p:spPr>
        <p:txBody>
          <a:bodyPr wrap="none">
            <a:spAutoFit/>
          </a:bodyPr>
          <a:lstStyle/>
          <a:p>
            <a:r>
              <a:rPr lang="en-CA" dirty="0">
                <a:latin typeface="Arial" charset="0"/>
              </a:rPr>
              <a:t>r</a:t>
            </a:r>
            <a:r>
              <a:rPr lang="en-CA" baseline="-25000" dirty="0">
                <a:latin typeface="Arial" charset="0"/>
              </a:rPr>
              <a:t>0</a:t>
            </a:r>
          </a:p>
        </p:txBody>
      </p:sp>
      <p:grpSp>
        <p:nvGrpSpPr>
          <p:cNvPr id="2" name="Group 1"/>
          <p:cNvGrpSpPr/>
          <p:nvPr/>
        </p:nvGrpSpPr>
        <p:grpSpPr>
          <a:xfrm>
            <a:off x="3386885" y="3839718"/>
            <a:ext cx="4661934" cy="1176821"/>
            <a:chOff x="3386885" y="3839718"/>
            <a:chExt cx="4661934" cy="1176821"/>
          </a:xfrm>
        </p:grpSpPr>
        <p:sp>
          <p:nvSpPr>
            <p:cNvPr id="5" name="Freeform 4"/>
            <p:cNvSpPr/>
            <p:nvPr/>
          </p:nvSpPr>
          <p:spPr bwMode="auto">
            <a:xfrm>
              <a:off x="3762630" y="3839718"/>
              <a:ext cx="4151376" cy="609106"/>
            </a:xfrm>
            <a:custGeom>
              <a:avLst/>
              <a:gdLst>
                <a:gd name="connsiteX0" fmla="*/ 0 w 4151376"/>
                <a:gd name="connsiteY0" fmla="*/ 560607 h 609106"/>
                <a:gd name="connsiteX1" fmla="*/ 1115568 w 4151376"/>
                <a:gd name="connsiteY1" fmla="*/ 569751 h 609106"/>
                <a:gd name="connsiteX2" fmla="*/ 1298448 w 4151376"/>
                <a:gd name="connsiteY2" fmla="*/ 130839 h 609106"/>
                <a:gd name="connsiteX3" fmla="*/ 1700784 w 4151376"/>
                <a:gd name="connsiteY3" fmla="*/ 2823 h 609106"/>
                <a:gd name="connsiteX4" fmla="*/ 2258568 w 4151376"/>
                <a:gd name="connsiteY4" fmla="*/ 57687 h 609106"/>
                <a:gd name="connsiteX5" fmla="*/ 2505456 w 4151376"/>
                <a:gd name="connsiteY5" fmla="*/ 231423 h 609106"/>
                <a:gd name="connsiteX6" fmla="*/ 2761488 w 4151376"/>
                <a:gd name="connsiteY6" fmla="*/ 551463 h 609106"/>
                <a:gd name="connsiteX7" fmla="*/ 4151376 w 4151376"/>
                <a:gd name="connsiteY7" fmla="*/ 560607 h 609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1376" h="609106">
                  <a:moveTo>
                    <a:pt x="0" y="560607"/>
                  </a:moveTo>
                  <a:cubicBezTo>
                    <a:pt x="449580" y="600993"/>
                    <a:pt x="899160" y="641379"/>
                    <a:pt x="1115568" y="569751"/>
                  </a:cubicBezTo>
                  <a:cubicBezTo>
                    <a:pt x="1331976" y="498123"/>
                    <a:pt x="1200912" y="225327"/>
                    <a:pt x="1298448" y="130839"/>
                  </a:cubicBezTo>
                  <a:cubicBezTo>
                    <a:pt x="1395984" y="36351"/>
                    <a:pt x="1540764" y="15015"/>
                    <a:pt x="1700784" y="2823"/>
                  </a:cubicBezTo>
                  <a:cubicBezTo>
                    <a:pt x="1860804" y="-9369"/>
                    <a:pt x="2124456" y="19587"/>
                    <a:pt x="2258568" y="57687"/>
                  </a:cubicBezTo>
                  <a:cubicBezTo>
                    <a:pt x="2392680" y="95787"/>
                    <a:pt x="2421636" y="149127"/>
                    <a:pt x="2505456" y="231423"/>
                  </a:cubicBezTo>
                  <a:cubicBezTo>
                    <a:pt x="2589276" y="313719"/>
                    <a:pt x="2487168" y="496599"/>
                    <a:pt x="2761488" y="551463"/>
                  </a:cubicBezTo>
                  <a:cubicBezTo>
                    <a:pt x="3035808" y="606327"/>
                    <a:pt x="3593592" y="583467"/>
                    <a:pt x="4151376" y="560607"/>
                  </a:cubicBezTo>
                </a:path>
              </a:pathLst>
            </a:cu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cxnSp>
          <p:nvCxnSpPr>
            <p:cNvPr id="7" name="Straight Connector 6"/>
            <p:cNvCxnSpPr/>
            <p:nvPr/>
          </p:nvCxnSpPr>
          <p:spPr bwMode="auto">
            <a:xfrm>
              <a:off x="3703638" y="4592349"/>
              <a:ext cx="4218433" cy="914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flipV="1">
              <a:off x="3703638" y="3839718"/>
              <a:ext cx="0" cy="7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0" name="TextBox 9"/>
            <p:cNvSpPr txBox="1"/>
            <p:nvPr/>
          </p:nvSpPr>
          <p:spPr>
            <a:xfrm>
              <a:off x="7779193" y="4554874"/>
              <a:ext cx="269626" cy="461665"/>
            </a:xfrm>
            <a:prstGeom prst="rect">
              <a:avLst/>
            </a:prstGeom>
            <a:noFill/>
          </p:spPr>
          <p:txBody>
            <a:bodyPr wrap="none" rtlCol="0">
              <a:spAutoFit/>
            </a:bodyPr>
            <a:lstStyle/>
            <a:p>
              <a:r>
                <a:rPr lang="en-US" dirty="0" smtClean="0"/>
                <a:t>t</a:t>
              </a:r>
              <a:endParaRPr lang="en-US" dirty="0"/>
            </a:p>
          </p:txBody>
        </p:sp>
        <p:sp>
          <p:nvSpPr>
            <p:cNvPr id="109" name="TextBox 108"/>
            <p:cNvSpPr txBox="1"/>
            <p:nvPr/>
          </p:nvSpPr>
          <p:spPr>
            <a:xfrm>
              <a:off x="3386885" y="3968798"/>
              <a:ext cx="287258" cy="461665"/>
            </a:xfrm>
            <a:prstGeom prst="rect">
              <a:avLst/>
            </a:prstGeom>
            <a:noFill/>
          </p:spPr>
          <p:txBody>
            <a:bodyPr wrap="none" rtlCol="0">
              <a:spAutoFit/>
            </a:bodyPr>
            <a:lstStyle/>
            <a:p>
              <a:r>
                <a:rPr lang="en-US" dirty="0"/>
                <a:t>r</a:t>
              </a:r>
            </a:p>
          </p:txBody>
        </p:sp>
      </p:grpSp>
      <p:sp>
        <p:nvSpPr>
          <p:cNvPr id="12" name="TextBox 11"/>
          <p:cNvSpPr txBox="1"/>
          <p:nvPr/>
        </p:nvSpPr>
        <p:spPr>
          <a:xfrm>
            <a:off x="371871" y="5140928"/>
            <a:ext cx="8505667" cy="830997"/>
          </a:xfrm>
          <a:prstGeom prst="rect">
            <a:avLst/>
          </a:prstGeom>
          <a:noFill/>
        </p:spPr>
        <p:txBody>
          <a:bodyPr wrap="square" rtlCol="0">
            <a:spAutoFit/>
          </a:bodyPr>
          <a:lstStyle/>
          <a:p>
            <a:r>
              <a:rPr lang="en-US" dirty="0" smtClean="0"/>
              <a:t>Notice that the response is delayed and that it lasts longer than  the stimulus, which is very brief. We call this the </a:t>
            </a:r>
            <a:r>
              <a:rPr lang="en-US" b="1" i="1" dirty="0" smtClean="0"/>
              <a:t>impulse response</a:t>
            </a:r>
            <a:r>
              <a:rPr lang="en-US" dirty="0" smtClean="0"/>
              <a:t>.</a:t>
            </a:r>
            <a:endParaRPr lang="en-US" dirty="0"/>
          </a:p>
        </p:txBody>
      </p:sp>
    </p:spTree>
    <p:extLst>
      <p:ext uri="{BB962C8B-B14F-4D97-AF65-F5344CB8AC3E}">
        <p14:creationId xmlns:p14="http://schemas.microsoft.com/office/powerpoint/2010/main" val="2737044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4" name="TextBox 3"/>
          <p:cNvSpPr txBox="1"/>
          <p:nvPr/>
        </p:nvSpPr>
        <p:spPr>
          <a:xfrm>
            <a:off x="1060729" y="1137360"/>
            <a:ext cx="2790270" cy="2462213"/>
          </a:xfrm>
          <a:prstGeom prst="rect">
            <a:avLst/>
          </a:prstGeom>
          <a:noFill/>
        </p:spPr>
        <p:txBody>
          <a:bodyPr wrap="square" rtlCol="0">
            <a:spAutoFit/>
          </a:bodyPr>
          <a:lstStyle/>
          <a:p>
            <a:pPr algn="ctr"/>
            <a:r>
              <a:rPr lang="en-US" sz="1400" dirty="0" smtClean="0"/>
              <a:t>0 0 0 0 0 0 0 0 0 0 0 0 0 0 0 0 0 0 0</a:t>
            </a:r>
          </a:p>
          <a:p>
            <a:pPr algn="ctr"/>
            <a:r>
              <a:rPr lang="en-US" sz="1400" dirty="0" smtClean="0"/>
              <a:t>0 0 0 0 0 0 0 -1 -1 -1 0 0 0 0 0 0 0 0</a:t>
            </a:r>
          </a:p>
          <a:p>
            <a:pPr algn="ctr"/>
            <a:r>
              <a:rPr lang="en-US" sz="1400" dirty="0" smtClean="0"/>
              <a:t>0 0 0 0 0 0 -1 -1 -1 -1 -1 0 0 0 0 0 0</a:t>
            </a:r>
          </a:p>
          <a:p>
            <a:pPr algn="ctr"/>
            <a:r>
              <a:rPr lang="en-US" sz="1400" dirty="0" smtClean="0"/>
              <a:t>0 0 0 0 -1 -1 -1 -1 -1 -1 -1 -1 0 0 0 0</a:t>
            </a:r>
          </a:p>
          <a:p>
            <a:pPr algn="ctr"/>
            <a:r>
              <a:rPr lang="en-US" sz="1400" dirty="0"/>
              <a:t>0 0 0 0 -1 -1 </a:t>
            </a:r>
            <a:r>
              <a:rPr lang="en-US" sz="1400" dirty="0" smtClean="0"/>
              <a:t>-1 +1 +1 -1 </a:t>
            </a:r>
            <a:r>
              <a:rPr lang="en-US" sz="1400" dirty="0"/>
              <a:t>-1 -1 </a:t>
            </a:r>
            <a:r>
              <a:rPr lang="en-US" sz="1400" dirty="0" smtClean="0"/>
              <a:t>0 0 0</a:t>
            </a:r>
            <a:endParaRPr lang="en-US" sz="1400" dirty="0"/>
          </a:p>
          <a:p>
            <a:pPr algn="ctr"/>
            <a:r>
              <a:rPr lang="en-US" sz="1400" dirty="0"/>
              <a:t>0 0 0 0 -1 -1 </a:t>
            </a:r>
            <a:r>
              <a:rPr lang="en-US" sz="1400" dirty="0" smtClean="0"/>
              <a:t>+1 +1 +1 +1 </a:t>
            </a:r>
            <a:r>
              <a:rPr lang="en-US" sz="1400" dirty="0"/>
              <a:t>-1 -1 0 </a:t>
            </a:r>
            <a:r>
              <a:rPr lang="en-US" sz="1400" dirty="0" smtClean="0"/>
              <a:t>0 0</a:t>
            </a:r>
            <a:endParaRPr lang="en-US" sz="1400" dirty="0"/>
          </a:p>
          <a:p>
            <a:pPr algn="ctr"/>
            <a:r>
              <a:rPr lang="en-US" sz="1400" dirty="0"/>
              <a:t>0 0 0 0 -1 -1 </a:t>
            </a:r>
            <a:r>
              <a:rPr lang="en-US" sz="1400" dirty="0" smtClean="0"/>
              <a:t>+1 +1 +1 +1 </a:t>
            </a:r>
            <a:r>
              <a:rPr lang="en-US" sz="1400" dirty="0"/>
              <a:t>-1 -1 0 </a:t>
            </a:r>
            <a:r>
              <a:rPr lang="en-US" sz="1400" dirty="0" smtClean="0"/>
              <a:t>0 0</a:t>
            </a:r>
            <a:endParaRPr lang="en-US" sz="1400" dirty="0"/>
          </a:p>
          <a:p>
            <a:pPr algn="ctr"/>
            <a:r>
              <a:rPr lang="en-US" sz="1400" dirty="0"/>
              <a:t>0 0 0 0 -1 -1 </a:t>
            </a:r>
            <a:r>
              <a:rPr lang="en-US" sz="1400" dirty="0" smtClean="0"/>
              <a:t>-1 +1 +1 </a:t>
            </a:r>
            <a:r>
              <a:rPr lang="en-US" sz="1400" dirty="0"/>
              <a:t>-1 -1 -1 0 </a:t>
            </a:r>
            <a:r>
              <a:rPr lang="en-US" sz="1400" dirty="0" smtClean="0"/>
              <a:t>0 0</a:t>
            </a:r>
            <a:endParaRPr lang="en-US" sz="1400" dirty="0"/>
          </a:p>
          <a:p>
            <a:pPr algn="ctr"/>
            <a:r>
              <a:rPr lang="en-US" sz="1400" dirty="0" smtClean="0"/>
              <a:t>0 </a:t>
            </a:r>
            <a:r>
              <a:rPr lang="en-US" sz="1400" dirty="0"/>
              <a:t>0 0 0 0 </a:t>
            </a:r>
            <a:r>
              <a:rPr lang="en-US" sz="1400" dirty="0" smtClean="0"/>
              <a:t>0 -</a:t>
            </a:r>
            <a:r>
              <a:rPr lang="en-US" sz="1400" dirty="0"/>
              <a:t>1 -1 -1 -1 -1 </a:t>
            </a:r>
            <a:r>
              <a:rPr lang="en-US" sz="1400" dirty="0" smtClean="0"/>
              <a:t>-1 </a:t>
            </a:r>
            <a:r>
              <a:rPr lang="en-US" sz="1400" dirty="0"/>
              <a:t>0 0 0 </a:t>
            </a:r>
            <a:r>
              <a:rPr lang="en-US" sz="1400" dirty="0" smtClean="0"/>
              <a:t>0 0</a:t>
            </a:r>
            <a:endParaRPr lang="en-US" sz="1400" dirty="0"/>
          </a:p>
          <a:p>
            <a:pPr algn="ctr"/>
            <a:r>
              <a:rPr lang="en-US" sz="1400" dirty="0"/>
              <a:t>0 0 0 0 0 0 0 -1 -1 -1 </a:t>
            </a:r>
            <a:r>
              <a:rPr lang="en-US" sz="1400" dirty="0" smtClean="0"/>
              <a:t>-1 </a:t>
            </a:r>
            <a:r>
              <a:rPr lang="en-US" sz="1400" dirty="0"/>
              <a:t>0 0 0 0 </a:t>
            </a:r>
            <a:r>
              <a:rPr lang="en-US" sz="1400" dirty="0" smtClean="0"/>
              <a:t>0 0 0</a:t>
            </a:r>
            <a:endParaRPr lang="en-US" sz="1400" dirty="0"/>
          </a:p>
          <a:p>
            <a:pPr algn="ctr"/>
            <a:r>
              <a:rPr lang="en-US" sz="1400" dirty="0"/>
              <a:t>0 0 0 0 0 0 0 0 0 0 0 0 0 0 0 0 0 </a:t>
            </a:r>
            <a:r>
              <a:rPr lang="en-US" sz="1400" dirty="0" smtClean="0"/>
              <a:t>0 0</a:t>
            </a:r>
            <a:endParaRPr lang="en-US" sz="1400" dirty="0"/>
          </a:p>
        </p:txBody>
      </p:sp>
      <p:sp>
        <p:nvSpPr>
          <p:cNvPr id="5" name="TextBox 4"/>
          <p:cNvSpPr txBox="1"/>
          <p:nvPr/>
        </p:nvSpPr>
        <p:spPr>
          <a:xfrm>
            <a:off x="2455864" y="202301"/>
            <a:ext cx="4390946" cy="461665"/>
          </a:xfrm>
          <a:prstGeom prst="rect">
            <a:avLst/>
          </a:prstGeom>
          <a:noFill/>
        </p:spPr>
        <p:txBody>
          <a:bodyPr wrap="none" rtlCol="0">
            <a:spAutoFit/>
          </a:bodyPr>
          <a:lstStyle/>
          <a:p>
            <a:r>
              <a:rPr lang="en-CA" dirty="0" smtClean="0"/>
              <a:t>Receptive fields in space and time</a:t>
            </a:r>
            <a:endParaRPr lang="en-CA" dirty="0"/>
          </a:p>
        </p:txBody>
      </p:sp>
      <p:grpSp>
        <p:nvGrpSpPr>
          <p:cNvPr id="6" name="Group 5"/>
          <p:cNvGrpSpPr/>
          <p:nvPr/>
        </p:nvGrpSpPr>
        <p:grpSpPr>
          <a:xfrm>
            <a:off x="4123260" y="1962367"/>
            <a:ext cx="4049696" cy="1022273"/>
            <a:chOff x="3386885" y="3839718"/>
            <a:chExt cx="4661934" cy="1176821"/>
          </a:xfrm>
        </p:grpSpPr>
        <p:sp>
          <p:nvSpPr>
            <p:cNvPr id="7" name="Freeform 6"/>
            <p:cNvSpPr/>
            <p:nvPr/>
          </p:nvSpPr>
          <p:spPr bwMode="auto">
            <a:xfrm>
              <a:off x="3762630" y="3839718"/>
              <a:ext cx="4151376" cy="609106"/>
            </a:xfrm>
            <a:custGeom>
              <a:avLst/>
              <a:gdLst>
                <a:gd name="connsiteX0" fmla="*/ 0 w 4151376"/>
                <a:gd name="connsiteY0" fmla="*/ 560607 h 609106"/>
                <a:gd name="connsiteX1" fmla="*/ 1115568 w 4151376"/>
                <a:gd name="connsiteY1" fmla="*/ 569751 h 609106"/>
                <a:gd name="connsiteX2" fmla="*/ 1298448 w 4151376"/>
                <a:gd name="connsiteY2" fmla="*/ 130839 h 609106"/>
                <a:gd name="connsiteX3" fmla="*/ 1700784 w 4151376"/>
                <a:gd name="connsiteY3" fmla="*/ 2823 h 609106"/>
                <a:gd name="connsiteX4" fmla="*/ 2258568 w 4151376"/>
                <a:gd name="connsiteY4" fmla="*/ 57687 h 609106"/>
                <a:gd name="connsiteX5" fmla="*/ 2505456 w 4151376"/>
                <a:gd name="connsiteY5" fmla="*/ 231423 h 609106"/>
                <a:gd name="connsiteX6" fmla="*/ 2761488 w 4151376"/>
                <a:gd name="connsiteY6" fmla="*/ 551463 h 609106"/>
                <a:gd name="connsiteX7" fmla="*/ 4151376 w 4151376"/>
                <a:gd name="connsiteY7" fmla="*/ 560607 h 609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1376" h="609106">
                  <a:moveTo>
                    <a:pt x="0" y="560607"/>
                  </a:moveTo>
                  <a:cubicBezTo>
                    <a:pt x="449580" y="600993"/>
                    <a:pt x="899160" y="641379"/>
                    <a:pt x="1115568" y="569751"/>
                  </a:cubicBezTo>
                  <a:cubicBezTo>
                    <a:pt x="1331976" y="498123"/>
                    <a:pt x="1200912" y="225327"/>
                    <a:pt x="1298448" y="130839"/>
                  </a:cubicBezTo>
                  <a:cubicBezTo>
                    <a:pt x="1395984" y="36351"/>
                    <a:pt x="1540764" y="15015"/>
                    <a:pt x="1700784" y="2823"/>
                  </a:cubicBezTo>
                  <a:cubicBezTo>
                    <a:pt x="1860804" y="-9369"/>
                    <a:pt x="2124456" y="19587"/>
                    <a:pt x="2258568" y="57687"/>
                  </a:cubicBezTo>
                  <a:cubicBezTo>
                    <a:pt x="2392680" y="95787"/>
                    <a:pt x="2421636" y="149127"/>
                    <a:pt x="2505456" y="231423"/>
                  </a:cubicBezTo>
                  <a:cubicBezTo>
                    <a:pt x="2589276" y="313719"/>
                    <a:pt x="2487168" y="496599"/>
                    <a:pt x="2761488" y="551463"/>
                  </a:cubicBezTo>
                  <a:cubicBezTo>
                    <a:pt x="3035808" y="606327"/>
                    <a:pt x="3593592" y="583467"/>
                    <a:pt x="4151376" y="560607"/>
                  </a:cubicBezTo>
                </a:path>
              </a:pathLst>
            </a:cu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cxnSp>
          <p:nvCxnSpPr>
            <p:cNvPr id="8" name="Straight Connector 7"/>
            <p:cNvCxnSpPr/>
            <p:nvPr/>
          </p:nvCxnSpPr>
          <p:spPr bwMode="auto">
            <a:xfrm>
              <a:off x="3703638" y="4592349"/>
              <a:ext cx="4218433" cy="914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flipV="1">
              <a:off x="3703638" y="3839718"/>
              <a:ext cx="0" cy="7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0" name="TextBox 9"/>
            <p:cNvSpPr txBox="1"/>
            <p:nvPr/>
          </p:nvSpPr>
          <p:spPr>
            <a:xfrm>
              <a:off x="7779193" y="4554874"/>
              <a:ext cx="269626" cy="461665"/>
            </a:xfrm>
            <a:prstGeom prst="rect">
              <a:avLst/>
            </a:prstGeom>
            <a:noFill/>
          </p:spPr>
          <p:txBody>
            <a:bodyPr wrap="none" rtlCol="0">
              <a:spAutoFit/>
            </a:bodyPr>
            <a:lstStyle/>
            <a:p>
              <a:r>
                <a:rPr lang="en-US" dirty="0" smtClean="0"/>
                <a:t>t</a:t>
              </a:r>
              <a:endParaRPr lang="en-US" dirty="0"/>
            </a:p>
          </p:txBody>
        </p:sp>
        <p:sp>
          <p:nvSpPr>
            <p:cNvPr id="11" name="TextBox 10"/>
            <p:cNvSpPr txBox="1"/>
            <p:nvPr/>
          </p:nvSpPr>
          <p:spPr>
            <a:xfrm>
              <a:off x="3386885" y="3968798"/>
              <a:ext cx="287258" cy="461665"/>
            </a:xfrm>
            <a:prstGeom prst="rect">
              <a:avLst/>
            </a:prstGeom>
            <a:noFill/>
          </p:spPr>
          <p:txBody>
            <a:bodyPr wrap="none" rtlCol="0">
              <a:spAutoFit/>
            </a:bodyPr>
            <a:lstStyle/>
            <a:p>
              <a:r>
                <a:rPr lang="en-US" dirty="0"/>
                <a:t>r</a:t>
              </a:r>
            </a:p>
          </p:txBody>
        </p:sp>
      </p:grpSp>
      <p:sp>
        <p:nvSpPr>
          <p:cNvPr id="12" name="TextBox 11"/>
          <p:cNvSpPr txBox="1"/>
          <p:nvPr/>
        </p:nvSpPr>
        <p:spPr>
          <a:xfrm>
            <a:off x="461247" y="4042573"/>
            <a:ext cx="8140588" cy="1323439"/>
          </a:xfrm>
          <a:prstGeom prst="rect">
            <a:avLst/>
          </a:prstGeom>
          <a:noFill/>
        </p:spPr>
        <p:txBody>
          <a:bodyPr wrap="square" rtlCol="0">
            <a:spAutoFit/>
          </a:bodyPr>
          <a:lstStyle/>
          <a:p>
            <a:r>
              <a:rPr lang="en-CA" sz="2000" dirty="0" smtClean="0"/>
              <a:t>So the receptive field is really two things: A spatial filter and an impulse response. For simplicity, we treat these as </a:t>
            </a:r>
            <a:r>
              <a:rPr lang="en-CA" sz="2000" i="1" dirty="0" smtClean="0"/>
              <a:t>separable</a:t>
            </a:r>
            <a:r>
              <a:rPr lang="en-CA" sz="2000" dirty="0" smtClean="0"/>
              <a:t>, meaning that we can study the spatial and temporal parts independently. A separable model has the form h(</a:t>
            </a:r>
            <a:r>
              <a:rPr lang="en-CA" sz="2000" dirty="0" err="1" smtClean="0"/>
              <a:t>x,y</a:t>
            </a:r>
            <a:r>
              <a:rPr lang="en-CA" sz="2000" dirty="0" smtClean="0"/>
              <a:t>)*h(t).</a:t>
            </a:r>
            <a:endParaRPr lang="en-CA" sz="2000" dirty="0"/>
          </a:p>
        </p:txBody>
      </p:sp>
    </p:spTree>
    <p:extLst>
      <p:ext uri="{BB962C8B-B14F-4D97-AF65-F5344CB8AC3E}">
        <p14:creationId xmlns:p14="http://schemas.microsoft.com/office/powerpoint/2010/main" val="8684030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00500" y="133350"/>
            <a:ext cx="1106393" cy="461665"/>
          </a:xfrm>
          <a:prstGeom prst="rect">
            <a:avLst/>
          </a:prstGeom>
          <a:noFill/>
        </p:spPr>
        <p:txBody>
          <a:bodyPr wrap="none" rtlCol="0">
            <a:spAutoFit/>
          </a:bodyPr>
          <a:lstStyle/>
          <a:p>
            <a:r>
              <a:rPr lang="en-CA" dirty="0" smtClean="0"/>
              <a:t>Outline</a:t>
            </a:r>
            <a:endParaRPr lang="en-CA" dirty="0"/>
          </a:p>
        </p:txBody>
      </p:sp>
      <p:sp>
        <p:nvSpPr>
          <p:cNvPr id="3" name="TextBox 2"/>
          <p:cNvSpPr txBox="1"/>
          <p:nvPr/>
        </p:nvSpPr>
        <p:spPr>
          <a:xfrm>
            <a:off x="228600" y="1209675"/>
            <a:ext cx="8763000" cy="1200329"/>
          </a:xfrm>
          <a:prstGeom prst="rect">
            <a:avLst/>
          </a:prstGeom>
          <a:noFill/>
        </p:spPr>
        <p:txBody>
          <a:bodyPr wrap="square" rtlCol="0">
            <a:spAutoFit/>
          </a:bodyPr>
          <a:lstStyle/>
          <a:p>
            <a:r>
              <a:rPr lang="en-CA" dirty="0" smtClean="0"/>
              <a:t>Introduction to linear systems</a:t>
            </a:r>
          </a:p>
          <a:p>
            <a:endParaRPr lang="en-CA" dirty="0"/>
          </a:p>
          <a:p>
            <a:r>
              <a:rPr lang="en-CA" dirty="0" smtClean="0"/>
              <a:t>Refinement of linear model and applications</a:t>
            </a:r>
          </a:p>
        </p:txBody>
      </p:sp>
    </p:spTree>
    <p:extLst>
      <p:ext uri="{BB962C8B-B14F-4D97-AF65-F5344CB8AC3E}">
        <p14:creationId xmlns:p14="http://schemas.microsoft.com/office/powerpoint/2010/main" val="8241976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6" descr="Gorilla Triptych">
            <a:hlinkClick r:id="rId2"/>
          </p:cNvPr>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866963" y="916445"/>
            <a:ext cx="7315200" cy="1947863"/>
          </a:xfrm>
        </p:spPr>
      </p:pic>
      <p:sp>
        <p:nvSpPr>
          <p:cNvPr id="5" name="Rectangle 8"/>
          <p:cNvSpPr>
            <a:spLocks noChangeArrowheads="1"/>
          </p:cNvSpPr>
          <p:nvPr/>
        </p:nvSpPr>
        <p:spPr bwMode="auto">
          <a:xfrm>
            <a:off x="1780479" y="2205791"/>
            <a:ext cx="88900" cy="88900"/>
          </a:xfrm>
          <a:prstGeom prst="rect">
            <a:avLst/>
          </a:prstGeom>
          <a:noFill/>
          <a:ln w="19050">
            <a:solidFill>
              <a:srgbClr val="FD110B"/>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 name="Rectangle 8"/>
          <p:cNvSpPr>
            <a:spLocks noChangeArrowheads="1"/>
          </p:cNvSpPr>
          <p:nvPr/>
        </p:nvSpPr>
        <p:spPr bwMode="auto">
          <a:xfrm>
            <a:off x="3916665" y="2205791"/>
            <a:ext cx="88900" cy="88900"/>
          </a:xfrm>
          <a:prstGeom prst="rect">
            <a:avLst/>
          </a:prstGeom>
          <a:noFill/>
          <a:ln w="19050">
            <a:solidFill>
              <a:srgbClr val="FD110B"/>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7" name="Rectangle 8"/>
          <p:cNvSpPr>
            <a:spLocks noChangeArrowheads="1"/>
          </p:cNvSpPr>
          <p:nvPr/>
        </p:nvSpPr>
        <p:spPr bwMode="auto">
          <a:xfrm>
            <a:off x="6520389" y="2205791"/>
            <a:ext cx="88900" cy="88900"/>
          </a:xfrm>
          <a:prstGeom prst="rect">
            <a:avLst/>
          </a:prstGeom>
          <a:noFill/>
          <a:ln w="19050">
            <a:solidFill>
              <a:srgbClr val="FD110B"/>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 name="Rectangle 7"/>
          <p:cNvSpPr/>
          <p:nvPr/>
        </p:nvSpPr>
        <p:spPr bwMode="auto">
          <a:xfrm>
            <a:off x="1593740" y="3846161"/>
            <a:ext cx="472698" cy="472698"/>
          </a:xfrm>
          <a:prstGeom prst="rect">
            <a:avLst/>
          </a:prstGeom>
          <a:solidFill>
            <a:schemeClr val="bg1">
              <a:lumMod val="95000"/>
            </a:schemeClr>
          </a:solidFill>
          <a:ln w="9525" cap="flat" cmpd="sng" algn="ctr">
            <a:solidFill>
              <a:srgbClr val="FF0F0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smtClean="0">
              <a:ln>
                <a:noFill/>
              </a:ln>
              <a:solidFill>
                <a:schemeClr val="tx1"/>
              </a:solidFill>
              <a:effectLst/>
              <a:latin typeface="Times" pitchFamily="-112" charset="0"/>
            </a:endParaRPr>
          </a:p>
        </p:txBody>
      </p:sp>
      <p:sp>
        <p:nvSpPr>
          <p:cNvPr id="9" name="Rectangle 8"/>
          <p:cNvSpPr/>
          <p:nvPr/>
        </p:nvSpPr>
        <p:spPr bwMode="auto">
          <a:xfrm>
            <a:off x="3724766" y="3846161"/>
            <a:ext cx="472698" cy="472698"/>
          </a:xfrm>
          <a:prstGeom prst="rect">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5400000" scaled="1"/>
            <a:tileRect/>
          </a:gradFill>
          <a:ln w="9525" cap="flat" cmpd="sng" algn="ctr">
            <a:solidFill>
              <a:srgbClr val="FF0F0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smtClean="0">
              <a:ln>
                <a:noFill/>
              </a:ln>
              <a:solidFill>
                <a:schemeClr val="tx1"/>
              </a:solidFill>
              <a:effectLst/>
              <a:latin typeface="Times" pitchFamily="-112" charset="0"/>
            </a:endParaRPr>
          </a:p>
        </p:txBody>
      </p:sp>
      <p:sp>
        <p:nvSpPr>
          <p:cNvPr id="10" name="Rectangle 9"/>
          <p:cNvSpPr/>
          <p:nvPr/>
        </p:nvSpPr>
        <p:spPr bwMode="auto">
          <a:xfrm>
            <a:off x="6328490" y="3846161"/>
            <a:ext cx="472698" cy="472698"/>
          </a:xfrm>
          <a:prstGeom prst="rect">
            <a:avLst/>
          </a:prstGeom>
          <a:solidFill>
            <a:schemeClr val="tx1"/>
          </a:solidFill>
          <a:ln w="9525" cap="flat" cmpd="sng" algn="ctr">
            <a:solidFill>
              <a:srgbClr val="FF0F0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smtClean="0">
              <a:ln>
                <a:noFill/>
              </a:ln>
              <a:solidFill>
                <a:schemeClr val="tx1"/>
              </a:solidFill>
              <a:effectLst/>
              <a:latin typeface="Times" pitchFamily="-112" charset="0"/>
            </a:endParaRPr>
          </a:p>
        </p:txBody>
      </p:sp>
      <p:grpSp>
        <p:nvGrpSpPr>
          <p:cNvPr id="11" name="Group 10"/>
          <p:cNvGrpSpPr/>
          <p:nvPr/>
        </p:nvGrpSpPr>
        <p:grpSpPr>
          <a:xfrm>
            <a:off x="1578242" y="2004823"/>
            <a:ext cx="479425" cy="479425"/>
            <a:chOff x="1866901" y="2638426"/>
            <a:chExt cx="1047750" cy="1047750"/>
          </a:xfrm>
        </p:grpSpPr>
        <p:sp>
          <p:nvSpPr>
            <p:cNvPr id="12" name="Oval 11"/>
            <p:cNvSpPr/>
            <p:nvPr/>
          </p:nvSpPr>
          <p:spPr bwMode="auto">
            <a:xfrm>
              <a:off x="2105025" y="2867025"/>
              <a:ext cx="581025" cy="581025"/>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sp>
          <p:nvSpPr>
            <p:cNvPr id="13" name="Oval 12"/>
            <p:cNvSpPr/>
            <p:nvPr/>
          </p:nvSpPr>
          <p:spPr bwMode="auto">
            <a:xfrm>
              <a:off x="1866901" y="2638426"/>
              <a:ext cx="1047750" cy="104775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grpSp>
      <p:grpSp>
        <p:nvGrpSpPr>
          <p:cNvPr id="14" name="Group 13"/>
          <p:cNvGrpSpPr/>
          <p:nvPr/>
        </p:nvGrpSpPr>
        <p:grpSpPr>
          <a:xfrm>
            <a:off x="3718039" y="2004823"/>
            <a:ext cx="479425" cy="479425"/>
            <a:chOff x="1866901" y="2638426"/>
            <a:chExt cx="1047750" cy="1047750"/>
          </a:xfrm>
        </p:grpSpPr>
        <p:sp>
          <p:nvSpPr>
            <p:cNvPr id="15" name="Oval 14"/>
            <p:cNvSpPr/>
            <p:nvPr/>
          </p:nvSpPr>
          <p:spPr bwMode="auto">
            <a:xfrm>
              <a:off x="2105025" y="2867025"/>
              <a:ext cx="581025" cy="581025"/>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sp>
          <p:nvSpPr>
            <p:cNvPr id="16" name="Oval 15"/>
            <p:cNvSpPr/>
            <p:nvPr/>
          </p:nvSpPr>
          <p:spPr bwMode="auto">
            <a:xfrm>
              <a:off x="1866901" y="2638426"/>
              <a:ext cx="1047750" cy="104775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grpSp>
      <p:grpSp>
        <p:nvGrpSpPr>
          <p:cNvPr id="17" name="Group 16"/>
          <p:cNvGrpSpPr/>
          <p:nvPr/>
        </p:nvGrpSpPr>
        <p:grpSpPr>
          <a:xfrm>
            <a:off x="6312992" y="2004823"/>
            <a:ext cx="479425" cy="479425"/>
            <a:chOff x="1866901" y="2638426"/>
            <a:chExt cx="1047750" cy="1047750"/>
          </a:xfrm>
        </p:grpSpPr>
        <p:sp>
          <p:nvSpPr>
            <p:cNvPr id="18" name="Oval 17"/>
            <p:cNvSpPr/>
            <p:nvPr/>
          </p:nvSpPr>
          <p:spPr bwMode="auto">
            <a:xfrm>
              <a:off x="2105025" y="2867025"/>
              <a:ext cx="581025" cy="581025"/>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sp>
          <p:nvSpPr>
            <p:cNvPr id="19" name="Oval 18"/>
            <p:cNvSpPr/>
            <p:nvPr/>
          </p:nvSpPr>
          <p:spPr bwMode="auto">
            <a:xfrm>
              <a:off x="1866901" y="2638426"/>
              <a:ext cx="1047750" cy="104775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grpSp>
      <p:grpSp>
        <p:nvGrpSpPr>
          <p:cNvPr id="25" name="Group 24"/>
          <p:cNvGrpSpPr/>
          <p:nvPr/>
        </p:nvGrpSpPr>
        <p:grpSpPr>
          <a:xfrm>
            <a:off x="944548" y="4642357"/>
            <a:ext cx="1760762" cy="658355"/>
            <a:chOff x="333047" y="4558163"/>
            <a:chExt cx="5148558" cy="1925070"/>
          </a:xfrm>
        </p:grpSpPr>
        <p:sp>
          <p:nvSpPr>
            <p:cNvPr id="20" name="Freeform 19"/>
            <p:cNvSpPr/>
            <p:nvPr/>
          </p:nvSpPr>
          <p:spPr bwMode="auto">
            <a:xfrm>
              <a:off x="925954" y="4558163"/>
              <a:ext cx="4151375" cy="967791"/>
            </a:xfrm>
            <a:custGeom>
              <a:avLst/>
              <a:gdLst>
                <a:gd name="connsiteX0" fmla="*/ 0 w 4151376"/>
                <a:gd name="connsiteY0" fmla="*/ 560607 h 609106"/>
                <a:gd name="connsiteX1" fmla="*/ 1115568 w 4151376"/>
                <a:gd name="connsiteY1" fmla="*/ 569751 h 609106"/>
                <a:gd name="connsiteX2" fmla="*/ 1298448 w 4151376"/>
                <a:gd name="connsiteY2" fmla="*/ 130839 h 609106"/>
                <a:gd name="connsiteX3" fmla="*/ 1700784 w 4151376"/>
                <a:gd name="connsiteY3" fmla="*/ 2823 h 609106"/>
                <a:gd name="connsiteX4" fmla="*/ 2258568 w 4151376"/>
                <a:gd name="connsiteY4" fmla="*/ 57687 h 609106"/>
                <a:gd name="connsiteX5" fmla="*/ 2505456 w 4151376"/>
                <a:gd name="connsiteY5" fmla="*/ 231423 h 609106"/>
                <a:gd name="connsiteX6" fmla="*/ 2761488 w 4151376"/>
                <a:gd name="connsiteY6" fmla="*/ 551463 h 609106"/>
                <a:gd name="connsiteX7" fmla="*/ 4151376 w 4151376"/>
                <a:gd name="connsiteY7" fmla="*/ 560607 h 609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1376" h="609106">
                  <a:moveTo>
                    <a:pt x="0" y="560607"/>
                  </a:moveTo>
                  <a:cubicBezTo>
                    <a:pt x="449580" y="600993"/>
                    <a:pt x="899160" y="641379"/>
                    <a:pt x="1115568" y="569751"/>
                  </a:cubicBezTo>
                  <a:cubicBezTo>
                    <a:pt x="1331976" y="498123"/>
                    <a:pt x="1200912" y="225327"/>
                    <a:pt x="1298448" y="130839"/>
                  </a:cubicBezTo>
                  <a:cubicBezTo>
                    <a:pt x="1395984" y="36351"/>
                    <a:pt x="1540764" y="15015"/>
                    <a:pt x="1700784" y="2823"/>
                  </a:cubicBezTo>
                  <a:cubicBezTo>
                    <a:pt x="1860804" y="-9369"/>
                    <a:pt x="2124456" y="19587"/>
                    <a:pt x="2258568" y="57687"/>
                  </a:cubicBezTo>
                  <a:cubicBezTo>
                    <a:pt x="2392680" y="95787"/>
                    <a:pt x="2421636" y="149127"/>
                    <a:pt x="2505456" y="231423"/>
                  </a:cubicBezTo>
                  <a:cubicBezTo>
                    <a:pt x="2589276" y="313719"/>
                    <a:pt x="2487168" y="496599"/>
                    <a:pt x="2761488" y="551463"/>
                  </a:cubicBezTo>
                  <a:cubicBezTo>
                    <a:pt x="3035808" y="606327"/>
                    <a:pt x="3593592" y="583467"/>
                    <a:pt x="4151376" y="560607"/>
                  </a:cubicBezTo>
                </a:path>
              </a:pathLst>
            </a:cu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cxnSp>
          <p:nvCxnSpPr>
            <p:cNvPr id="21" name="Straight Connector 20"/>
            <p:cNvCxnSpPr/>
            <p:nvPr/>
          </p:nvCxnSpPr>
          <p:spPr bwMode="auto">
            <a:xfrm>
              <a:off x="866963" y="5669481"/>
              <a:ext cx="4218433" cy="914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flipV="1">
              <a:off x="866963" y="4916850"/>
              <a:ext cx="0" cy="7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3" name="TextBox 22"/>
            <p:cNvSpPr txBox="1"/>
            <p:nvPr/>
          </p:nvSpPr>
          <p:spPr>
            <a:xfrm>
              <a:off x="4796324" y="5583275"/>
              <a:ext cx="685281" cy="899958"/>
            </a:xfrm>
            <a:prstGeom prst="rect">
              <a:avLst/>
            </a:prstGeom>
            <a:noFill/>
          </p:spPr>
          <p:txBody>
            <a:bodyPr wrap="none" rtlCol="0">
              <a:spAutoFit/>
            </a:bodyPr>
            <a:lstStyle/>
            <a:p>
              <a:r>
                <a:rPr lang="en-US" sz="1400" dirty="0" smtClean="0"/>
                <a:t>t</a:t>
              </a:r>
              <a:endParaRPr lang="en-US" sz="1400" dirty="0"/>
            </a:p>
          </p:txBody>
        </p:sp>
        <p:sp>
          <p:nvSpPr>
            <p:cNvPr id="24" name="TextBox 23"/>
            <p:cNvSpPr txBox="1"/>
            <p:nvPr/>
          </p:nvSpPr>
          <p:spPr>
            <a:xfrm>
              <a:off x="333047" y="4708229"/>
              <a:ext cx="713404" cy="899958"/>
            </a:xfrm>
            <a:prstGeom prst="rect">
              <a:avLst/>
            </a:prstGeom>
            <a:noFill/>
          </p:spPr>
          <p:txBody>
            <a:bodyPr wrap="none" rtlCol="0">
              <a:spAutoFit/>
            </a:bodyPr>
            <a:lstStyle/>
            <a:p>
              <a:r>
                <a:rPr lang="en-US" sz="1400" dirty="0"/>
                <a:t>r</a:t>
              </a:r>
            </a:p>
          </p:txBody>
        </p:sp>
      </p:grpSp>
      <p:grpSp>
        <p:nvGrpSpPr>
          <p:cNvPr id="32" name="Group 31"/>
          <p:cNvGrpSpPr/>
          <p:nvPr/>
        </p:nvGrpSpPr>
        <p:grpSpPr>
          <a:xfrm>
            <a:off x="3212481" y="4689418"/>
            <a:ext cx="1760762" cy="607034"/>
            <a:chOff x="333047" y="4708229"/>
            <a:chExt cx="5148558" cy="1775004"/>
          </a:xfrm>
        </p:grpSpPr>
        <p:sp>
          <p:nvSpPr>
            <p:cNvPr id="33" name="Freeform 32"/>
            <p:cNvSpPr/>
            <p:nvPr/>
          </p:nvSpPr>
          <p:spPr bwMode="auto">
            <a:xfrm>
              <a:off x="925954" y="5180611"/>
              <a:ext cx="4151375" cy="345340"/>
            </a:xfrm>
            <a:custGeom>
              <a:avLst/>
              <a:gdLst>
                <a:gd name="connsiteX0" fmla="*/ 0 w 4151376"/>
                <a:gd name="connsiteY0" fmla="*/ 560607 h 609106"/>
                <a:gd name="connsiteX1" fmla="*/ 1115568 w 4151376"/>
                <a:gd name="connsiteY1" fmla="*/ 569751 h 609106"/>
                <a:gd name="connsiteX2" fmla="*/ 1298448 w 4151376"/>
                <a:gd name="connsiteY2" fmla="*/ 130839 h 609106"/>
                <a:gd name="connsiteX3" fmla="*/ 1700784 w 4151376"/>
                <a:gd name="connsiteY3" fmla="*/ 2823 h 609106"/>
                <a:gd name="connsiteX4" fmla="*/ 2258568 w 4151376"/>
                <a:gd name="connsiteY4" fmla="*/ 57687 h 609106"/>
                <a:gd name="connsiteX5" fmla="*/ 2505456 w 4151376"/>
                <a:gd name="connsiteY5" fmla="*/ 231423 h 609106"/>
                <a:gd name="connsiteX6" fmla="*/ 2761488 w 4151376"/>
                <a:gd name="connsiteY6" fmla="*/ 551463 h 609106"/>
                <a:gd name="connsiteX7" fmla="*/ 4151376 w 4151376"/>
                <a:gd name="connsiteY7" fmla="*/ 560607 h 609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1376" h="609106">
                  <a:moveTo>
                    <a:pt x="0" y="560607"/>
                  </a:moveTo>
                  <a:cubicBezTo>
                    <a:pt x="449580" y="600993"/>
                    <a:pt x="899160" y="641379"/>
                    <a:pt x="1115568" y="569751"/>
                  </a:cubicBezTo>
                  <a:cubicBezTo>
                    <a:pt x="1331976" y="498123"/>
                    <a:pt x="1200912" y="225327"/>
                    <a:pt x="1298448" y="130839"/>
                  </a:cubicBezTo>
                  <a:cubicBezTo>
                    <a:pt x="1395984" y="36351"/>
                    <a:pt x="1540764" y="15015"/>
                    <a:pt x="1700784" y="2823"/>
                  </a:cubicBezTo>
                  <a:cubicBezTo>
                    <a:pt x="1860804" y="-9369"/>
                    <a:pt x="2124456" y="19587"/>
                    <a:pt x="2258568" y="57687"/>
                  </a:cubicBezTo>
                  <a:cubicBezTo>
                    <a:pt x="2392680" y="95787"/>
                    <a:pt x="2421636" y="149127"/>
                    <a:pt x="2505456" y="231423"/>
                  </a:cubicBezTo>
                  <a:cubicBezTo>
                    <a:pt x="2589276" y="313719"/>
                    <a:pt x="2487168" y="496599"/>
                    <a:pt x="2761488" y="551463"/>
                  </a:cubicBezTo>
                  <a:cubicBezTo>
                    <a:pt x="3035808" y="606327"/>
                    <a:pt x="3593592" y="583467"/>
                    <a:pt x="4151376" y="560607"/>
                  </a:cubicBezTo>
                </a:path>
              </a:pathLst>
            </a:cu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cxnSp>
          <p:nvCxnSpPr>
            <p:cNvPr id="34" name="Straight Connector 33"/>
            <p:cNvCxnSpPr/>
            <p:nvPr/>
          </p:nvCxnSpPr>
          <p:spPr bwMode="auto">
            <a:xfrm>
              <a:off x="866963" y="5669481"/>
              <a:ext cx="4218433" cy="914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5" name="Straight Connector 34"/>
            <p:cNvCxnSpPr/>
            <p:nvPr/>
          </p:nvCxnSpPr>
          <p:spPr bwMode="auto">
            <a:xfrm flipV="1">
              <a:off x="866963" y="4916850"/>
              <a:ext cx="0" cy="7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6" name="TextBox 35"/>
            <p:cNvSpPr txBox="1"/>
            <p:nvPr/>
          </p:nvSpPr>
          <p:spPr>
            <a:xfrm>
              <a:off x="4796324" y="5583275"/>
              <a:ext cx="685281" cy="899958"/>
            </a:xfrm>
            <a:prstGeom prst="rect">
              <a:avLst/>
            </a:prstGeom>
            <a:noFill/>
          </p:spPr>
          <p:txBody>
            <a:bodyPr wrap="none" rtlCol="0">
              <a:spAutoFit/>
            </a:bodyPr>
            <a:lstStyle/>
            <a:p>
              <a:r>
                <a:rPr lang="en-US" sz="1400" dirty="0" smtClean="0"/>
                <a:t>t</a:t>
              </a:r>
              <a:endParaRPr lang="en-US" sz="1400" dirty="0"/>
            </a:p>
          </p:txBody>
        </p:sp>
        <p:sp>
          <p:nvSpPr>
            <p:cNvPr id="37" name="TextBox 36"/>
            <p:cNvSpPr txBox="1"/>
            <p:nvPr/>
          </p:nvSpPr>
          <p:spPr>
            <a:xfrm>
              <a:off x="333047" y="4708229"/>
              <a:ext cx="713404" cy="899958"/>
            </a:xfrm>
            <a:prstGeom prst="rect">
              <a:avLst/>
            </a:prstGeom>
            <a:noFill/>
          </p:spPr>
          <p:txBody>
            <a:bodyPr wrap="none" rtlCol="0">
              <a:spAutoFit/>
            </a:bodyPr>
            <a:lstStyle/>
            <a:p>
              <a:r>
                <a:rPr lang="en-US" sz="1400" dirty="0"/>
                <a:t>r</a:t>
              </a:r>
            </a:p>
          </p:txBody>
        </p:sp>
      </p:grpSp>
      <p:grpSp>
        <p:nvGrpSpPr>
          <p:cNvPr id="38" name="Group 37"/>
          <p:cNvGrpSpPr/>
          <p:nvPr/>
        </p:nvGrpSpPr>
        <p:grpSpPr>
          <a:xfrm>
            <a:off x="5684458" y="4722027"/>
            <a:ext cx="1760762" cy="607034"/>
            <a:chOff x="333047" y="4708229"/>
            <a:chExt cx="5148558" cy="1775004"/>
          </a:xfrm>
        </p:grpSpPr>
        <p:sp>
          <p:nvSpPr>
            <p:cNvPr id="39" name="Freeform 38"/>
            <p:cNvSpPr/>
            <p:nvPr/>
          </p:nvSpPr>
          <p:spPr bwMode="auto">
            <a:xfrm flipV="1">
              <a:off x="925954" y="5525951"/>
              <a:ext cx="4151375" cy="443013"/>
            </a:xfrm>
            <a:custGeom>
              <a:avLst/>
              <a:gdLst>
                <a:gd name="connsiteX0" fmla="*/ 0 w 4151376"/>
                <a:gd name="connsiteY0" fmla="*/ 560607 h 609106"/>
                <a:gd name="connsiteX1" fmla="*/ 1115568 w 4151376"/>
                <a:gd name="connsiteY1" fmla="*/ 569751 h 609106"/>
                <a:gd name="connsiteX2" fmla="*/ 1298448 w 4151376"/>
                <a:gd name="connsiteY2" fmla="*/ 130839 h 609106"/>
                <a:gd name="connsiteX3" fmla="*/ 1700784 w 4151376"/>
                <a:gd name="connsiteY3" fmla="*/ 2823 h 609106"/>
                <a:gd name="connsiteX4" fmla="*/ 2258568 w 4151376"/>
                <a:gd name="connsiteY4" fmla="*/ 57687 h 609106"/>
                <a:gd name="connsiteX5" fmla="*/ 2505456 w 4151376"/>
                <a:gd name="connsiteY5" fmla="*/ 231423 h 609106"/>
                <a:gd name="connsiteX6" fmla="*/ 2761488 w 4151376"/>
                <a:gd name="connsiteY6" fmla="*/ 551463 h 609106"/>
                <a:gd name="connsiteX7" fmla="*/ 4151376 w 4151376"/>
                <a:gd name="connsiteY7" fmla="*/ 560607 h 609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1376" h="609106">
                  <a:moveTo>
                    <a:pt x="0" y="560607"/>
                  </a:moveTo>
                  <a:cubicBezTo>
                    <a:pt x="449580" y="600993"/>
                    <a:pt x="899160" y="641379"/>
                    <a:pt x="1115568" y="569751"/>
                  </a:cubicBezTo>
                  <a:cubicBezTo>
                    <a:pt x="1331976" y="498123"/>
                    <a:pt x="1200912" y="225327"/>
                    <a:pt x="1298448" y="130839"/>
                  </a:cubicBezTo>
                  <a:cubicBezTo>
                    <a:pt x="1395984" y="36351"/>
                    <a:pt x="1540764" y="15015"/>
                    <a:pt x="1700784" y="2823"/>
                  </a:cubicBezTo>
                  <a:cubicBezTo>
                    <a:pt x="1860804" y="-9369"/>
                    <a:pt x="2124456" y="19587"/>
                    <a:pt x="2258568" y="57687"/>
                  </a:cubicBezTo>
                  <a:cubicBezTo>
                    <a:pt x="2392680" y="95787"/>
                    <a:pt x="2421636" y="149127"/>
                    <a:pt x="2505456" y="231423"/>
                  </a:cubicBezTo>
                  <a:cubicBezTo>
                    <a:pt x="2589276" y="313719"/>
                    <a:pt x="2487168" y="496599"/>
                    <a:pt x="2761488" y="551463"/>
                  </a:cubicBezTo>
                  <a:cubicBezTo>
                    <a:pt x="3035808" y="606327"/>
                    <a:pt x="3593592" y="583467"/>
                    <a:pt x="4151376" y="560607"/>
                  </a:cubicBezTo>
                </a:path>
              </a:pathLst>
            </a:cu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cxnSp>
          <p:nvCxnSpPr>
            <p:cNvPr id="40" name="Straight Connector 39"/>
            <p:cNvCxnSpPr/>
            <p:nvPr/>
          </p:nvCxnSpPr>
          <p:spPr bwMode="auto">
            <a:xfrm>
              <a:off x="866963" y="5669481"/>
              <a:ext cx="4218433" cy="914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1" name="Straight Connector 40"/>
            <p:cNvCxnSpPr/>
            <p:nvPr/>
          </p:nvCxnSpPr>
          <p:spPr bwMode="auto">
            <a:xfrm flipV="1">
              <a:off x="866963" y="4916850"/>
              <a:ext cx="0" cy="7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2" name="TextBox 41"/>
            <p:cNvSpPr txBox="1"/>
            <p:nvPr/>
          </p:nvSpPr>
          <p:spPr>
            <a:xfrm>
              <a:off x="4796324" y="5583275"/>
              <a:ext cx="685281" cy="899958"/>
            </a:xfrm>
            <a:prstGeom prst="rect">
              <a:avLst/>
            </a:prstGeom>
            <a:noFill/>
          </p:spPr>
          <p:txBody>
            <a:bodyPr wrap="none" rtlCol="0">
              <a:spAutoFit/>
            </a:bodyPr>
            <a:lstStyle/>
            <a:p>
              <a:r>
                <a:rPr lang="en-US" sz="1400" dirty="0" smtClean="0"/>
                <a:t>t</a:t>
              </a:r>
              <a:endParaRPr lang="en-US" sz="1400" dirty="0"/>
            </a:p>
          </p:txBody>
        </p:sp>
        <p:sp>
          <p:nvSpPr>
            <p:cNvPr id="43" name="TextBox 42"/>
            <p:cNvSpPr txBox="1"/>
            <p:nvPr/>
          </p:nvSpPr>
          <p:spPr>
            <a:xfrm>
              <a:off x="333047" y="4708229"/>
              <a:ext cx="713404" cy="899958"/>
            </a:xfrm>
            <a:prstGeom prst="rect">
              <a:avLst/>
            </a:prstGeom>
            <a:noFill/>
          </p:spPr>
          <p:txBody>
            <a:bodyPr wrap="none" rtlCol="0">
              <a:spAutoFit/>
            </a:bodyPr>
            <a:lstStyle/>
            <a:p>
              <a:r>
                <a:rPr lang="en-US" sz="1400" dirty="0"/>
                <a:t>r</a:t>
              </a:r>
            </a:p>
          </p:txBody>
        </p:sp>
      </p:grpSp>
      <p:sp>
        <p:nvSpPr>
          <p:cNvPr id="2" name="TextBox 1"/>
          <p:cNvSpPr txBox="1"/>
          <p:nvPr/>
        </p:nvSpPr>
        <p:spPr>
          <a:xfrm>
            <a:off x="590719" y="6052842"/>
            <a:ext cx="7420396" cy="461665"/>
          </a:xfrm>
          <a:prstGeom prst="rect">
            <a:avLst/>
          </a:prstGeom>
          <a:noFill/>
        </p:spPr>
        <p:txBody>
          <a:bodyPr wrap="square" rtlCol="0">
            <a:spAutoFit/>
          </a:bodyPr>
          <a:lstStyle/>
          <a:p>
            <a:r>
              <a:rPr lang="en-CA" dirty="0" smtClean="0"/>
              <a:t>We’ll consider the temporal part first…</a:t>
            </a:r>
            <a:endParaRPr lang="en-CA" dirty="0"/>
          </a:p>
        </p:txBody>
      </p:sp>
    </p:spTree>
    <p:extLst>
      <p:ext uri="{BB962C8B-B14F-4D97-AF65-F5344CB8AC3E}">
        <p14:creationId xmlns:p14="http://schemas.microsoft.com/office/powerpoint/2010/main" val="252508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180014" y="985513"/>
            <a:ext cx="4733925" cy="1647825"/>
          </a:xfrm>
          <a:prstGeom prst="rect">
            <a:avLst/>
          </a:prstGeom>
        </p:spPr>
      </p:pic>
      <p:pic>
        <p:nvPicPr>
          <p:cNvPr id="9" name="Picture 8"/>
          <p:cNvPicPr>
            <a:picLocks noChangeAspect="1"/>
          </p:cNvPicPr>
          <p:nvPr/>
        </p:nvPicPr>
        <p:blipFill>
          <a:blip r:embed="rId3"/>
          <a:stretch>
            <a:fillRect/>
          </a:stretch>
        </p:blipFill>
        <p:spPr>
          <a:xfrm>
            <a:off x="2160964" y="2742230"/>
            <a:ext cx="4752975" cy="1714500"/>
          </a:xfrm>
          <a:prstGeom prst="rect">
            <a:avLst/>
          </a:prstGeom>
        </p:spPr>
      </p:pic>
      <p:sp>
        <p:nvSpPr>
          <p:cNvPr id="10" name="TextBox 9"/>
          <p:cNvSpPr txBox="1"/>
          <p:nvPr/>
        </p:nvSpPr>
        <p:spPr>
          <a:xfrm>
            <a:off x="4153546" y="4456730"/>
            <a:ext cx="847476" cy="338554"/>
          </a:xfrm>
          <a:prstGeom prst="rect">
            <a:avLst/>
          </a:prstGeom>
          <a:noFill/>
        </p:spPr>
        <p:txBody>
          <a:bodyPr wrap="none" rtlCol="0">
            <a:spAutoFit/>
          </a:bodyPr>
          <a:lstStyle/>
          <a:p>
            <a:r>
              <a:rPr lang="en-CA" sz="1600" dirty="0" smtClean="0"/>
              <a:t>Time -&gt;</a:t>
            </a:r>
            <a:endParaRPr lang="en-CA" sz="1600" dirty="0"/>
          </a:p>
        </p:txBody>
      </p:sp>
      <p:sp>
        <p:nvSpPr>
          <p:cNvPr id="11" name="TextBox 10"/>
          <p:cNvSpPr txBox="1"/>
          <p:nvPr/>
        </p:nvSpPr>
        <p:spPr>
          <a:xfrm>
            <a:off x="1564045" y="1578592"/>
            <a:ext cx="595035" cy="461665"/>
          </a:xfrm>
          <a:prstGeom prst="rect">
            <a:avLst/>
          </a:prstGeom>
          <a:noFill/>
        </p:spPr>
        <p:txBody>
          <a:bodyPr wrap="none" rtlCol="0">
            <a:spAutoFit/>
          </a:bodyPr>
          <a:lstStyle/>
          <a:p>
            <a:r>
              <a:rPr lang="en-CA" i="1" dirty="0"/>
              <a:t>s</a:t>
            </a:r>
            <a:r>
              <a:rPr lang="en-CA" i="1" dirty="0" smtClean="0"/>
              <a:t>(t)</a:t>
            </a:r>
            <a:endParaRPr lang="en-CA" i="1" dirty="0"/>
          </a:p>
        </p:txBody>
      </p:sp>
      <p:sp>
        <p:nvSpPr>
          <p:cNvPr id="12" name="TextBox 11"/>
          <p:cNvSpPr txBox="1"/>
          <p:nvPr/>
        </p:nvSpPr>
        <p:spPr>
          <a:xfrm>
            <a:off x="1584979" y="3335311"/>
            <a:ext cx="595035" cy="461665"/>
          </a:xfrm>
          <a:prstGeom prst="rect">
            <a:avLst/>
          </a:prstGeom>
          <a:noFill/>
        </p:spPr>
        <p:txBody>
          <a:bodyPr wrap="none" rtlCol="0">
            <a:spAutoFit/>
          </a:bodyPr>
          <a:lstStyle/>
          <a:p>
            <a:r>
              <a:rPr lang="en-CA" i="1" dirty="0" smtClean="0"/>
              <a:t>r(t)</a:t>
            </a:r>
            <a:endParaRPr lang="en-CA" i="1" dirty="0"/>
          </a:p>
        </p:txBody>
      </p:sp>
      <p:grpSp>
        <p:nvGrpSpPr>
          <p:cNvPr id="20" name="Group 19"/>
          <p:cNvGrpSpPr/>
          <p:nvPr/>
        </p:nvGrpSpPr>
        <p:grpSpPr>
          <a:xfrm>
            <a:off x="2763853" y="1046135"/>
            <a:ext cx="885992" cy="3337306"/>
            <a:chOff x="2655365" y="1720312"/>
            <a:chExt cx="885992" cy="3337306"/>
          </a:xfrm>
        </p:grpSpPr>
        <p:cxnSp>
          <p:nvCxnSpPr>
            <p:cNvPr id="14" name="Straight Connector 13"/>
            <p:cNvCxnSpPr/>
            <p:nvPr/>
          </p:nvCxnSpPr>
          <p:spPr bwMode="auto">
            <a:xfrm flipV="1">
              <a:off x="3541357" y="1728061"/>
              <a:ext cx="0" cy="3329557"/>
            </a:xfrm>
            <a:prstGeom prst="line">
              <a:avLst/>
            </a:prstGeom>
            <a:solidFill>
              <a:schemeClr val="accent1"/>
            </a:solidFill>
            <a:ln w="19050" cap="flat" cmpd="sng" algn="ctr">
              <a:solidFill>
                <a:srgbClr val="FF0F09"/>
              </a:solidFill>
              <a:prstDash val="solid"/>
              <a:round/>
              <a:headEnd type="none" w="med" len="med"/>
              <a:tailEnd type="none" w="med" len="med"/>
            </a:ln>
            <a:effectLst/>
          </p:spPr>
        </p:cxnSp>
        <p:cxnSp>
          <p:nvCxnSpPr>
            <p:cNvPr id="15" name="Straight Connector 14"/>
            <p:cNvCxnSpPr/>
            <p:nvPr/>
          </p:nvCxnSpPr>
          <p:spPr bwMode="auto">
            <a:xfrm flipV="1">
              <a:off x="2655365" y="1720312"/>
              <a:ext cx="0" cy="3337306"/>
            </a:xfrm>
            <a:prstGeom prst="line">
              <a:avLst/>
            </a:prstGeom>
            <a:solidFill>
              <a:schemeClr val="accent1"/>
            </a:solidFill>
            <a:ln w="19050" cap="flat" cmpd="sng" algn="ctr">
              <a:solidFill>
                <a:srgbClr val="FF0F09"/>
              </a:solidFill>
              <a:prstDash val="solid"/>
              <a:round/>
              <a:headEnd type="none" w="med" len="med"/>
              <a:tailEnd type="none" w="med" len="med"/>
            </a:ln>
            <a:effectLst/>
          </p:spPr>
        </p:cxnSp>
      </p:grpSp>
      <p:sp>
        <p:nvSpPr>
          <p:cNvPr id="21" name="TextBox 20"/>
          <p:cNvSpPr txBox="1"/>
          <p:nvPr/>
        </p:nvSpPr>
        <p:spPr>
          <a:xfrm>
            <a:off x="324450" y="4939831"/>
            <a:ext cx="8505667" cy="1477328"/>
          </a:xfrm>
          <a:prstGeom prst="rect">
            <a:avLst/>
          </a:prstGeom>
          <a:noFill/>
        </p:spPr>
        <p:txBody>
          <a:bodyPr wrap="square" rtlCol="0">
            <a:spAutoFit/>
          </a:bodyPr>
          <a:lstStyle/>
          <a:p>
            <a:r>
              <a:rPr lang="en-US" sz="1800" dirty="0" smtClean="0"/>
              <a:t>Again notice:</a:t>
            </a:r>
          </a:p>
          <a:p>
            <a:pPr marL="342900" indent="-342900">
              <a:buAutoNum type="arabicPeriod"/>
            </a:pPr>
            <a:r>
              <a:rPr lang="en-US" sz="1800" dirty="0" smtClean="0"/>
              <a:t>The neuron (obviously) responds to stimuli that occurred in the past (i.e. there is a delay).</a:t>
            </a:r>
          </a:p>
          <a:p>
            <a:pPr marL="342900" indent="-342900">
              <a:buAutoNum type="arabicPeriod"/>
            </a:pPr>
            <a:r>
              <a:rPr lang="en-US" sz="1800" dirty="0" smtClean="0"/>
              <a:t>The neural response changes more slowly than the stimulus. This is due to the sluggish impulse response we saw before.</a:t>
            </a:r>
            <a:endParaRPr lang="en-US" sz="1800" dirty="0"/>
          </a:p>
        </p:txBody>
      </p:sp>
    </p:spTree>
    <p:extLst>
      <p:ext uri="{BB962C8B-B14F-4D97-AF65-F5344CB8AC3E}">
        <p14:creationId xmlns:p14="http://schemas.microsoft.com/office/powerpoint/2010/main" val="1769803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3197073" y="158097"/>
            <a:ext cx="2603598" cy="523220"/>
          </a:xfrm>
          <a:prstGeom prst="rect">
            <a:avLst/>
          </a:prstGeom>
          <a:noFill/>
          <a:ln w="9525">
            <a:noFill/>
            <a:miter lim="800000"/>
            <a:headEnd/>
            <a:tailEnd/>
          </a:ln>
          <a:effectLst/>
        </p:spPr>
        <p:txBody>
          <a:bodyPr wrap="none">
            <a:spAutoFit/>
          </a:bodyPr>
          <a:lstStyle/>
          <a:p>
            <a:pPr eaLnBrk="1" hangingPunct="1"/>
            <a:r>
              <a:rPr lang="en-CA" sz="2800" dirty="0" smtClean="0">
                <a:latin typeface="Arial" charset="0"/>
              </a:rPr>
              <a:t>Linear systems</a:t>
            </a:r>
            <a:endParaRPr lang="en-CA" sz="2800" dirty="0">
              <a:latin typeface="Arial" charset="0"/>
            </a:endParaRPr>
          </a:p>
        </p:txBody>
      </p:sp>
      <mc:AlternateContent xmlns:mc="http://schemas.openxmlformats.org/markup-compatibility/2006" xmlns:a14="http://schemas.microsoft.com/office/drawing/2010/main">
        <mc:Choice Requires="a14">
          <p:sp>
            <p:nvSpPr>
              <p:cNvPr id="6" name="TextBox 5"/>
              <p:cNvSpPr txBox="1"/>
              <p:nvPr/>
            </p:nvSpPr>
            <p:spPr>
              <a:xfrm>
                <a:off x="473935" y="883987"/>
                <a:ext cx="8210550" cy="5632311"/>
              </a:xfrm>
              <a:prstGeom prst="rect">
                <a:avLst/>
              </a:prstGeom>
              <a:noFill/>
            </p:spPr>
            <p:txBody>
              <a:bodyPr wrap="square" rtlCol="0">
                <a:spAutoFit/>
              </a:bodyPr>
              <a:lstStyle/>
              <a:p>
                <a:r>
                  <a:rPr lang="en-CA" sz="2000" dirty="0" smtClean="0"/>
                  <a:t>The output of a linear system, for any input, is given by </a:t>
                </a:r>
                <a:r>
                  <a:rPr lang="en-CA" sz="2000" b="1" dirty="0" smtClean="0"/>
                  <a:t>convolution</a:t>
                </a:r>
                <a:r>
                  <a:rPr lang="en-CA" sz="2000" dirty="0" smtClean="0"/>
                  <a:t>:</a:t>
                </a:r>
              </a:p>
              <a:p>
                <a:endParaRPr lang="en-CA" sz="2000" dirty="0" smtClean="0"/>
              </a:p>
              <a:p>
                <a:pPr algn="ctr"/>
                <a:r>
                  <a:rPr lang="en-CA" sz="2000" b="0" i="1" dirty="0" smtClean="0"/>
                  <a:t>r</a:t>
                </a:r>
                <a14:m>
                  <m:oMath xmlns:m="http://schemas.openxmlformats.org/officeDocument/2006/math">
                    <m:r>
                      <a:rPr lang="en-CA" sz="2000" b="0" i="1" smtClean="0">
                        <a:latin typeface="Cambria Math" panose="02040503050406030204" pitchFamily="18" charset="0"/>
                      </a:rPr>
                      <m:t>(</m:t>
                    </m:r>
                    <m:r>
                      <a:rPr lang="en-CA" sz="2000" b="0" i="1" smtClean="0">
                        <a:latin typeface="Cambria Math" panose="02040503050406030204" pitchFamily="18" charset="0"/>
                      </a:rPr>
                      <m:t>𝑡</m:t>
                    </m:r>
                    <m:r>
                      <a:rPr lang="en-CA" sz="2000" b="0" i="1" smtClean="0">
                        <a:latin typeface="Cambria Math" panose="02040503050406030204" pitchFamily="18" charset="0"/>
                      </a:rPr>
                      <m:t>)= </m:t>
                    </m:r>
                    <m:nary>
                      <m:naryPr>
                        <m:chr m:val="∑"/>
                        <m:supHide m:val="on"/>
                        <m:ctrlPr>
                          <a:rPr lang="en-CA" sz="2000" b="0" i="1" smtClean="0">
                            <a:latin typeface="Cambria Math" charset="0"/>
                          </a:rPr>
                        </m:ctrlPr>
                      </m:naryPr>
                      <m:sub>
                        <m:r>
                          <a:rPr lang="en-CA" sz="2000" i="1">
                            <a:latin typeface="Cambria Math" panose="02040503050406030204" pitchFamily="18" charset="0"/>
                            <a:ea typeface="Cambria Math" panose="02040503050406030204" pitchFamily="18" charset="0"/>
                          </a:rPr>
                          <m:t>𝜏</m:t>
                        </m:r>
                      </m:sub>
                      <m:sup/>
                      <m:e>
                        <m:r>
                          <a:rPr lang="en-CA" sz="2000" b="0" i="1" smtClean="0">
                            <a:latin typeface="Cambria Math" panose="02040503050406030204" pitchFamily="18" charset="0"/>
                          </a:rPr>
                          <m:t>𝑠</m:t>
                        </m:r>
                        <m:r>
                          <a:rPr lang="en-CA" sz="2000" b="0" i="1" smtClean="0">
                            <a:latin typeface="Cambria Math" panose="02040503050406030204" pitchFamily="18" charset="0"/>
                          </a:rPr>
                          <m:t>(</m:t>
                        </m:r>
                        <m:r>
                          <a:rPr lang="en-CA" sz="2000" b="0" i="1" smtClean="0">
                            <a:latin typeface="Cambria Math" panose="02040503050406030204" pitchFamily="18" charset="0"/>
                          </a:rPr>
                          <m:t>𝑡</m:t>
                        </m:r>
                        <m:r>
                          <a:rPr lang="en-CA" sz="2000" b="0" i="1" smtClean="0">
                            <a:latin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𝜏</m:t>
                        </m:r>
                        <m:r>
                          <a:rPr lang="en-CA" sz="2000" b="0" i="1" smtClean="0">
                            <a:latin typeface="Cambria Math" panose="02040503050406030204" pitchFamily="18" charset="0"/>
                          </a:rPr>
                          <m:t>)</m:t>
                        </m:r>
                      </m:e>
                    </m:nary>
                  </m:oMath>
                </a14:m>
                <a:r>
                  <a:rPr lang="en-CA" sz="2000" i="1" dirty="0" smtClean="0"/>
                  <a:t>h</a:t>
                </a:r>
                <a:r>
                  <a:rPr lang="en-CA" sz="2000" dirty="0" smtClean="0"/>
                  <a:t>(</a:t>
                </a:r>
                <a14:m>
                  <m:oMath xmlns:m="http://schemas.openxmlformats.org/officeDocument/2006/math">
                    <m:r>
                      <a:rPr lang="en-CA" sz="2000" i="1">
                        <a:latin typeface="Cambria Math" panose="02040503050406030204" pitchFamily="18" charset="0"/>
                        <a:ea typeface="Cambria Math" panose="02040503050406030204" pitchFamily="18" charset="0"/>
                      </a:rPr>
                      <m:t>𝜏</m:t>
                    </m:r>
                  </m:oMath>
                </a14:m>
                <a:r>
                  <a:rPr lang="en-CA" sz="2000" dirty="0" smtClean="0"/>
                  <a:t>)</a:t>
                </a:r>
              </a:p>
              <a:p>
                <a:pPr algn="ctr"/>
                <a:endParaRPr lang="en-CA" sz="2000" dirty="0"/>
              </a:p>
              <a:p>
                <a:r>
                  <a:rPr lang="en-CA" sz="2000" dirty="0" smtClean="0"/>
                  <a:t>This is a very useful operation. Intuitively, imagine that at time </a:t>
                </a:r>
                <a:r>
                  <a:rPr lang="en-CA" sz="2000" i="1" dirty="0" smtClean="0"/>
                  <a:t>t</a:t>
                </a:r>
                <a:r>
                  <a:rPr lang="en-CA" sz="2000" dirty="0" smtClean="0"/>
                  <a:t>, the stimulus had a certain intensity </a:t>
                </a:r>
                <a:r>
                  <a:rPr lang="en-CA" sz="2000" dirty="0" smtClean="0">
                    <a:latin typeface="Symbol" panose="05050102010706020507" pitchFamily="18" charset="2"/>
                  </a:rPr>
                  <a:t>t</a:t>
                </a:r>
                <a:r>
                  <a:rPr lang="en-CA" sz="2000" dirty="0" smtClean="0"/>
                  <a:t> time steps in the past. That caused the impulse response to happen:</a:t>
                </a:r>
              </a:p>
              <a:p>
                <a:endParaRPr lang="en-CA" sz="2000" dirty="0"/>
              </a:p>
              <a:p>
                <a:endParaRPr lang="en-CA" sz="2000" dirty="0" smtClean="0"/>
              </a:p>
              <a:p>
                <a:endParaRPr lang="en-CA" sz="2000" dirty="0"/>
              </a:p>
              <a:p>
                <a:endParaRPr lang="en-CA" sz="2000" dirty="0" smtClean="0"/>
              </a:p>
              <a:p>
                <a:endParaRPr lang="en-CA" sz="2000" dirty="0"/>
              </a:p>
              <a:p>
                <a:r>
                  <a:rPr lang="en-CA" sz="2000" dirty="0" smtClean="0"/>
                  <a:t>So now at time </a:t>
                </a:r>
                <a:r>
                  <a:rPr lang="en-CA" sz="2000" i="1" dirty="0" smtClean="0"/>
                  <a:t>t</a:t>
                </a:r>
                <a:r>
                  <a:rPr lang="en-CA" sz="2000" dirty="0" smtClean="0"/>
                  <a:t>, we observe the response to this stimulus (red dot). But we are also observing all the other responses to all the other stimuli that occurred at different values of </a:t>
                </a:r>
                <a:r>
                  <a:rPr lang="en-CA" sz="2000" dirty="0">
                    <a:latin typeface="Symbol" panose="05050102010706020507" pitchFamily="18" charset="2"/>
                  </a:rPr>
                  <a:t>t</a:t>
                </a:r>
                <a:r>
                  <a:rPr lang="en-CA" sz="2000" dirty="0" smtClean="0"/>
                  <a:t>. The neuron just adds them up (hence the summation over </a:t>
                </a:r>
                <a:r>
                  <a:rPr lang="en-CA" sz="2000" dirty="0">
                    <a:latin typeface="Symbol" panose="05050102010706020507" pitchFamily="18" charset="2"/>
                  </a:rPr>
                  <a:t>t</a:t>
                </a:r>
                <a:r>
                  <a:rPr lang="en-CA" sz="2000" dirty="0" smtClean="0"/>
                  <a:t>), and that is the total response we observe at time </a:t>
                </a:r>
                <a:r>
                  <a:rPr lang="en-CA" sz="2000" i="1" dirty="0" smtClean="0"/>
                  <a:t>t</a:t>
                </a:r>
                <a:r>
                  <a:rPr lang="en-CA" sz="2000" dirty="0" smtClean="0"/>
                  <a:t>.</a:t>
                </a:r>
              </a:p>
              <a:p>
                <a:endParaRPr lang="en-CA" sz="2000" dirty="0"/>
              </a:p>
              <a:p>
                <a:r>
                  <a:rPr lang="en-CA" sz="2000" b="1" dirty="0" smtClean="0"/>
                  <a:t>Question</a:t>
                </a:r>
                <a:r>
                  <a:rPr lang="en-CA" sz="2000" dirty="0" smtClean="0"/>
                  <a:t>: How do we recover the impulse response </a:t>
                </a:r>
                <a:r>
                  <a:rPr lang="en-CA" sz="2000" i="1" dirty="0" smtClean="0"/>
                  <a:t>h(</a:t>
                </a:r>
                <a:r>
                  <a:rPr lang="en-CA" sz="2000" dirty="0">
                    <a:latin typeface="Symbol" panose="05050102010706020507" pitchFamily="18" charset="2"/>
                  </a:rPr>
                  <a:t>t</a:t>
                </a:r>
                <a:r>
                  <a:rPr lang="en-CA" sz="2000" i="1" dirty="0" smtClean="0"/>
                  <a:t>)</a:t>
                </a:r>
                <a:r>
                  <a:rPr lang="en-CA" sz="2000" dirty="0" smtClean="0"/>
                  <a:t>?</a:t>
                </a:r>
              </a:p>
            </p:txBody>
          </p:sp>
        </mc:Choice>
        <mc:Fallback xmlns="">
          <p:sp>
            <p:nvSpPr>
              <p:cNvPr id="6" name="TextBox 5"/>
              <p:cNvSpPr txBox="1">
                <a:spLocks noRot="1" noChangeAspect="1" noMove="1" noResize="1" noEditPoints="1" noAdjustHandles="1" noChangeArrowheads="1" noChangeShapeType="1" noTextEdit="1"/>
              </p:cNvSpPr>
              <p:nvPr/>
            </p:nvSpPr>
            <p:spPr>
              <a:xfrm>
                <a:off x="473935" y="883987"/>
                <a:ext cx="8210550" cy="5632311"/>
              </a:xfrm>
              <a:prstGeom prst="rect">
                <a:avLst/>
              </a:prstGeom>
              <a:blipFill>
                <a:blip r:embed="rId2"/>
                <a:stretch>
                  <a:fillRect l="-817" t="-541" b="-974"/>
                </a:stretch>
              </a:blipFill>
            </p:spPr>
            <p:txBody>
              <a:bodyPr/>
              <a:lstStyle/>
              <a:p>
                <a:r>
                  <a:rPr lang="en-CA">
                    <a:noFill/>
                  </a:rPr>
                  <a:t> </a:t>
                </a:r>
              </a:p>
            </p:txBody>
          </p:sp>
        </mc:Fallback>
      </mc:AlternateContent>
      <p:grpSp>
        <p:nvGrpSpPr>
          <p:cNvPr id="8" name="Group 7"/>
          <p:cNvGrpSpPr/>
          <p:nvPr/>
        </p:nvGrpSpPr>
        <p:grpSpPr>
          <a:xfrm>
            <a:off x="1666573" y="3243805"/>
            <a:ext cx="4535186" cy="1166839"/>
            <a:chOff x="3386885" y="3839718"/>
            <a:chExt cx="4535186" cy="1166839"/>
          </a:xfrm>
        </p:grpSpPr>
        <p:sp>
          <p:nvSpPr>
            <p:cNvPr id="9" name="Freeform 8"/>
            <p:cNvSpPr/>
            <p:nvPr/>
          </p:nvSpPr>
          <p:spPr bwMode="auto">
            <a:xfrm>
              <a:off x="3762630" y="3839718"/>
              <a:ext cx="4151376" cy="609106"/>
            </a:xfrm>
            <a:custGeom>
              <a:avLst/>
              <a:gdLst>
                <a:gd name="connsiteX0" fmla="*/ 0 w 4151376"/>
                <a:gd name="connsiteY0" fmla="*/ 560607 h 609106"/>
                <a:gd name="connsiteX1" fmla="*/ 1115568 w 4151376"/>
                <a:gd name="connsiteY1" fmla="*/ 569751 h 609106"/>
                <a:gd name="connsiteX2" fmla="*/ 1298448 w 4151376"/>
                <a:gd name="connsiteY2" fmla="*/ 130839 h 609106"/>
                <a:gd name="connsiteX3" fmla="*/ 1700784 w 4151376"/>
                <a:gd name="connsiteY3" fmla="*/ 2823 h 609106"/>
                <a:gd name="connsiteX4" fmla="*/ 2258568 w 4151376"/>
                <a:gd name="connsiteY4" fmla="*/ 57687 h 609106"/>
                <a:gd name="connsiteX5" fmla="*/ 2505456 w 4151376"/>
                <a:gd name="connsiteY5" fmla="*/ 231423 h 609106"/>
                <a:gd name="connsiteX6" fmla="*/ 2761488 w 4151376"/>
                <a:gd name="connsiteY6" fmla="*/ 551463 h 609106"/>
                <a:gd name="connsiteX7" fmla="*/ 4151376 w 4151376"/>
                <a:gd name="connsiteY7" fmla="*/ 560607 h 609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1376" h="609106">
                  <a:moveTo>
                    <a:pt x="0" y="560607"/>
                  </a:moveTo>
                  <a:cubicBezTo>
                    <a:pt x="449580" y="600993"/>
                    <a:pt x="899160" y="641379"/>
                    <a:pt x="1115568" y="569751"/>
                  </a:cubicBezTo>
                  <a:cubicBezTo>
                    <a:pt x="1331976" y="498123"/>
                    <a:pt x="1200912" y="225327"/>
                    <a:pt x="1298448" y="130839"/>
                  </a:cubicBezTo>
                  <a:cubicBezTo>
                    <a:pt x="1395984" y="36351"/>
                    <a:pt x="1540764" y="15015"/>
                    <a:pt x="1700784" y="2823"/>
                  </a:cubicBezTo>
                  <a:cubicBezTo>
                    <a:pt x="1860804" y="-9369"/>
                    <a:pt x="2124456" y="19587"/>
                    <a:pt x="2258568" y="57687"/>
                  </a:cubicBezTo>
                  <a:cubicBezTo>
                    <a:pt x="2392680" y="95787"/>
                    <a:pt x="2421636" y="149127"/>
                    <a:pt x="2505456" y="231423"/>
                  </a:cubicBezTo>
                  <a:cubicBezTo>
                    <a:pt x="2589276" y="313719"/>
                    <a:pt x="2487168" y="496599"/>
                    <a:pt x="2761488" y="551463"/>
                  </a:cubicBezTo>
                  <a:cubicBezTo>
                    <a:pt x="3035808" y="606327"/>
                    <a:pt x="3593592" y="583467"/>
                    <a:pt x="4151376" y="560607"/>
                  </a:cubicBezTo>
                </a:path>
              </a:pathLst>
            </a:cu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cxnSp>
          <p:nvCxnSpPr>
            <p:cNvPr id="10" name="Straight Connector 9"/>
            <p:cNvCxnSpPr/>
            <p:nvPr/>
          </p:nvCxnSpPr>
          <p:spPr bwMode="auto">
            <a:xfrm>
              <a:off x="3703638" y="4592349"/>
              <a:ext cx="4218433" cy="914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flipV="1">
              <a:off x="3703638" y="3839718"/>
              <a:ext cx="0" cy="7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2" name="TextBox 11"/>
            <p:cNvSpPr txBox="1"/>
            <p:nvPr/>
          </p:nvSpPr>
          <p:spPr>
            <a:xfrm>
              <a:off x="3627817" y="4544892"/>
              <a:ext cx="2618000" cy="461665"/>
            </a:xfrm>
            <a:prstGeom prst="rect">
              <a:avLst/>
            </a:prstGeom>
            <a:noFill/>
          </p:spPr>
          <p:txBody>
            <a:bodyPr wrap="square" rtlCol="0">
              <a:spAutoFit/>
            </a:bodyPr>
            <a:lstStyle/>
            <a:p>
              <a:r>
                <a:rPr lang="en-US" i="1" dirty="0" smtClean="0"/>
                <a:t>t</a:t>
              </a:r>
              <a:r>
                <a:rPr lang="en-US" dirty="0" smtClean="0"/>
                <a:t> –</a:t>
              </a:r>
              <a:r>
                <a:rPr lang="en-CA" dirty="0" smtClean="0">
                  <a:latin typeface="Symbol" panose="05050102010706020507" pitchFamily="18" charset="2"/>
                </a:rPr>
                <a:t> t                   </a:t>
              </a:r>
              <a:r>
                <a:rPr lang="en-CA" i="1" dirty="0" err="1" smtClean="0">
                  <a:latin typeface="+mj-lt"/>
                </a:rPr>
                <a:t>t</a:t>
              </a:r>
              <a:r>
                <a:rPr lang="en-US" dirty="0" smtClean="0"/>
                <a:t> </a:t>
              </a:r>
              <a:endParaRPr lang="en-US" dirty="0"/>
            </a:p>
          </p:txBody>
        </p:sp>
        <p:sp>
          <p:nvSpPr>
            <p:cNvPr id="13" name="TextBox 12"/>
            <p:cNvSpPr txBox="1"/>
            <p:nvPr/>
          </p:nvSpPr>
          <p:spPr>
            <a:xfrm>
              <a:off x="3386885" y="3968798"/>
              <a:ext cx="287258" cy="461665"/>
            </a:xfrm>
            <a:prstGeom prst="rect">
              <a:avLst/>
            </a:prstGeom>
            <a:noFill/>
          </p:spPr>
          <p:txBody>
            <a:bodyPr wrap="none" rtlCol="0">
              <a:spAutoFit/>
            </a:bodyPr>
            <a:lstStyle/>
            <a:p>
              <a:r>
                <a:rPr lang="en-US" dirty="0"/>
                <a:t>r</a:t>
              </a:r>
            </a:p>
          </p:txBody>
        </p:sp>
      </p:grpSp>
      <p:sp>
        <p:nvSpPr>
          <p:cNvPr id="2" name="Oval 1"/>
          <p:cNvSpPr/>
          <p:nvPr/>
        </p:nvSpPr>
        <p:spPr bwMode="auto">
          <a:xfrm>
            <a:off x="3931475" y="3181813"/>
            <a:ext cx="129080" cy="129080"/>
          </a:xfrm>
          <a:prstGeom prst="ellipse">
            <a:avLst/>
          </a:prstGeom>
          <a:solidFill>
            <a:srgbClr val="FF0000"/>
          </a:solidFill>
          <a:ln w="9525" cap="flat" cmpd="sng" algn="ctr">
            <a:solidFill>
              <a:srgbClr val="FF0F0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smtClean="0">
              <a:ln>
                <a:noFill/>
              </a:ln>
              <a:solidFill>
                <a:schemeClr val="tx1"/>
              </a:solidFill>
              <a:effectLst/>
              <a:latin typeface="Times" pitchFamily="-112" charset="0"/>
            </a:endParaRPr>
          </a:p>
        </p:txBody>
      </p:sp>
    </p:spTree>
    <p:extLst>
      <p:ext uri="{BB962C8B-B14F-4D97-AF65-F5344CB8AC3E}">
        <p14:creationId xmlns:p14="http://schemas.microsoft.com/office/powerpoint/2010/main" val="19800760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80014" y="985513"/>
            <a:ext cx="4733925" cy="1647825"/>
          </a:xfrm>
          <a:prstGeom prst="rect">
            <a:avLst/>
          </a:prstGeom>
        </p:spPr>
      </p:pic>
      <p:pic>
        <p:nvPicPr>
          <p:cNvPr id="5" name="Picture 4"/>
          <p:cNvPicPr>
            <a:picLocks noChangeAspect="1"/>
          </p:cNvPicPr>
          <p:nvPr/>
        </p:nvPicPr>
        <p:blipFill>
          <a:blip r:embed="rId3"/>
          <a:stretch>
            <a:fillRect/>
          </a:stretch>
        </p:blipFill>
        <p:spPr>
          <a:xfrm>
            <a:off x="2160964" y="2742230"/>
            <a:ext cx="4752975" cy="1714500"/>
          </a:xfrm>
          <a:prstGeom prst="rect">
            <a:avLst/>
          </a:prstGeom>
        </p:spPr>
      </p:pic>
      <p:sp>
        <p:nvSpPr>
          <p:cNvPr id="6" name="TextBox 5"/>
          <p:cNvSpPr txBox="1"/>
          <p:nvPr/>
        </p:nvSpPr>
        <p:spPr>
          <a:xfrm>
            <a:off x="4153546" y="4456730"/>
            <a:ext cx="847476" cy="338554"/>
          </a:xfrm>
          <a:prstGeom prst="rect">
            <a:avLst/>
          </a:prstGeom>
          <a:noFill/>
        </p:spPr>
        <p:txBody>
          <a:bodyPr wrap="none" rtlCol="0">
            <a:spAutoFit/>
          </a:bodyPr>
          <a:lstStyle/>
          <a:p>
            <a:r>
              <a:rPr lang="en-CA" sz="1600" dirty="0" smtClean="0"/>
              <a:t>Time -&gt;</a:t>
            </a:r>
            <a:endParaRPr lang="en-CA" sz="1600" dirty="0"/>
          </a:p>
        </p:txBody>
      </p:sp>
      <p:sp>
        <p:nvSpPr>
          <p:cNvPr id="7" name="TextBox 6"/>
          <p:cNvSpPr txBox="1"/>
          <p:nvPr/>
        </p:nvSpPr>
        <p:spPr>
          <a:xfrm>
            <a:off x="1564045" y="1578592"/>
            <a:ext cx="595035" cy="461665"/>
          </a:xfrm>
          <a:prstGeom prst="rect">
            <a:avLst/>
          </a:prstGeom>
          <a:noFill/>
        </p:spPr>
        <p:txBody>
          <a:bodyPr wrap="none" rtlCol="0">
            <a:spAutoFit/>
          </a:bodyPr>
          <a:lstStyle/>
          <a:p>
            <a:r>
              <a:rPr lang="en-CA" i="1" dirty="0"/>
              <a:t>s</a:t>
            </a:r>
            <a:r>
              <a:rPr lang="en-CA" i="1" dirty="0" smtClean="0"/>
              <a:t>(t)</a:t>
            </a:r>
            <a:endParaRPr lang="en-CA" i="1" dirty="0"/>
          </a:p>
        </p:txBody>
      </p:sp>
      <p:sp>
        <p:nvSpPr>
          <p:cNvPr id="8" name="TextBox 7"/>
          <p:cNvSpPr txBox="1"/>
          <p:nvPr/>
        </p:nvSpPr>
        <p:spPr>
          <a:xfrm>
            <a:off x="1584979" y="3335311"/>
            <a:ext cx="595035" cy="461665"/>
          </a:xfrm>
          <a:prstGeom prst="rect">
            <a:avLst/>
          </a:prstGeom>
          <a:noFill/>
        </p:spPr>
        <p:txBody>
          <a:bodyPr wrap="none" rtlCol="0">
            <a:spAutoFit/>
          </a:bodyPr>
          <a:lstStyle/>
          <a:p>
            <a:r>
              <a:rPr lang="en-CA" i="1" dirty="0" smtClean="0"/>
              <a:t>r(t)</a:t>
            </a:r>
            <a:endParaRPr lang="en-CA" i="1" dirty="0"/>
          </a:p>
        </p:txBody>
      </p:sp>
      <p:grpSp>
        <p:nvGrpSpPr>
          <p:cNvPr id="9" name="Group 8"/>
          <p:cNvGrpSpPr/>
          <p:nvPr/>
        </p:nvGrpSpPr>
        <p:grpSpPr>
          <a:xfrm>
            <a:off x="2763853" y="1046135"/>
            <a:ext cx="885992" cy="3337306"/>
            <a:chOff x="2655365" y="1720312"/>
            <a:chExt cx="885992" cy="3337306"/>
          </a:xfrm>
        </p:grpSpPr>
        <p:cxnSp>
          <p:nvCxnSpPr>
            <p:cNvPr id="10" name="Straight Connector 9"/>
            <p:cNvCxnSpPr/>
            <p:nvPr/>
          </p:nvCxnSpPr>
          <p:spPr bwMode="auto">
            <a:xfrm flipV="1">
              <a:off x="3541357" y="1728061"/>
              <a:ext cx="0" cy="3329557"/>
            </a:xfrm>
            <a:prstGeom prst="line">
              <a:avLst/>
            </a:prstGeom>
            <a:solidFill>
              <a:schemeClr val="accent1"/>
            </a:solidFill>
            <a:ln w="19050" cap="flat" cmpd="sng" algn="ctr">
              <a:solidFill>
                <a:srgbClr val="FF0F09"/>
              </a:solidFill>
              <a:prstDash val="solid"/>
              <a:round/>
              <a:headEnd type="none" w="med" len="med"/>
              <a:tailEnd type="none" w="med" len="med"/>
            </a:ln>
            <a:effectLst/>
          </p:spPr>
        </p:cxnSp>
        <p:cxnSp>
          <p:nvCxnSpPr>
            <p:cNvPr id="11" name="Straight Connector 10"/>
            <p:cNvCxnSpPr/>
            <p:nvPr/>
          </p:nvCxnSpPr>
          <p:spPr bwMode="auto">
            <a:xfrm flipV="1">
              <a:off x="2655365" y="1720312"/>
              <a:ext cx="0" cy="3337306"/>
            </a:xfrm>
            <a:prstGeom prst="line">
              <a:avLst/>
            </a:prstGeom>
            <a:solidFill>
              <a:schemeClr val="accent1"/>
            </a:solidFill>
            <a:ln w="19050" cap="flat" cmpd="sng" algn="ctr">
              <a:solidFill>
                <a:srgbClr val="FF0F09"/>
              </a:solidFill>
              <a:prstDash val="solid"/>
              <a:round/>
              <a:headEnd type="none" w="med" len="med"/>
              <a:tailEnd type="none" w="med" len="med"/>
            </a:ln>
            <a:effectLst/>
          </p:spPr>
        </p:cxnSp>
      </p:grpSp>
      <mc:AlternateContent xmlns:mc="http://schemas.openxmlformats.org/markup-compatibility/2006" xmlns:a14="http://schemas.microsoft.com/office/drawing/2010/main">
        <mc:Choice Requires="a14">
          <p:sp>
            <p:nvSpPr>
              <p:cNvPr id="12" name="Rectangle 11"/>
              <p:cNvSpPr/>
              <p:nvPr/>
            </p:nvSpPr>
            <p:spPr>
              <a:xfrm>
                <a:off x="2639195" y="4941728"/>
                <a:ext cx="3447162" cy="613886"/>
              </a:xfrm>
              <a:prstGeom prst="rect">
                <a:avLst/>
              </a:prstGeom>
            </p:spPr>
            <p:txBody>
              <a:bodyPr wrap="none">
                <a:spAutoFit/>
              </a:bodyPr>
              <a:lstStyle/>
              <a:p>
                <a:pPr algn="ctr"/>
                <a:r>
                  <a:rPr lang="en-CA" dirty="0" smtClean="0"/>
                  <a:t>Q</a:t>
                </a:r>
                <a14:m>
                  <m:oMath xmlns:m="http://schemas.openxmlformats.org/officeDocument/2006/math">
                    <m:r>
                      <a:rPr lang="en-CA" i="1">
                        <a:latin typeface="Cambria Math" panose="02040503050406030204" pitchFamily="18" charset="0"/>
                      </a:rPr>
                      <m:t>(</m:t>
                    </m:r>
                    <m:r>
                      <a:rPr lang="en-CA" i="1" smtClean="0">
                        <a:latin typeface="Cambria Math" panose="02040503050406030204" pitchFamily="18" charset="0"/>
                        <a:ea typeface="Cambria Math" panose="02040503050406030204" pitchFamily="18" charset="0"/>
                      </a:rPr>
                      <m:t>𝜎</m:t>
                    </m:r>
                    <m:r>
                      <a:rPr lang="en-CA" i="1">
                        <a:latin typeface="Cambria Math" panose="02040503050406030204" pitchFamily="18" charset="0"/>
                      </a:rPr>
                      <m:t>)=</m:t>
                    </m:r>
                    <m:f>
                      <m:fPr>
                        <m:ctrlPr>
                          <a:rPr lang="en-CA" i="1" smtClean="0">
                            <a:latin typeface="Cambria Math"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𝑇</m:t>
                        </m:r>
                      </m:den>
                    </m:f>
                    <m:nary>
                      <m:naryPr>
                        <m:chr m:val="∑"/>
                        <m:supHide m:val="on"/>
                        <m:ctrlPr>
                          <a:rPr lang="en-CA" i="1" smtClean="0">
                            <a:latin typeface="Cambria Math" charset="0"/>
                          </a:rPr>
                        </m:ctrlPr>
                      </m:naryPr>
                      <m:sub>
                        <m:r>
                          <m:rPr>
                            <m:brk m:alnAt="7"/>
                          </m:rPr>
                          <a:rPr lang="en-CA" b="0" i="1" smtClean="0">
                            <a:latin typeface="Cambria Math" panose="02040503050406030204" pitchFamily="18" charset="0"/>
                          </a:rPr>
                          <m:t>𝑡</m:t>
                        </m:r>
                      </m:sub>
                      <m:sup/>
                      <m:e>
                        <m:r>
                          <a:rPr lang="en-CA" i="1">
                            <a:latin typeface="Cambria Math" panose="02040503050406030204" pitchFamily="18" charset="0"/>
                          </a:rPr>
                          <m:t>𝑠</m:t>
                        </m:r>
                        <m:d>
                          <m:dPr>
                            <m:ctrlPr>
                              <a:rPr lang="en-CA" i="1">
                                <a:latin typeface="Cambria Math" charset="0"/>
                              </a:rPr>
                            </m:ctrlPr>
                          </m:dPr>
                          <m:e>
                            <m:r>
                              <a:rPr lang="en-CA" i="1">
                                <a:latin typeface="Cambria Math" panose="02040503050406030204" pitchFamily="18" charset="0"/>
                              </a:rPr>
                              <m:t>𝑡</m:t>
                            </m:r>
                            <m:r>
                              <a:rPr lang="en-CA" i="1">
                                <a:latin typeface="Cambria Math" panose="02040503050406030204" pitchFamily="18" charset="0"/>
                              </a:rPr>
                              <m:t>−</m:t>
                            </m:r>
                            <m:r>
                              <a:rPr lang="en-CA" i="1">
                                <a:latin typeface="Cambria Math" panose="02040503050406030204" pitchFamily="18" charset="0"/>
                                <a:ea typeface="Cambria Math" panose="02040503050406030204" pitchFamily="18" charset="0"/>
                              </a:rPr>
                              <m:t>𝜎</m:t>
                            </m:r>
                          </m:e>
                        </m:d>
                        <m:r>
                          <a:rPr lang="en-CA" i="1">
                            <a:latin typeface="Cambria Math" panose="02040503050406030204" pitchFamily="18" charset="0"/>
                            <a:ea typeface="Cambria Math" panose="02040503050406030204" pitchFamily="18" charset="0"/>
                          </a:rPr>
                          <m:t>𝑟</m:t>
                        </m:r>
                        <m:r>
                          <a:rPr lang="en-CA" i="1">
                            <a:latin typeface="Cambria Math" panose="02040503050406030204" pitchFamily="18" charset="0"/>
                            <a:ea typeface="Cambria Math" panose="02040503050406030204" pitchFamily="18" charset="0"/>
                          </a:rPr>
                          <m:t>(</m:t>
                        </m:r>
                        <m:r>
                          <a:rPr lang="en-CA" i="1">
                            <a:latin typeface="Cambria Math" panose="02040503050406030204" pitchFamily="18" charset="0"/>
                            <a:ea typeface="Cambria Math" panose="02040503050406030204" pitchFamily="18" charset="0"/>
                          </a:rPr>
                          <m:t>𝑡</m:t>
                        </m:r>
                        <m:r>
                          <a:rPr lang="en-CA" i="1">
                            <a:latin typeface="Cambria Math" panose="02040503050406030204" pitchFamily="18" charset="0"/>
                            <a:ea typeface="Cambria Math" panose="02040503050406030204" pitchFamily="18" charset="0"/>
                          </a:rPr>
                          <m:t>)</m:t>
                        </m:r>
                      </m:e>
                    </m:nary>
                  </m:oMath>
                </a14:m>
                <a:endParaRPr lang="en-CA" dirty="0"/>
              </a:p>
            </p:txBody>
          </p:sp>
        </mc:Choice>
        <mc:Fallback xmlns="">
          <p:sp>
            <p:nvSpPr>
              <p:cNvPr id="12" name="Rectangle 11"/>
              <p:cNvSpPr>
                <a:spLocks noRot="1" noChangeAspect="1" noMove="1" noResize="1" noEditPoints="1" noAdjustHandles="1" noChangeArrowheads="1" noChangeShapeType="1" noTextEdit="1"/>
              </p:cNvSpPr>
              <p:nvPr/>
            </p:nvSpPr>
            <p:spPr>
              <a:xfrm>
                <a:off x="2639195" y="4941728"/>
                <a:ext cx="3447162" cy="613886"/>
              </a:xfrm>
              <a:prstGeom prst="rect">
                <a:avLst/>
              </a:prstGeom>
              <a:blipFill>
                <a:blip r:embed="rId4"/>
                <a:stretch>
                  <a:fillRect l="-2478" b="-10000"/>
                </a:stretch>
              </a:blipFill>
            </p:spPr>
            <p:txBody>
              <a:bodyPr/>
              <a:lstStyle/>
              <a:p>
                <a:r>
                  <a:rPr lang="en-CA">
                    <a:noFill/>
                  </a:rPr>
                  <a:t> </a:t>
                </a:r>
              </a:p>
            </p:txBody>
          </p:sp>
        </mc:Fallback>
      </mc:AlternateContent>
      <p:sp>
        <p:nvSpPr>
          <p:cNvPr id="13" name="TextBox 12"/>
          <p:cNvSpPr txBox="1"/>
          <p:nvPr/>
        </p:nvSpPr>
        <p:spPr>
          <a:xfrm>
            <a:off x="3471168" y="127789"/>
            <a:ext cx="2319866" cy="461665"/>
          </a:xfrm>
          <a:prstGeom prst="rect">
            <a:avLst/>
          </a:prstGeom>
          <a:noFill/>
        </p:spPr>
        <p:txBody>
          <a:bodyPr wrap="none" rtlCol="0">
            <a:spAutoFit/>
          </a:bodyPr>
          <a:lstStyle/>
          <a:p>
            <a:r>
              <a:rPr lang="en-CA" dirty="0" smtClean="0"/>
              <a:t>Cross-correlation</a:t>
            </a:r>
            <a:endParaRPr lang="en-CA" dirty="0"/>
          </a:p>
        </p:txBody>
      </p:sp>
    </p:spTree>
    <p:extLst>
      <p:ext uri="{BB962C8B-B14F-4D97-AF65-F5344CB8AC3E}">
        <p14:creationId xmlns:p14="http://schemas.microsoft.com/office/powerpoint/2010/main" val="191763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519193" y="519193"/>
                <a:ext cx="7849892" cy="3416320"/>
              </a:xfrm>
              <a:prstGeom prst="rect">
                <a:avLst/>
              </a:prstGeom>
              <a:noFill/>
            </p:spPr>
            <p:txBody>
              <a:bodyPr wrap="square" rtlCol="0">
                <a:spAutoFit/>
              </a:bodyPr>
              <a:lstStyle/>
              <a:p>
                <a:r>
                  <a:rPr lang="en-CA" dirty="0" smtClean="0"/>
                  <a:t>Now let’s take our linear model of the neuron:</a:t>
                </a:r>
              </a:p>
              <a:p>
                <a:endParaRPr lang="en-CA" dirty="0" smtClean="0"/>
              </a:p>
              <a:p>
                <a:r>
                  <a:rPr lang="en-CA" i="1" dirty="0"/>
                  <a:t>r</a:t>
                </a:r>
                <a14:m>
                  <m:oMath xmlns:m="http://schemas.openxmlformats.org/officeDocument/2006/math">
                    <m:r>
                      <a:rPr lang="en-CA" i="1">
                        <a:latin typeface="Cambria Math" panose="02040503050406030204" pitchFamily="18" charset="0"/>
                      </a:rPr>
                      <m:t>(</m:t>
                    </m:r>
                    <m:r>
                      <a:rPr lang="en-CA" i="1">
                        <a:latin typeface="Cambria Math" panose="02040503050406030204" pitchFamily="18" charset="0"/>
                      </a:rPr>
                      <m:t>𝑡</m:t>
                    </m:r>
                    <m:r>
                      <a:rPr lang="en-CA" i="1">
                        <a:latin typeface="Cambria Math" panose="02040503050406030204" pitchFamily="18" charset="0"/>
                      </a:rPr>
                      <m:t>)= </m:t>
                    </m:r>
                    <m:nary>
                      <m:naryPr>
                        <m:chr m:val="∑"/>
                        <m:supHide m:val="on"/>
                        <m:ctrlPr>
                          <a:rPr lang="en-CA" i="1">
                            <a:latin typeface="Cambria Math" charset="0"/>
                          </a:rPr>
                        </m:ctrlPr>
                      </m:naryPr>
                      <m:sub>
                        <m:r>
                          <a:rPr lang="en-CA" i="1">
                            <a:latin typeface="Cambria Math" panose="02040503050406030204" pitchFamily="18" charset="0"/>
                            <a:ea typeface="Cambria Math" panose="02040503050406030204" pitchFamily="18" charset="0"/>
                          </a:rPr>
                          <m:t>𝜏</m:t>
                        </m:r>
                      </m:sub>
                      <m:sup/>
                      <m:e>
                        <m:r>
                          <a:rPr lang="en-CA" i="1">
                            <a:latin typeface="Cambria Math" panose="02040503050406030204" pitchFamily="18" charset="0"/>
                          </a:rPr>
                          <m:t>𝑠</m:t>
                        </m:r>
                        <m:r>
                          <a:rPr lang="en-CA" i="1">
                            <a:latin typeface="Cambria Math" panose="02040503050406030204" pitchFamily="18" charset="0"/>
                          </a:rPr>
                          <m:t>(</m:t>
                        </m:r>
                        <m:r>
                          <a:rPr lang="en-CA" i="1">
                            <a:latin typeface="Cambria Math" panose="02040503050406030204" pitchFamily="18" charset="0"/>
                          </a:rPr>
                          <m:t>𝑡</m:t>
                        </m:r>
                        <m:r>
                          <a:rPr lang="en-CA" i="1">
                            <a:latin typeface="Cambria Math" panose="02040503050406030204" pitchFamily="18" charset="0"/>
                          </a:rPr>
                          <m:t>−</m:t>
                        </m:r>
                        <m:r>
                          <a:rPr lang="en-CA" i="1">
                            <a:latin typeface="Cambria Math" panose="02040503050406030204" pitchFamily="18" charset="0"/>
                            <a:ea typeface="Cambria Math" panose="02040503050406030204" pitchFamily="18" charset="0"/>
                          </a:rPr>
                          <m:t>𝜏</m:t>
                        </m:r>
                        <m:r>
                          <a:rPr lang="en-CA" i="1">
                            <a:latin typeface="Cambria Math" panose="02040503050406030204" pitchFamily="18" charset="0"/>
                          </a:rPr>
                          <m:t>)</m:t>
                        </m:r>
                      </m:e>
                    </m:nary>
                  </m:oMath>
                </a14:m>
                <a:r>
                  <a:rPr lang="en-CA" i="1" dirty="0"/>
                  <a:t>h</a:t>
                </a:r>
                <a:r>
                  <a:rPr lang="en-CA" dirty="0"/>
                  <a:t>(</a:t>
                </a:r>
                <a14:m>
                  <m:oMath xmlns:m="http://schemas.openxmlformats.org/officeDocument/2006/math">
                    <m:r>
                      <a:rPr lang="en-CA" i="1">
                        <a:latin typeface="Cambria Math" panose="02040503050406030204" pitchFamily="18" charset="0"/>
                        <a:ea typeface="Cambria Math" panose="02040503050406030204" pitchFamily="18" charset="0"/>
                      </a:rPr>
                      <m:t>𝜏</m:t>
                    </m:r>
                  </m:oMath>
                </a14:m>
                <a:r>
                  <a:rPr lang="en-CA" dirty="0"/>
                  <a:t>)</a:t>
                </a:r>
              </a:p>
              <a:p>
                <a:endParaRPr lang="en-CA" dirty="0"/>
              </a:p>
              <a:p>
                <a:r>
                  <a:rPr lang="en-CA" dirty="0" smtClean="0"/>
                  <a:t>And plug it into our cross-correlation:</a:t>
                </a:r>
              </a:p>
              <a:p>
                <a:endParaRPr lang="en-CA" dirty="0"/>
              </a:p>
              <a:p>
                <a:endParaRPr lang="en-CA" dirty="0" smtClean="0"/>
              </a:p>
              <a:p>
                <a:r>
                  <a:rPr lang="en-CA" dirty="0" smtClean="0"/>
                  <a:t>This yields:</a:t>
                </a:r>
              </a:p>
              <a:p>
                <a:endParaRPr lang="en-CA" dirty="0"/>
              </a:p>
            </p:txBody>
          </p:sp>
        </mc:Choice>
        <mc:Fallback xmlns="">
          <p:sp>
            <p:nvSpPr>
              <p:cNvPr id="4" name="TextBox 3"/>
              <p:cNvSpPr txBox="1">
                <a:spLocks noRot="1" noChangeAspect="1" noMove="1" noResize="1" noEditPoints="1" noAdjustHandles="1" noChangeArrowheads="1" noChangeShapeType="1" noTextEdit="1"/>
              </p:cNvSpPr>
              <p:nvPr/>
            </p:nvSpPr>
            <p:spPr>
              <a:xfrm>
                <a:off x="519193" y="519193"/>
                <a:ext cx="7849892" cy="3416320"/>
              </a:xfrm>
              <a:prstGeom prst="rect">
                <a:avLst/>
              </a:prstGeom>
              <a:blipFill>
                <a:blip r:embed="rId2"/>
                <a:stretch>
                  <a:fillRect l="-1165" t="-1426"/>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519193" y="2502976"/>
                <a:ext cx="3447162" cy="613886"/>
              </a:xfrm>
              <a:prstGeom prst="rect">
                <a:avLst/>
              </a:prstGeom>
            </p:spPr>
            <p:txBody>
              <a:bodyPr wrap="none">
                <a:spAutoFit/>
              </a:bodyPr>
              <a:lstStyle/>
              <a:p>
                <a:pPr algn="ctr"/>
                <a:r>
                  <a:rPr lang="en-CA" dirty="0" smtClean="0"/>
                  <a:t>Q</a:t>
                </a:r>
                <a14:m>
                  <m:oMath xmlns:m="http://schemas.openxmlformats.org/officeDocument/2006/math">
                    <m:r>
                      <a:rPr lang="en-CA" i="1">
                        <a:latin typeface="Cambria Math" panose="02040503050406030204" pitchFamily="18" charset="0"/>
                      </a:rPr>
                      <m:t>(</m:t>
                    </m:r>
                    <m:r>
                      <a:rPr lang="en-CA" i="1" smtClean="0">
                        <a:latin typeface="Cambria Math" panose="02040503050406030204" pitchFamily="18" charset="0"/>
                        <a:ea typeface="Cambria Math" panose="02040503050406030204" pitchFamily="18" charset="0"/>
                      </a:rPr>
                      <m:t>𝜎</m:t>
                    </m:r>
                    <m:r>
                      <a:rPr lang="en-CA" i="1">
                        <a:latin typeface="Cambria Math" panose="02040503050406030204" pitchFamily="18" charset="0"/>
                      </a:rPr>
                      <m:t>)=</m:t>
                    </m:r>
                    <m:f>
                      <m:fPr>
                        <m:ctrlPr>
                          <a:rPr lang="en-CA" i="1" smtClean="0">
                            <a:latin typeface="Cambria Math"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𝑇</m:t>
                        </m:r>
                      </m:den>
                    </m:f>
                    <m:nary>
                      <m:naryPr>
                        <m:chr m:val="∑"/>
                        <m:supHide m:val="on"/>
                        <m:ctrlPr>
                          <a:rPr lang="en-CA" i="1" smtClean="0">
                            <a:latin typeface="Cambria Math" charset="0"/>
                          </a:rPr>
                        </m:ctrlPr>
                      </m:naryPr>
                      <m:sub>
                        <m:r>
                          <m:rPr>
                            <m:brk m:alnAt="7"/>
                          </m:rPr>
                          <a:rPr lang="en-CA" b="0" i="1" smtClean="0">
                            <a:latin typeface="Cambria Math" panose="02040503050406030204" pitchFamily="18" charset="0"/>
                          </a:rPr>
                          <m:t>𝑡</m:t>
                        </m:r>
                      </m:sub>
                      <m:sup/>
                      <m:e>
                        <m:r>
                          <a:rPr lang="en-CA" i="1">
                            <a:latin typeface="Cambria Math" panose="02040503050406030204" pitchFamily="18" charset="0"/>
                          </a:rPr>
                          <m:t>𝑠</m:t>
                        </m:r>
                        <m:d>
                          <m:dPr>
                            <m:ctrlPr>
                              <a:rPr lang="en-CA" i="1">
                                <a:latin typeface="Cambria Math" charset="0"/>
                              </a:rPr>
                            </m:ctrlPr>
                          </m:dPr>
                          <m:e>
                            <m:r>
                              <a:rPr lang="en-CA" i="1">
                                <a:latin typeface="Cambria Math" panose="02040503050406030204" pitchFamily="18" charset="0"/>
                              </a:rPr>
                              <m:t>𝑡</m:t>
                            </m:r>
                            <m:r>
                              <a:rPr lang="en-CA" i="1">
                                <a:latin typeface="Cambria Math" panose="02040503050406030204" pitchFamily="18" charset="0"/>
                              </a:rPr>
                              <m:t>−</m:t>
                            </m:r>
                            <m:r>
                              <a:rPr lang="en-CA" i="1">
                                <a:latin typeface="Cambria Math" panose="02040503050406030204" pitchFamily="18" charset="0"/>
                                <a:ea typeface="Cambria Math" panose="02040503050406030204" pitchFamily="18" charset="0"/>
                              </a:rPr>
                              <m:t>𝜎</m:t>
                            </m:r>
                          </m:e>
                        </m:d>
                        <m:r>
                          <a:rPr lang="en-CA" i="1">
                            <a:latin typeface="Cambria Math" panose="02040503050406030204" pitchFamily="18" charset="0"/>
                            <a:ea typeface="Cambria Math" panose="02040503050406030204" pitchFamily="18" charset="0"/>
                          </a:rPr>
                          <m:t>𝑟</m:t>
                        </m:r>
                        <m:r>
                          <a:rPr lang="en-CA" i="1">
                            <a:latin typeface="Cambria Math" panose="02040503050406030204" pitchFamily="18" charset="0"/>
                            <a:ea typeface="Cambria Math" panose="02040503050406030204" pitchFamily="18" charset="0"/>
                          </a:rPr>
                          <m:t>(</m:t>
                        </m:r>
                        <m:r>
                          <a:rPr lang="en-CA" i="1">
                            <a:latin typeface="Cambria Math" panose="02040503050406030204" pitchFamily="18" charset="0"/>
                            <a:ea typeface="Cambria Math" panose="02040503050406030204" pitchFamily="18" charset="0"/>
                          </a:rPr>
                          <m:t>𝑡</m:t>
                        </m:r>
                        <m:r>
                          <a:rPr lang="en-CA" i="1">
                            <a:latin typeface="Cambria Math" panose="02040503050406030204" pitchFamily="18" charset="0"/>
                            <a:ea typeface="Cambria Math" panose="02040503050406030204" pitchFamily="18" charset="0"/>
                          </a:rPr>
                          <m:t>)</m:t>
                        </m:r>
                      </m:e>
                    </m:nary>
                  </m:oMath>
                </a14:m>
                <a:endParaRPr lang="en-CA" dirty="0"/>
              </a:p>
            </p:txBody>
          </p:sp>
        </mc:Choice>
        <mc:Fallback xmlns="">
          <p:sp>
            <p:nvSpPr>
              <p:cNvPr id="5" name="Rectangle 4"/>
              <p:cNvSpPr>
                <a:spLocks noRot="1" noChangeAspect="1" noMove="1" noResize="1" noEditPoints="1" noAdjustHandles="1" noChangeArrowheads="1" noChangeShapeType="1" noTextEdit="1"/>
              </p:cNvSpPr>
              <p:nvPr/>
            </p:nvSpPr>
            <p:spPr>
              <a:xfrm>
                <a:off x="519193" y="2502976"/>
                <a:ext cx="3447162" cy="613886"/>
              </a:xfrm>
              <a:prstGeom prst="rect">
                <a:avLst/>
              </a:prstGeom>
              <a:blipFill>
                <a:blip r:embed="rId3"/>
                <a:stretch>
                  <a:fillRect l="-2297" b="-1000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617169" y="3628570"/>
                <a:ext cx="4312719" cy="461665"/>
              </a:xfrm>
              <a:prstGeom prst="rect">
                <a:avLst/>
              </a:prstGeom>
            </p:spPr>
            <p:txBody>
              <a:bodyPr wrap="none">
                <a:spAutoFit/>
              </a:bodyPr>
              <a:lstStyle/>
              <a:p>
                <a:pPr algn="ctr"/>
                <a:r>
                  <a:rPr lang="en-CA" dirty="0" smtClean="0"/>
                  <a:t>Q</a:t>
                </a:r>
                <a14:m>
                  <m:oMath xmlns:m="http://schemas.openxmlformats.org/officeDocument/2006/math">
                    <m:r>
                      <a:rPr lang="en-CA" i="1">
                        <a:latin typeface="Cambria Math" panose="02040503050406030204" pitchFamily="18" charset="0"/>
                      </a:rPr>
                      <m:t>(</m:t>
                    </m:r>
                    <m:r>
                      <a:rPr lang="en-CA" i="1" smtClean="0">
                        <a:latin typeface="Cambria Math" panose="02040503050406030204" pitchFamily="18" charset="0"/>
                        <a:ea typeface="Cambria Math" panose="02040503050406030204" pitchFamily="18" charset="0"/>
                      </a:rPr>
                      <m:t>𝜎</m:t>
                    </m:r>
                    <m:r>
                      <a:rPr lang="en-CA" i="1">
                        <a:latin typeface="Cambria Math" panose="02040503050406030204" pitchFamily="18" charset="0"/>
                      </a:rPr>
                      <m:t>)=</m:t>
                    </m:r>
                    <m:r>
                      <m:rPr>
                        <m:nor/>
                      </m:rPr>
                      <a:rPr lang="en-CA" i="1" dirty="0"/>
                      <m:t>h</m:t>
                    </m:r>
                    <m:r>
                      <m:rPr>
                        <m:nor/>
                      </m:rPr>
                      <a:rPr lang="en-CA" dirty="0"/>
                      <m:t>(</m:t>
                    </m:r>
                    <m:r>
                      <a:rPr lang="en-CA" i="1">
                        <a:latin typeface="Cambria Math" panose="02040503050406030204" pitchFamily="18" charset="0"/>
                        <a:ea typeface="Cambria Math" panose="02040503050406030204" pitchFamily="18" charset="0"/>
                      </a:rPr>
                      <m:t>𝜏</m:t>
                    </m:r>
                    <m:r>
                      <m:rPr>
                        <m:nor/>
                      </m:rPr>
                      <a:rPr lang="en-CA" dirty="0"/>
                      <m:t>)</m:t>
                    </m:r>
                    <m:nary>
                      <m:naryPr>
                        <m:chr m:val="∑"/>
                        <m:supHide m:val="on"/>
                        <m:ctrlPr>
                          <a:rPr lang="en-CA" i="1" smtClean="0">
                            <a:latin typeface="Cambria Math" charset="0"/>
                          </a:rPr>
                        </m:ctrlPr>
                      </m:naryPr>
                      <m:sub>
                        <m:r>
                          <m:rPr>
                            <m:brk m:alnAt="7"/>
                          </m:rPr>
                          <a:rPr lang="en-CA" b="0" i="1" smtClean="0">
                            <a:latin typeface="Cambria Math" panose="02040503050406030204" pitchFamily="18" charset="0"/>
                          </a:rPr>
                          <m:t>𝑡</m:t>
                        </m:r>
                      </m:sub>
                      <m:sup/>
                      <m:e>
                        <m:r>
                          <a:rPr lang="en-CA" i="1">
                            <a:latin typeface="Cambria Math" panose="02040503050406030204" pitchFamily="18" charset="0"/>
                          </a:rPr>
                          <m:t>𝑠</m:t>
                        </m:r>
                        <m:d>
                          <m:dPr>
                            <m:ctrlPr>
                              <a:rPr lang="en-CA" i="1">
                                <a:latin typeface="Cambria Math" charset="0"/>
                              </a:rPr>
                            </m:ctrlPr>
                          </m:dPr>
                          <m:e>
                            <m:r>
                              <a:rPr lang="en-CA" i="1">
                                <a:latin typeface="Cambria Math" panose="02040503050406030204" pitchFamily="18" charset="0"/>
                              </a:rPr>
                              <m:t>𝑡</m:t>
                            </m:r>
                            <m:r>
                              <a:rPr lang="en-CA" i="1">
                                <a:latin typeface="Cambria Math" panose="02040503050406030204" pitchFamily="18" charset="0"/>
                              </a:rPr>
                              <m:t>−</m:t>
                            </m:r>
                            <m:r>
                              <a:rPr lang="en-CA" i="1">
                                <a:latin typeface="Cambria Math" panose="02040503050406030204" pitchFamily="18" charset="0"/>
                                <a:ea typeface="Cambria Math" panose="02040503050406030204" pitchFamily="18" charset="0"/>
                              </a:rPr>
                              <m:t>𝜎</m:t>
                            </m:r>
                          </m:e>
                        </m:d>
                        <m:r>
                          <a:rPr lang="en-CA" b="0" i="1" smtClean="0">
                            <a:latin typeface="Cambria Math" panose="02040503050406030204" pitchFamily="18" charset="0"/>
                            <a:ea typeface="Cambria Math" panose="02040503050406030204" pitchFamily="18" charset="0"/>
                          </a:rPr>
                          <m:t>𝑠</m:t>
                        </m:r>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𝑡</m:t>
                        </m:r>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𝜏</m:t>
                        </m:r>
                        <m:r>
                          <a:rPr lang="en-CA" b="0" i="1" smtClean="0">
                            <a:latin typeface="Cambria Math" panose="02040503050406030204" pitchFamily="18" charset="0"/>
                            <a:ea typeface="Cambria Math" panose="02040503050406030204" pitchFamily="18" charset="0"/>
                          </a:rPr>
                          <m:t>)</m:t>
                        </m:r>
                      </m:e>
                    </m:nary>
                  </m:oMath>
                </a14:m>
                <a:endParaRPr lang="en-CA" dirty="0"/>
              </a:p>
            </p:txBody>
          </p:sp>
        </mc:Choice>
        <mc:Fallback xmlns="">
          <p:sp>
            <p:nvSpPr>
              <p:cNvPr id="6" name="Rectangle 5"/>
              <p:cNvSpPr>
                <a:spLocks noRot="1" noChangeAspect="1" noMove="1" noResize="1" noEditPoints="1" noAdjustHandles="1" noChangeArrowheads="1" noChangeShapeType="1" noTextEdit="1"/>
              </p:cNvSpPr>
              <p:nvPr/>
            </p:nvSpPr>
            <p:spPr>
              <a:xfrm>
                <a:off x="617169" y="3628570"/>
                <a:ext cx="4312719" cy="461665"/>
              </a:xfrm>
              <a:prstGeom prst="rect">
                <a:avLst/>
              </a:prstGeom>
              <a:blipFill>
                <a:blip r:embed="rId4"/>
                <a:stretch>
                  <a:fillRect l="-1695" t="-128947" r="-706" b="-196053"/>
                </a:stretch>
              </a:blipFill>
            </p:spPr>
            <p:txBody>
              <a:bodyPr/>
              <a:lstStyle/>
              <a:p>
                <a:r>
                  <a:rPr lang="en-CA">
                    <a:noFill/>
                  </a:rPr>
                  <a:t> </a:t>
                </a:r>
              </a:p>
            </p:txBody>
          </p:sp>
        </mc:Fallback>
      </mc:AlternateContent>
      <p:sp>
        <p:nvSpPr>
          <p:cNvPr id="7" name="Rectangle 6"/>
          <p:cNvSpPr/>
          <p:nvPr/>
        </p:nvSpPr>
        <p:spPr bwMode="auto">
          <a:xfrm>
            <a:off x="2331159" y="3628570"/>
            <a:ext cx="2696705" cy="484117"/>
          </a:xfrm>
          <a:prstGeom prst="rect">
            <a:avLst/>
          </a:prstGeom>
          <a:noFill/>
          <a:ln w="9525" cap="flat" cmpd="sng" algn="ctr">
            <a:solidFill>
              <a:srgbClr val="FF0F0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smtClean="0">
              <a:ln>
                <a:noFill/>
              </a:ln>
              <a:solidFill>
                <a:schemeClr val="tx1"/>
              </a:solidFill>
              <a:effectLst/>
              <a:latin typeface="Times" pitchFamily="-112" charset="0"/>
            </a:endParaRPr>
          </a:p>
        </p:txBody>
      </p:sp>
    </p:spTree>
    <p:extLst>
      <p:ext uri="{BB962C8B-B14F-4D97-AF65-F5344CB8AC3E}">
        <p14:creationId xmlns:p14="http://schemas.microsoft.com/office/powerpoint/2010/main" val="61663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3660775" y="92641"/>
            <a:ext cx="2376488" cy="457200"/>
          </a:xfrm>
          <a:prstGeom prst="rect">
            <a:avLst/>
          </a:prstGeom>
          <a:noFill/>
          <a:ln w="9525">
            <a:noFill/>
            <a:miter lim="800000"/>
            <a:headEnd/>
            <a:tailEnd/>
          </a:ln>
          <a:effectLst/>
        </p:spPr>
        <p:txBody>
          <a:bodyPr>
            <a:spAutoFit/>
          </a:bodyPr>
          <a:lstStyle/>
          <a:p>
            <a:pPr>
              <a:spcBef>
                <a:spcPct val="50000"/>
              </a:spcBef>
            </a:pPr>
            <a:r>
              <a:rPr lang="en-US">
                <a:latin typeface="Arial" charset="0"/>
              </a:rPr>
              <a:t>Autocorrelation</a:t>
            </a:r>
          </a:p>
        </p:txBody>
      </p:sp>
      <mc:AlternateContent xmlns:mc="http://schemas.openxmlformats.org/markup-compatibility/2006" xmlns:a14="http://schemas.microsoft.com/office/drawing/2010/main">
        <mc:Choice Requires="a14">
          <p:sp>
            <p:nvSpPr>
              <p:cNvPr id="5" name="TextBox 4"/>
              <p:cNvSpPr txBox="1"/>
              <p:nvPr/>
            </p:nvSpPr>
            <p:spPr>
              <a:xfrm>
                <a:off x="488197" y="1069383"/>
                <a:ext cx="8113362" cy="1364348"/>
              </a:xfrm>
              <a:prstGeom prst="rect">
                <a:avLst/>
              </a:prstGeom>
              <a:noFill/>
            </p:spPr>
            <p:txBody>
              <a:bodyPr wrap="square" rtlCol="0">
                <a:spAutoFit/>
              </a:bodyPr>
              <a:lstStyle/>
              <a:p>
                <a:r>
                  <a:rPr lang="en-CA" dirty="0" smtClean="0"/>
                  <a:t>Autocorrelation is the cross-correlation of a function with itself:</a:t>
                </a:r>
              </a:p>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𝐴</m:t>
                      </m:r>
                      <m:d>
                        <m:dPr>
                          <m:ctrlPr>
                            <a:rPr lang="en-CA" b="0" i="1" smtClean="0">
                              <a:latin typeface="Cambria Math" charset="0"/>
                            </a:rPr>
                          </m:ctrlPr>
                        </m:dPr>
                        <m:e>
                          <m:r>
                            <a:rPr lang="en-CA" b="0" i="1" smtClean="0">
                              <a:latin typeface="Cambria Math" panose="02040503050406030204" pitchFamily="18" charset="0"/>
                              <a:ea typeface="Cambria Math" panose="02040503050406030204" pitchFamily="18" charset="0"/>
                            </a:rPr>
                            <m:t>𝜇</m:t>
                          </m:r>
                        </m:e>
                      </m:d>
                      <m:r>
                        <a:rPr lang="en-CA" b="0" i="1" smtClean="0">
                          <a:latin typeface="Cambria Math" panose="02040503050406030204" pitchFamily="18" charset="0"/>
                          <a:ea typeface="Cambria Math" panose="02040503050406030204" pitchFamily="18" charset="0"/>
                        </a:rPr>
                        <m:t>=</m:t>
                      </m:r>
                      <m:nary>
                        <m:naryPr>
                          <m:chr m:val="∑"/>
                          <m:supHide m:val="on"/>
                          <m:ctrlPr>
                            <a:rPr lang="en-CA" b="0" i="1" smtClean="0">
                              <a:latin typeface="Cambria Math" charset="0"/>
                              <a:ea typeface="Cambria Math" panose="02040503050406030204" pitchFamily="18" charset="0"/>
                            </a:rPr>
                          </m:ctrlPr>
                        </m:naryPr>
                        <m:sub>
                          <m:r>
                            <m:rPr>
                              <m:brk m:alnAt="7"/>
                            </m:rPr>
                            <a:rPr lang="en-CA" b="0" i="1" smtClean="0">
                              <a:latin typeface="Cambria Math" panose="02040503050406030204" pitchFamily="18" charset="0"/>
                              <a:ea typeface="Cambria Math" panose="02040503050406030204" pitchFamily="18" charset="0"/>
                            </a:rPr>
                            <m:t>𝑡</m:t>
                          </m:r>
                        </m:sub>
                        <m:sup/>
                        <m:e>
                          <m:r>
                            <a:rPr lang="en-CA" i="1">
                              <a:latin typeface="Cambria Math" panose="02040503050406030204" pitchFamily="18" charset="0"/>
                              <a:ea typeface="Cambria Math" panose="02040503050406030204" pitchFamily="18" charset="0"/>
                            </a:rPr>
                            <m:t>𝑠</m:t>
                          </m:r>
                          <m:d>
                            <m:dPr>
                              <m:ctrlPr>
                                <a:rPr lang="en-CA" i="1">
                                  <a:latin typeface="Cambria Math" charset="0"/>
                                  <a:ea typeface="Cambria Math" panose="02040503050406030204" pitchFamily="18" charset="0"/>
                                </a:rPr>
                              </m:ctrlPr>
                            </m:dPr>
                            <m:e>
                              <m:r>
                                <a:rPr lang="en-CA" i="1">
                                  <a:latin typeface="Cambria Math" panose="02040503050406030204" pitchFamily="18" charset="0"/>
                                  <a:ea typeface="Cambria Math" panose="02040503050406030204" pitchFamily="18" charset="0"/>
                                </a:rPr>
                                <m:t>𝑡</m:t>
                              </m:r>
                            </m:e>
                          </m:d>
                          <m:r>
                            <a:rPr lang="en-CA" i="1">
                              <a:latin typeface="Cambria Math" panose="02040503050406030204" pitchFamily="18" charset="0"/>
                              <a:ea typeface="Cambria Math" panose="02040503050406030204" pitchFamily="18" charset="0"/>
                            </a:rPr>
                            <m:t>𝑠</m:t>
                          </m:r>
                          <m:r>
                            <a:rPr lang="en-CA" i="1">
                              <a:latin typeface="Cambria Math" panose="02040503050406030204" pitchFamily="18" charset="0"/>
                              <a:ea typeface="Cambria Math" panose="02040503050406030204" pitchFamily="18" charset="0"/>
                            </a:rPr>
                            <m:t>(</m:t>
                          </m:r>
                          <m:r>
                            <a:rPr lang="en-CA" i="1">
                              <a:latin typeface="Cambria Math" panose="02040503050406030204" pitchFamily="18" charset="0"/>
                              <a:ea typeface="Cambria Math" panose="02040503050406030204" pitchFamily="18" charset="0"/>
                            </a:rPr>
                            <m:t>𝑡</m:t>
                          </m:r>
                          <m:r>
                            <a:rPr lang="en-CA" i="1">
                              <a:latin typeface="Cambria Math" panose="02040503050406030204" pitchFamily="18" charset="0"/>
                              <a:ea typeface="Cambria Math" panose="02040503050406030204" pitchFamily="18" charset="0"/>
                            </a:rPr>
                            <m:t>−</m:t>
                          </m:r>
                          <m:r>
                            <a:rPr lang="en-CA" i="1">
                              <a:latin typeface="Cambria Math" panose="02040503050406030204" pitchFamily="18" charset="0"/>
                              <a:ea typeface="Cambria Math" panose="02040503050406030204" pitchFamily="18" charset="0"/>
                            </a:rPr>
                            <m:t>𝜇</m:t>
                          </m:r>
                          <m:r>
                            <a:rPr lang="en-CA" i="1">
                              <a:latin typeface="Cambria Math" panose="02040503050406030204" pitchFamily="18" charset="0"/>
                              <a:ea typeface="Cambria Math" panose="02040503050406030204" pitchFamily="18" charset="0"/>
                            </a:rPr>
                            <m:t>)</m:t>
                          </m:r>
                        </m:e>
                      </m:nary>
                    </m:oMath>
                  </m:oMathPara>
                </a14:m>
                <a:endParaRPr lang="en-CA" dirty="0"/>
              </a:p>
            </p:txBody>
          </p:sp>
        </mc:Choice>
        <mc:Fallback xmlns="">
          <p:sp>
            <p:nvSpPr>
              <p:cNvPr id="5" name="TextBox 4"/>
              <p:cNvSpPr txBox="1">
                <a:spLocks noRot="1" noChangeAspect="1" noMove="1" noResize="1" noEditPoints="1" noAdjustHandles="1" noChangeArrowheads="1" noChangeShapeType="1" noTextEdit="1"/>
              </p:cNvSpPr>
              <p:nvPr/>
            </p:nvSpPr>
            <p:spPr>
              <a:xfrm>
                <a:off x="488197" y="1069383"/>
                <a:ext cx="8113362" cy="1364348"/>
              </a:xfrm>
              <a:prstGeom prst="rect">
                <a:avLst/>
              </a:prstGeom>
              <a:blipFill>
                <a:blip r:embed="rId2"/>
                <a:stretch>
                  <a:fillRect l="-1127" t="-3571"/>
                </a:stretch>
              </a:blipFill>
            </p:spPr>
            <p:txBody>
              <a:bodyPr/>
              <a:lstStyle/>
              <a:p>
                <a:r>
                  <a:rPr lang="en-CA">
                    <a:noFill/>
                  </a:rPr>
                  <a:t> </a:t>
                </a:r>
              </a:p>
            </p:txBody>
          </p:sp>
        </mc:Fallback>
      </mc:AlternateContent>
    </p:spTree>
    <p:extLst>
      <p:ext uri="{BB962C8B-B14F-4D97-AF65-F5344CB8AC3E}">
        <p14:creationId xmlns:p14="http://schemas.microsoft.com/office/powerpoint/2010/main" val="7437090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00" name="Text Box 4"/>
          <p:cNvSpPr txBox="1">
            <a:spLocks noChangeArrowheads="1"/>
          </p:cNvSpPr>
          <p:nvPr/>
        </p:nvSpPr>
        <p:spPr bwMode="auto">
          <a:xfrm>
            <a:off x="3203575" y="115888"/>
            <a:ext cx="2376488" cy="457200"/>
          </a:xfrm>
          <a:prstGeom prst="rect">
            <a:avLst/>
          </a:prstGeom>
          <a:noFill/>
          <a:ln w="9525">
            <a:noFill/>
            <a:miter lim="800000"/>
            <a:headEnd/>
            <a:tailEnd/>
          </a:ln>
          <a:effectLst/>
        </p:spPr>
        <p:txBody>
          <a:bodyPr>
            <a:spAutoFit/>
          </a:bodyPr>
          <a:lstStyle/>
          <a:p>
            <a:pPr>
              <a:spcBef>
                <a:spcPct val="50000"/>
              </a:spcBef>
            </a:pPr>
            <a:r>
              <a:rPr lang="en-US">
                <a:latin typeface="Arial" charset="0"/>
              </a:rPr>
              <a:t>Autocorrelation</a:t>
            </a:r>
          </a:p>
        </p:txBody>
      </p:sp>
      <p:pic>
        <p:nvPicPr>
          <p:cNvPr id="157702" name="Picture 6" descr="The image “http://sepwww.stanford.edu/sep/prof/bei/ft1/Gif/autocor.gif” cannot be displayed, because it contains errors."/>
          <p:cNvPicPr>
            <a:picLocks noChangeAspect="1" noChangeArrowheads="1"/>
          </p:cNvPicPr>
          <p:nvPr/>
        </p:nvPicPr>
        <p:blipFill>
          <a:blip r:embed="rId3" cstate="print"/>
          <a:srcRect/>
          <a:stretch>
            <a:fillRect/>
          </a:stretch>
        </p:blipFill>
        <p:spPr bwMode="auto">
          <a:xfrm>
            <a:off x="539750" y="765175"/>
            <a:ext cx="7705725" cy="4668838"/>
          </a:xfrm>
          <a:prstGeom prst="rect">
            <a:avLst/>
          </a:prstGeom>
          <a:noFill/>
        </p:spPr>
      </p:pic>
      <p:sp>
        <p:nvSpPr>
          <p:cNvPr id="157703" name="Rectangle 7"/>
          <p:cNvSpPr>
            <a:spLocks noChangeArrowheads="1"/>
          </p:cNvSpPr>
          <p:nvPr/>
        </p:nvSpPr>
        <p:spPr bwMode="auto">
          <a:xfrm>
            <a:off x="468313" y="4797425"/>
            <a:ext cx="7920037" cy="360363"/>
          </a:xfrm>
          <a:prstGeom prst="rect">
            <a:avLst/>
          </a:prstGeom>
          <a:noFill/>
          <a:ln w="38100">
            <a:solidFill>
              <a:srgbClr val="FF0F09"/>
            </a:solidFill>
            <a:miter lim="800000"/>
            <a:headEnd/>
            <a:tailEnd/>
          </a:ln>
          <a:effectLst/>
        </p:spPr>
        <p:txBody>
          <a:bodyPr wrap="none" anchor="ctr"/>
          <a:lstStyle/>
          <a:p>
            <a:endParaRPr lang="en-CA"/>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77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6" name="Text Box 4"/>
          <p:cNvSpPr txBox="1">
            <a:spLocks noChangeArrowheads="1"/>
          </p:cNvSpPr>
          <p:nvPr/>
        </p:nvSpPr>
        <p:spPr bwMode="auto">
          <a:xfrm>
            <a:off x="2916238" y="115888"/>
            <a:ext cx="3024187" cy="457200"/>
          </a:xfrm>
          <a:prstGeom prst="rect">
            <a:avLst/>
          </a:prstGeom>
          <a:noFill/>
          <a:ln w="9525">
            <a:noFill/>
            <a:miter lim="800000"/>
            <a:headEnd/>
            <a:tailEnd/>
          </a:ln>
          <a:effectLst/>
        </p:spPr>
        <p:txBody>
          <a:bodyPr>
            <a:spAutoFit/>
          </a:bodyPr>
          <a:lstStyle/>
          <a:p>
            <a:pPr>
              <a:spcBef>
                <a:spcPct val="50000"/>
              </a:spcBef>
            </a:pPr>
            <a:r>
              <a:rPr lang="en-US" dirty="0">
                <a:latin typeface="Arial" charset="0"/>
              </a:rPr>
              <a:t>Dirac Delta Function</a:t>
            </a:r>
          </a:p>
        </p:txBody>
      </p:sp>
      <p:grpSp>
        <p:nvGrpSpPr>
          <p:cNvPr id="151566" name="Group 14"/>
          <p:cNvGrpSpPr>
            <a:grpSpLocks/>
          </p:cNvGrpSpPr>
          <p:nvPr/>
        </p:nvGrpSpPr>
        <p:grpSpPr bwMode="auto">
          <a:xfrm>
            <a:off x="3851275" y="2060575"/>
            <a:ext cx="2952750" cy="2455863"/>
            <a:chOff x="1610" y="1207"/>
            <a:chExt cx="2592" cy="2157"/>
          </a:xfrm>
        </p:grpSpPr>
        <p:pic>
          <p:nvPicPr>
            <p:cNvPr id="151560" name="Picture 8" descr="http://upload.wikimedia.org/wikipedia/commons/7/78/Dirac_distribution_PDF.png"/>
            <p:cNvPicPr>
              <a:picLocks noChangeAspect="1" noChangeArrowheads="1"/>
            </p:cNvPicPr>
            <p:nvPr/>
          </p:nvPicPr>
          <p:blipFill>
            <a:blip r:embed="rId4" cstate="print"/>
            <a:srcRect/>
            <a:stretch>
              <a:fillRect/>
            </a:stretch>
          </p:blipFill>
          <p:spPr bwMode="auto">
            <a:xfrm>
              <a:off x="1610" y="1207"/>
              <a:ext cx="2592" cy="1942"/>
            </a:xfrm>
            <a:prstGeom prst="rect">
              <a:avLst/>
            </a:prstGeom>
            <a:noFill/>
          </p:spPr>
        </p:pic>
        <p:sp>
          <p:nvSpPr>
            <p:cNvPr id="151561" name="Rectangle 9"/>
            <p:cNvSpPr>
              <a:spLocks noChangeArrowheads="1"/>
            </p:cNvSpPr>
            <p:nvPr/>
          </p:nvSpPr>
          <p:spPr bwMode="auto">
            <a:xfrm>
              <a:off x="2925" y="3067"/>
              <a:ext cx="91" cy="91"/>
            </a:xfrm>
            <a:prstGeom prst="rect">
              <a:avLst/>
            </a:prstGeom>
            <a:solidFill>
              <a:schemeClr val="bg1"/>
            </a:solidFill>
            <a:ln w="9525">
              <a:noFill/>
              <a:miter lim="800000"/>
              <a:headEnd/>
              <a:tailEnd/>
            </a:ln>
            <a:effectLst/>
          </p:spPr>
          <p:txBody>
            <a:bodyPr wrap="none" anchor="ctr"/>
            <a:lstStyle/>
            <a:p>
              <a:endParaRPr lang="en-CA"/>
            </a:p>
          </p:txBody>
        </p:sp>
        <p:sp>
          <p:nvSpPr>
            <p:cNvPr id="151562" name="Text Box 10"/>
            <p:cNvSpPr txBox="1">
              <a:spLocks noChangeArrowheads="1"/>
            </p:cNvSpPr>
            <p:nvPr/>
          </p:nvSpPr>
          <p:spPr bwMode="auto">
            <a:xfrm>
              <a:off x="2860" y="2962"/>
              <a:ext cx="279" cy="402"/>
            </a:xfrm>
            <a:prstGeom prst="rect">
              <a:avLst/>
            </a:prstGeom>
            <a:noFill/>
            <a:ln w="9525">
              <a:noFill/>
              <a:miter lim="800000"/>
              <a:headEnd/>
              <a:tailEnd/>
            </a:ln>
            <a:effectLst/>
          </p:spPr>
          <p:txBody>
            <a:bodyPr wrap="none">
              <a:spAutoFit/>
            </a:bodyPr>
            <a:lstStyle/>
            <a:p>
              <a:r>
                <a:rPr lang="en-CA">
                  <a:latin typeface="Symbol" pitchFamily="18" charset="2"/>
                </a:rPr>
                <a:t>t</a:t>
              </a:r>
            </a:p>
          </p:txBody>
        </p:sp>
      </p:grpSp>
      <p:pic>
        <p:nvPicPr>
          <p:cNvPr id="151568" name="Picture 16" descr="Dirac">
            <a:hlinkClick r:id="rId5"/>
          </p:cNvPr>
          <p:cNvPicPr>
            <a:picLocks noChangeAspect="1" noChangeArrowheads="1"/>
          </p:cNvPicPr>
          <p:nvPr/>
        </p:nvPicPr>
        <p:blipFill>
          <a:blip r:embed="rId6" cstate="print"/>
          <a:srcRect/>
          <a:stretch>
            <a:fillRect/>
          </a:stretch>
        </p:blipFill>
        <p:spPr bwMode="auto">
          <a:xfrm>
            <a:off x="7847013" y="0"/>
            <a:ext cx="1296987" cy="1916113"/>
          </a:xfrm>
          <a:prstGeom prst="rect">
            <a:avLst/>
          </a:prstGeom>
          <a:noFill/>
        </p:spPr>
      </p:pic>
      <p:graphicFrame>
        <p:nvGraphicFramePr>
          <p:cNvPr id="151575" name="Object 23"/>
          <p:cNvGraphicFramePr>
            <a:graphicFrameLocks noGrp="1" noChangeAspect="1"/>
          </p:cNvGraphicFramePr>
          <p:nvPr>
            <p:ph/>
          </p:nvPr>
        </p:nvGraphicFramePr>
        <p:xfrm>
          <a:off x="755650" y="2636838"/>
          <a:ext cx="2089150" cy="785812"/>
        </p:xfrm>
        <a:graphic>
          <a:graphicData uri="http://schemas.openxmlformats.org/presentationml/2006/ole">
            <mc:AlternateContent xmlns:mc="http://schemas.openxmlformats.org/markup-compatibility/2006">
              <mc:Choice xmlns:v="urn:schemas-microsoft-com:vml" Requires="v">
                <p:oleObj spid="_x0000_s151706" name="Equation" r:id="rId7" imgW="5270400" imgH="1981080" progId="Equation.3">
                  <p:embed/>
                </p:oleObj>
              </mc:Choice>
              <mc:Fallback>
                <p:oleObj name="Equation" r:id="rId7" imgW="5270400" imgH="1981080" progId="Equation.3">
                  <p:embed/>
                  <p:pic>
                    <p:nvPicPr>
                      <p:cNvPr id="0" name="Picture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5650" y="2636838"/>
                        <a:ext cx="2089150"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1577" name="Text Box 25"/>
          <p:cNvSpPr txBox="1">
            <a:spLocks noChangeArrowheads="1"/>
          </p:cNvSpPr>
          <p:nvPr/>
        </p:nvSpPr>
        <p:spPr bwMode="auto">
          <a:xfrm>
            <a:off x="250825" y="981075"/>
            <a:ext cx="6769100" cy="762000"/>
          </a:xfrm>
          <a:prstGeom prst="rect">
            <a:avLst/>
          </a:prstGeom>
          <a:noFill/>
          <a:ln w="9525">
            <a:noFill/>
            <a:miter lim="800000"/>
            <a:headEnd/>
            <a:tailEnd/>
          </a:ln>
          <a:effectLst/>
        </p:spPr>
        <p:txBody>
          <a:bodyPr>
            <a:spAutoFit/>
          </a:bodyPr>
          <a:lstStyle/>
          <a:p>
            <a:r>
              <a:rPr lang="en-CA" sz="2000">
                <a:latin typeface="Arial" charset="0"/>
              </a:rPr>
              <a:t>The Delta function takes a constant value at</a:t>
            </a:r>
            <a:r>
              <a:rPr lang="en-CA"/>
              <a:t> </a:t>
            </a:r>
            <a:r>
              <a:rPr lang="en-CA">
                <a:latin typeface="Symbol" pitchFamily="18" charset="2"/>
              </a:rPr>
              <a:t>t </a:t>
            </a:r>
            <a:r>
              <a:rPr lang="en-CA" sz="2000">
                <a:latin typeface="Arial" charset="0"/>
              </a:rPr>
              <a:t>= 0 and is 0 everywhere else:</a:t>
            </a:r>
          </a:p>
        </p:txBody>
      </p:sp>
      <p:sp>
        <p:nvSpPr>
          <p:cNvPr id="151578" name="Text Box 26"/>
          <p:cNvSpPr txBox="1">
            <a:spLocks noChangeArrowheads="1"/>
          </p:cNvSpPr>
          <p:nvPr/>
        </p:nvSpPr>
        <p:spPr bwMode="auto">
          <a:xfrm>
            <a:off x="365125" y="5840413"/>
            <a:ext cx="7080250" cy="396875"/>
          </a:xfrm>
          <a:prstGeom prst="rect">
            <a:avLst/>
          </a:prstGeom>
          <a:noFill/>
          <a:ln w="9525">
            <a:noFill/>
            <a:miter lim="800000"/>
            <a:headEnd/>
            <a:tailEnd/>
          </a:ln>
          <a:effectLst/>
        </p:spPr>
        <p:txBody>
          <a:bodyPr wrap="none">
            <a:spAutoFit/>
          </a:bodyPr>
          <a:lstStyle/>
          <a:p>
            <a:r>
              <a:rPr lang="en-CA" sz="2000">
                <a:latin typeface="Arial" charset="0"/>
              </a:rPr>
              <a:t>The autocorrelation of a random sequence is a delta function.</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596685" y="232475"/>
                <a:ext cx="7849892" cy="3416320"/>
              </a:xfrm>
              <a:prstGeom prst="rect">
                <a:avLst/>
              </a:prstGeom>
              <a:noFill/>
            </p:spPr>
            <p:txBody>
              <a:bodyPr wrap="square" rtlCol="0">
                <a:spAutoFit/>
              </a:bodyPr>
              <a:lstStyle/>
              <a:p>
                <a:r>
                  <a:rPr lang="en-CA" dirty="0" smtClean="0"/>
                  <a:t>Now let’s take our linear model of the neuron:</a:t>
                </a:r>
              </a:p>
              <a:p>
                <a:endParaRPr lang="en-CA" dirty="0" smtClean="0"/>
              </a:p>
              <a:p>
                <a:r>
                  <a:rPr lang="en-CA" i="1" dirty="0"/>
                  <a:t>r</a:t>
                </a:r>
                <a14:m>
                  <m:oMath xmlns:m="http://schemas.openxmlformats.org/officeDocument/2006/math">
                    <m:r>
                      <a:rPr lang="en-CA" i="1">
                        <a:latin typeface="Cambria Math" panose="02040503050406030204" pitchFamily="18" charset="0"/>
                      </a:rPr>
                      <m:t>(</m:t>
                    </m:r>
                    <m:r>
                      <a:rPr lang="en-CA" i="1">
                        <a:latin typeface="Cambria Math" panose="02040503050406030204" pitchFamily="18" charset="0"/>
                      </a:rPr>
                      <m:t>𝑡</m:t>
                    </m:r>
                    <m:r>
                      <a:rPr lang="en-CA" i="1">
                        <a:latin typeface="Cambria Math" panose="02040503050406030204" pitchFamily="18" charset="0"/>
                      </a:rPr>
                      <m:t>)= </m:t>
                    </m:r>
                    <m:nary>
                      <m:naryPr>
                        <m:chr m:val="∑"/>
                        <m:supHide m:val="on"/>
                        <m:ctrlPr>
                          <a:rPr lang="en-CA" i="1">
                            <a:latin typeface="Cambria Math" charset="0"/>
                          </a:rPr>
                        </m:ctrlPr>
                      </m:naryPr>
                      <m:sub>
                        <m:r>
                          <a:rPr lang="en-CA" i="1">
                            <a:latin typeface="Cambria Math" panose="02040503050406030204" pitchFamily="18" charset="0"/>
                            <a:ea typeface="Cambria Math" panose="02040503050406030204" pitchFamily="18" charset="0"/>
                          </a:rPr>
                          <m:t>𝜏</m:t>
                        </m:r>
                      </m:sub>
                      <m:sup/>
                      <m:e>
                        <m:r>
                          <a:rPr lang="en-CA" i="1">
                            <a:latin typeface="Cambria Math" panose="02040503050406030204" pitchFamily="18" charset="0"/>
                          </a:rPr>
                          <m:t>𝑠</m:t>
                        </m:r>
                        <m:r>
                          <a:rPr lang="en-CA" i="1">
                            <a:latin typeface="Cambria Math" panose="02040503050406030204" pitchFamily="18" charset="0"/>
                          </a:rPr>
                          <m:t>(</m:t>
                        </m:r>
                        <m:r>
                          <a:rPr lang="en-CA" i="1">
                            <a:latin typeface="Cambria Math" panose="02040503050406030204" pitchFamily="18" charset="0"/>
                          </a:rPr>
                          <m:t>𝑡</m:t>
                        </m:r>
                        <m:r>
                          <a:rPr lang="en-CA" i="1">
                            <a:latin typeface="Cambria Math" panose="02040503050406030204" pitchFamily="18" charset="0"/>
                          </a:rPr>
                          <m:t>−</m:t>
                        </m:r>
                        <m:r>
                          <a:rPr lang="en-CA" i="1">
                            <a:latin typeface="Cambria Math" panose="02040503050406030204" pitchFamily="18" charset="0"/>
                            <a:ea typeface="Cambria Math" panose="02040503050406030204" pitchFamily="18" charset="0"/>
                          </a:rPr>
                          <m:t>𝜏</m:t>
                        </m:r>
                        <m:r>
                          <a:rPr lang="en-CA" i="1">
                            <a:latin typeface="Cambria Math" panose="02040503050406030204" pitchFamily="18" charset="0"/>
                          </a:rPr>
                          <m:t>)</m:t>
                        </m:r>
                      </m:e>
                    </m:nary>
                  </m:oMath>
                </a14:m>
                <a:r>
                  <a:rPr lang="en-CA" i="1" dirty="0"/>
                  <a:t>h</a:t>
                </a:r>
                <a:r>
                  <a:rPr lang="en-CA" dirty="0"/>
                  <a:t>(</a:t>
                </a:r>
                <a14:m>
                  <m:oMath xmlns:m="http://schemas.openxmlformats.org/officeDocument/2006/math">
                    <m:r>
                      <a:rPr lang="en-CA" i="1">
                        <a:latin typeface="Cambria Math" panose="02040503050406030204" pitchFamily="18" charset="0"/>
                        <a:ea typeface="Cambria Math" panose="02040503050406030204" pitchFamily="18" charset="0"/>
                      </a:rPr>
                      <m:t>𝜏</m:t>
                    </m:r>
                  </m:oMath>
                </a14:m>
                <a:r>
                  <a:rPr lang="en-CA" dirty="0"/>
                  <a:t>)</a:t>
                </a:r>
              </a:p>
              <a:p>
                <a:endParaRPr lang="en-CA" dirty="0"/>
              </a:p>
              <a:p>
                <a:r>
                  <a:rPr lang="en-CA" dirty="0" smtClean="0"/>
                  <a:t>And plug it into our cross-correlation:</a:t>
                </a:r>
              </a:p>
              <a:p>
                <a:endParaRPr lang="en-CA" dirty="0"/>
              </a:p>
              <a:p>
                <a:endParaRPr lang="en-CA" dirty="0" smtClean="0"/>
              </a:p>
              <a:p>
                <a:r>
                  <a:rPr lang="en-CA" dirty="0" smtClean="0"/>
                  <a:t>This yields:</a:t>
                </a:r>
              </a:p>
              <a:p>
                <a:endParaRPr lang="en-CA" dirty="0"/>
              </a:p>
            </p:txBody>
          </p:sp>
        </mc:Choice>
        <mc:Fallback xmlns="">
          <p:sp>
            <p:nvSpPr>
              <p:cNvPr id="4" name="TextBox 3"/>
              <p:cNvSpPr txBox="1">
                <a:spLocks noRot="1" noChangeAspect="1" noMove="1" noResize="1" noEditPoints="1" noAdjustHandles="1" noChangeArrowheads="1" noChangeShapeType="1" noTextEdit="1"/>
              </p:cNvSpPr>
              <p:nvPr/>
            </p:nvSpPr>
            <p:spPr>
              <a:xfrm>
                <a:off x="596685" y="232475"/>
                <a:ext cx="7849892" cy="3416320"/>
              </a:xfrm>
              <a:prstGeom prst="rect">
                <a:avLst/>
              </a:prstGeom>
              <a:blipFill>
                <a:blip r:embed="rId2"/>
                <a:stretch>
                  <a:fillRect l="-1242" t="-1426"/>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596685" y="2216258"/>
                <a:ext cx="3447162" cy="613886"/>
              </a:xfrm>
              <a:prstGeom prst="rect">
                <a:avLst/>
              </a:prstGeom>
            </p:spPr>
            <p:txBody>
              <a:bodyPr wrap="none">
                <a:spAutoFit/>
              </a:bodyPr>
              <a:lstStyle/>
              <a:p>
                <a:pPr algn="ctr"/>
                <a:r>
                  <a:rPr lang="en-CA" dirty="0" smtClean="0"/>
                  <a:t>Q</a:t>
                </a:r>
                <a14:m>
                  <m:oMath xmlns:m="http://schemas.openxmlformats.org/officeDocument/2006/math">
                    <m:r>
                      <a:rPr lang="en-CA" i="1">
                        <a:latin typeface="Cambria Math" panose="02040503050406030204" pitchFamily="18" charset="0"/>
                      </a:rPr>
                      <m:t>(</m:t>
                    </m:r>
                    <m:r>
                      <a:rPr lang="en-CA" i="1" smtClean="0">
                        <a:latin typeface="Cambria Math" panose="02040503050406030204" pitchFamily="18" charset="0"/>
                        <a:ea typeface="Cambria Math" panose="02040503050406030204" pitchFamily="18" charset="0"/>
                      </a:rPr>
                      <m:t>𝜎</m:t>
                    </m:r>
                    <m:r>
                      <a:rPr lang="en-CA" i="1">
                        <a:latin typeface="Cambria Math" panose="02040503050406030204" pitchFamily="18" charset="0"/>
                      </a:rPr>
                      <m:t>)=</m:t>
                    </m:r>
                    <m:f>
                      <m:fPr>
                        <m:ctrlPr>
                          <a:rPr lang="en-CA" i="1" smtClean="0">
                            <a:latin typeface="Cambria Math"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𝑇</m:t>
                        </m:r>
                      </m:den>
                    </m:f>
                    <m:nary>
                      <m:naryPr>
                        <m:chr m:val="∑"/>
                        <m:supHide m:val="on"/>
                        <m:ctrlPr>
                          <a:rPr lang="en-CA" i="1" smtClean="0">
                            <a:latin typeface="Cambria Math" charset="0"/>
                          </a:rPr>
                        </m:ctrlPr>
                      </m:naryPr>
                      <m:sub>
                        <m:r>
                          <m:rPr>
                            <m:brk m:alnAt="7"/>
                          </m:rPr>
                          <a:rPr lang="en-CA" b="0" i="1" smtClean="0">
                            <a:latin typeface="Cambria Math" panose="02040503050406030204" pitchFamily="18" charset="0"/>
                          </a:rPr>
                          <m:t>𝑡</m:t>
                        </m:r>
                      </m:sub>
                      <m:sup/>
                      <m:e>
                        <m:r>
                          <a:rPr lang="en-CA" i="1">
                            <a:latin typeface="Cambria Math" panose="02040503050406030204" pitchFamily="18" charset="0"/>
                          </a:rPr>
                          <m:t>𝑠</m:t>
                        </m:r>
                        <m:d>
                          <m:dPr>
                            <m:ctrlPr>
                              <a:rPr lang="en-CA" i="1">
                                <a:latin typeface="Cambria Math" charset="0"/>
                              </a:rPr>
                            </m:ctrlPr>
                          </m:dPr>
                          <m:e>
                            <m:r>
                              <a:rPr lang="en-CA" i="1">
                                <a:latin typeface="Cambria Math" panose="02040503050406030204" pitchFamily="18" charset="0"/>
                              </a:rPr>
                              <m:t>𝑡</m:t>
                            </m:r>
                            <m:r>
                              <a:rPr lang="en-CA" i="1">
                                <a:latin typeface="Cambria Math" panose="02040503050406030204" pitchFamily="18" charset="0"/>
                              </a:rPr>
                              <m:t>−</m:t>
                            </m:r>
                            <m:r>
                              <a:rPr lang="en-CA" i="1">
                                <a:latin typeface="Cambria Math" panose="02040503050406030204" pitchFamily="18" charset="0"/>
                                <a:ea typeface="Cambria Math" panose="02040503050406030204" pitchFamily="18" charset="0"/>
                              </a:rPr>
                              <m:t>𝜎</m:t>
                            </m:r>
                          </m:e>
                        </m:d>
                        <m:r>
                          <a:rPr lang="en-CA" i="1">
                            <a:latin typeface="Cambria Math" panose="02040503050406030204" pitchFamily="18" charset="0"/>
                            <a:ea typeface="Cambria Math" panose="02040503050406030204" pitchFamily="18" charset="0"/>
                          </a:rPr>
                          <m:t>𝑟</m:t>
                        </m:r>
                        <m:r>
                          <a:rPr lang="en-CA" i="1">
                            <a:latin typeface="Cambria Math" panose="02040503050406030204" pitchFamily="18" charset="0"/>
                            <a:ea typeface="Cambria Math" panose="02040503050406030204" pitchFamily="18" charset="0"/>
                          </a:rPr>
                          <m:t>(</m:t>
                        </m:r>
                        <m:r>
                          <a:rPr lang="en-CA" i="1">
                            <a:latin typeface="Cambria Math" panose="02040503050406030204" pitchFamily="18" charset="0"/>
                            <a:ea typeface="Cambria Math" panose="02040503050406030204" pitchFamily="18" charset="0"/>
                          </a:rPr>
                          <m:t>𝑡</m:t>
                        </m:r>
                        <m:r>
                          <a:rPr lang="en-CA" i="1">
                            <a:latin typeface="Cambria Math" panose="02040503050406030204" pitchFamily="18" charset="0"/>
                            <a:ea typeface="Cambria Math" panose="02040503050406030204" pitchFamily="18" charset="0"/>
                          </a:rPr>
                          <m:t>)</m:t>
                        </m:r>
                      </m:e>
                    </m:nary>
                  </m:oMath>
                </a14:m>
                <a:endParaRPr lang="en-CA" dirty="0"/>
              </a:p>
            </p:txBody>
          </p:sp>
        </mc:Choice>
        <mc:Fallback xmlns="">
          <p:sp>
            <p:nvSpPr>
              <p:cNvPr id="5" name="Rectangle 4"/>
              <p:cNvSpPr>
                <a:spLocks noRot="1" noChangeAspect="1" noMove="1" noResize="1" noEditPoints="1" noAdjustHandles="1" noChangeArrowheads="1" noChangeShapeType="1" noTextEdit="1"/>
              </p:cNvSpPr>
              <p:nvPr/>
            </p:nvSpPr>
            <p:spPr>
              <a:xfrm>
                <a:off x="596685" y="2216258"/>
                <a:ext cx="3447162" cy="613886"/>
              </a:xfrm>
              <a:prstGeom prst="rect">
                <a:avLst/>
              </a:prstGeom>
              <a:blipFill>
                <a:blip r:embed="rId3"/>
                <a:stretch>
                  <a:fillRect l="-2478" b="-1000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694661" y="3341852"/>
                <a:ext cx="4312719" cy="461665"/>
              </a:xfrm>
              <a:prstGeom prst="rect">
                <a:avLst/>
              </a:prstGeom>
            </p:spPr>
            <p:txBody>
              <a:bodyPr wrap="none">
                <a:spAutoFit/>
              </a:bodyPr>
              <a:lstStyle/>
              <a:p>
                <a:pPr algn="ctr"/>
                <a:r>
                  <a:rPr lang="en-CA" dirty="0" smtClean="0"/>
                  <a:t>Q</a:t>
                </a:r>
                <a14:m>
                  <m:oMath xmlns:m="http://schemas.openxmlformats.org/officeDocument/2006/math">
                    <m:r>
                      <a:rPr lang="en-CA" i="1">
                        <a:latin typeface="Cambria Math" panose="02040503050406030204" pitchFamily="18" charset="0"/>
                      </a:rPr>
                      <m:t>(</m:t>
                    </m:r>
                    <m:r>
                      <a:rPr lang="en-CA" i="1" smtClean="0">
                        <a:latin typeface="Cambria Math" panose="02040503050406030204" pitchFamily="18" charset="0"/>
                        <a:ea typeface="Cambria Math" panose="02040503050406030204" pitchFamily="18" charset="0"/>
                      </a:rPr>
                      <m:t>𝜎</m:t>
                    </m:r>
                    <m:r>
                      <a:rPr lang="en-CA" i="1">
                        <a:latin typeface="Cambria Math" panose="02040503050406030204" pitchFamily="18" charset="0"/>
                      </a:rPr>
                      <m:t>)=</m:t>
                    </m:r>
                    <m:r>
                      <m:rPr>
                        <m:nor/>
                      </m:rPr>
                      <a:rPr lang="en-CA" i="1" dirty="0"/>
                      <m:t>h</m:t>
                    </m:r>
                    <m:r>
                      <m:rPr>
                        <m:nor/>
                      </m:rPr>
                      <a:rPr lang="en-CA" dirty="0"/>
                      <m:t>(</m:t>
                    </m:r>
                    <m:r>
                      <a:rPr lang="en-CA" i="1">
                        <a:latin typeface="Cambria Math" panose="02040503050406030204" pitchFamily="18" charset="0"/>
                        <a:ea typeface="Cambria Math" panose="02040503050406030204" pitchFamily="18" charset="0"/>
                      </a:rPr>
                      <m:t>𝜏</m:t>
                    </m:r>
                    <m:r>
                      <m:rPr>
                        <m:nor/>
                      </m:rPr>
                      <a:rPr lang="en-CA" dirty="0"/>
                      <m:t>)</m:t>
                    </m:r>
                    <m:nary>
                      <m:naryPr>
                        <m:chr m:val="∑"/>
                        <m:supHide m:val="on"/>
                        <m:ctrlPr>
                          <a:rPr lang="en-CA" i="1" smtClean="0">
                            <a:latin typeface="Cambria Math" charset="0"/>
                          </a:rPr>
                        </m:ctrlPr>
                      </m:naryPr>
                      <m:sub>
                        <m:r>
                          <m:rPr>
                            <m:brk m:alnAt="7"/>
                          </m:rPr>
                          <a:rPr lang="en-CA" b="0" i="1" smtClean="0">
                            <a:latin typeface="Cambria Math" panose="02040503050406030204" pitchFamily="18" charset="0"/>
                          </a:rPr>
                          <m:t>𝑡</m:t>
                        </m:r>
                      </m:sub>
                      <m:sup/>
                      <m:e>
                        <m:r>
                          <a:rPr lang="en-CA" i="1">
                            <a:latin typeface="Cambria Math" panose="02040503050406030204" pitchFamily="18" charset="0"/>
                          </a:rPr>
                          <m:t>𝑠</m:t>
                        </m:r>
                        <m:d>
                          <m:dPr>
                            <m:ctrlPr>
                              <a:rPr lang="en-CA" i="1">
                                <a:latin typeface="Cambria Math" charset="0"/>
                              </a:rPr>
                            </m:ctrlPr>
                          </m:dPr>
                          <m:e>
                            <m:r>
                              <a:rPr lang="en-CA" i="1">
                                <a:latin typeface="Cambria Math" panose="02040503050406030204" pitchFamily="18" charset="0"/>
                              </a:rPr>
                              <m:t>𝑡</m:t>
                            </m:r>
                            <m:r>
                              <a:rPr lang="en-CA" i="1">
                                <a:latin typeface="Cambria Math" panose="02040503050406030204" pitchFamily="18" charset="0"/>
                              </a:rPr>
                              <m:t>−</m:t>
                            </m:r>
                            <m:r>
                              <a:rPr lang="en-CA" i="1">
                                <a:latin typeface="Cambria Math" panose="02040503050406030204" pitchFamily="18" charset="0"/>
                                <a:ea typeface="Cambria Math" panose="02040503050406030204" pitchFamily="18" charset="0"/>
                              </a:rPr>
                              <m:t>𝜎</m:t>
                            </m:r>
                          </m:e>
                        </m:d>
                        <m:r>
                          <a:rPr lang="en-CA" b="0" i="1" smtClean="0">
                            <a:latin typeface="Cambria Math" panose="02040503050406030204" pitchFamily="18" charset="0"/>
                            <a:ea typeface="Cambria Math" panose="02040503050406030204" pitchFamily="18" charset="0"/>
                          </a:rPr>
                          <m:t>𝑠</m:t>
                        </m:r>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𝑡</m:t>
                        </m:r>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𝜏</m:t>
                        </m:r>
                        <m:r>
                          <a:rPr lang="en-CA" b="0" i="1" smtClean="0">
                            <a:latin typeface="Cambria Math" panose="02040503050406030204" pitchFamily="18" charset="0"/>
                            <a:ea typeface="Cambria Math" panose="02040503050406030204" pitchFamily="18" charset="0"/>
                          </a:rPr>
                          <m:t>)</m:t>
                        </m:r>
                      </m:e>
                    </m:nary>
                  </m:oMath>
                </a14:m>
                <a:endParaRPr lang="en-CA" dirty="0"/>
              </a:p>
            </p:txBody>
          </p:sp>
        </mc:Choice>
        <mc:Fallback xmlns="">
          <p:sp>
            <p:nvSpPr>
              <p:cNvPr id="6" name="Rectangle 5"/>
              <p:cNvSpPr>
                <a:spLocks noRot="1" noChangeAspect="1" noMove="1" noResize="1" noEditPoints="1" noAdjustHandles="1" noChangeArrowheads="1" noChangeShapeType="1" noTextEdit="1"/>
              </p:cNvSpPr>
              <p:nvPr/>
            </p:nvSpPr>
            <p:spPr>
              <a:xfrm>
                <a:off x="694661" y="3341852"/>
                <a:ext cx="4312719" cy="461665"/>
              </a:xfrm>
              <a:prstGeom prst="rect">
                <a:avLst/>
              </a:prstGeom>
              <a:blipFill>
                <a:blip r:embed="rId4"/>
                <a:stretch>
                  <a:fillRect l="-1697" t="-128947" r="-849" b="-196053"/>
                </a:stretch>
              </a:blipFill>
            </p:spPr>
            <p:txBody>
              <a:bodyPr/>
              <a:lstStyle/>
              <a:p>
                <a:r>
                  <a:rPr lang="en-CA">
                    <a:noFill/>
                  </a:rPr>
                  <a:t> </a:t>
                </a:r>
              </a:p>
            </p:txBody>
          </p:sp>
        </mc:Fallback>
      </mc:AlternateContent>
      <p:sp>
        <p:nvSpPr>
          <p:cNvPr id="7" name="Rectangle 6"/>
          <p:cNvSpPr/>
          <p:nvPr/>
        </p:nvSpPr>
        <p:spPr bwMode="auto">
          <a:xfrm>
            <a:off x="2408651" y="3341852"/>
            <a:ext cx="2696705" cy="484117"/>
          </a:xfrm>
          <a:prstGeom prst="rect">
            <a:avLst/>
          </a:prstGeom>
          <a:noFill/>
          <a:ln w="9525" cap="flat" cmpd="sng" algn="ctr">
            <a:solidFill>
              <a:srgbClr val="FF0F0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smtClean="0">
              <a:ln>
                <a:noFill/>
              </a:ln>
              <a:solidFill>
                <a:schemeClr val="tx1"/>
              </a:solidFill>
              <a:effectLst/>
              <a:latin typeface="Times" pitchFamily="-112" charset="0"/>
            </a:endParaRPr>
          </a:p>
        </p:txBody>
      </p:sp>
      <mc:AlternateContent xmlns:mc="http://schemas.openxmlformats.org/markup-compatibility/2006" xmlns:a14="http://schemas.microsoft.com/office/drawing/2010/main">
        <mc:Choice Requires="a14">
          <p:sp>
            <p:nvSpPr>
              <p:cNvPr id="2" name="TextBox 1"/>
              <p:cNvSpPr txBox="1"/>
              <p:nvPr/>
            </p:nvSpPr>
            <p:spPr>
              <a:xfrm>
                <a:off x="767167" y="4083804"/>
                <a:ext cx="7516678" cy="3046988"/>
              </a:xfrm>
              <a:prstGeom prst="rect">
                <a:avLst/>
              </a:prstGeom>
              <a:noFill/>
            </p:spPr>
            <p:txBody>
              <a:bodyPr wrap="square" rtlCol="0">
                <a:spAutoFit/>
              </a:bodyPr>
              <a:lstStyle/>
              <a:p>
                <a:r>
                  <a:rPr lang="en-CA" dirty="0" smtClean="0"/>
                  <a:t>If s is a random function, the autocorrelation is zero, except when </a:t>
                </a:r>
                <a:r>
                  <a:rPr lang="en-CA" i="1" dirty="0" smtClean="0">
                    <a:latin typeface="Symbol" panose="05050102010706020507" pitchFamily="18" charset="2"/>
                  </a:rPr>
                  <a:t>s = t</a:t>
                </a:r>
                <a:r>
                  <a:rPr lang="en-CA" dirty="0" smtClean="0"/>
                  <a:t>, so in this case we have:</a:t>
                </a:r>
              </a:p>
              <a:p>
                <a:endParaRPr lang="en-CA" dirty="0" smtClean="0"/>
              </a:p>
              <a:p>
                <a:r>
                  <a:rPr lang="en-CA" dirty="0"/>
                  <a:t>Q</a:t>
                </a:r>
                <a14:m>
                  <m:oMath xmlns:m="http://schemas.openxmlformats.org/officeDocument/2006/math">
                    <m:r>
                      <a:rPr lang="en-CA" i="1" smtClean="0">
                        <a:latin typeface="Cambria Math" panose="02040503050406030204" pitchFamily="18" charset="0"/>
                      </a:rPr>
                      <m:t>(</m:t>
                    </m:r>
                    <m:r>
                      <a:rPr lang="en-CA" i="1" smtClean="0">
                        <a:latin typeface="Cambria Math" panose="02040503050406030204" pitchFamily="18" charset="0"/>
                        <a:ea typeface="Cambria Math" panose="02040503050406030204" pitchFamily="18" charset="0"/>
                      </a:rPr>
                      <m:t>𝜎</m:t>
                    </m:r>
                    <m:r>
                      <a:rPr lang="en-CA" i="1" smtClean="0">
                        <a:latin typeface="Cambria Math" panose="02040503050406030204" pitchFamily="18" charset="0"/>
                      </a:rPr>
                      <m:t>)</m:t>
                    </m:r>
                    <m:r>
                      <a:rPr lang="en-CA" i="1" smtClean="0">
                        <a:latin typeface="Cambria Math" panose="02040503050406030204" pitchFamily="18" charset="0"/>
                        <a:ea typeface="Cambria Math" panose="02040503050406030204" pitchFamily="18" charset="0"/>
                      </a:rPr>
                      <m:t>∝</m:t>
                    </m:r>
                    <m:r>
                      <m:rPr>
                        <m:nor/>
                      </m:rPr>
                      <a:rPr lang="en-CA" i="1" dirty="0"/>
                      <m:t>h</m:t>
                    </m:r>
                    <m:r>
                      <m:rPr>
                        <m:nor/>
                      </m:rPr>
                      <a:rPr lang="en-CA" dirty="0"/>
                      <m:t>(</m:t>
                    </m:r>
                    <m:r>
                      <a:rPr lang="en-CA" i="1">
                        <a:latin typeface="Cambria Math" panose="02040503050406030204" pitchFamily="18" charset="0"/>
                        <a:ea typeface="Cambria Math" panose="02040503050406030204" pitchFamily="18" charset="0"/>
                      </a:rPr>
                      <m:t>𝜏</m:t>
                    </m:r>
                    <m:r>
                      <m:rPr>
                        <m:nor/>
                      </m:rPr>
                      <a:rPr lang="en-CA" dirty="0"/>
                      <m:t>)</m:t>
                    </m:r>
                  </m:oMath>
                </a14:m>
                <a:endParaRPr lang="en-CA" dirty="0" smtClean="0"/>
              </a:p>
              <a:p>
                <a:endParaRPr lang="en-CA" dirty="0" smtClean="0"/>
              </a:p>
              <a:p>
                <a:r>
                  <a:rPr lang="en-CA" dirty="0" smtClean="0"/>
                  <a:t>Surprising result: If you want to understand visual receptive fields, probe them with random stimuli.</a:t>
                </a:r>
              </a:p>
              <a:p>
                <a:endParaRPr lang="en-CA" dirty="0"/>
              </a:p>
            </p:txBody>
          </p:sp>
        </mc:Choice>
        <mc:Fallback xmlns="">
          <p:sp>
            <p:nvSpPr>
              <p:cNvPr id="2" name="TextBox 1"/>
              <p:cNvSpPr txBox="1">
                <a:spLocks noRot="1" noChangeAspect="1" noMove="1" noResize="1" noEditPoints="1" noAdjustHandles="1" noChangeArrowheads="1" noChangeShapeType="1" noTextEdit="1"/>
              </p:cNvSpPr>
              <p:nvPr/>
            </p:nvSpPr>
            <p:spPr>
              <a:xfrm>
                <a:off x="767167" y="4083804"/>
                <a:ext cx="7516678" cy="3046988"/>
              </a:xfrm>
              <a:prstGeom prst="rect">
                <a:avLst/>
              </a:prstGeom>
              <a:blipFill>
                <a:blip r:embed="rId5"/>
                <a:stretch>
                  <a:fillRect l="-1298" t="-1600" r="-1865"/>
                </a:stretch>
              </a:blipFill>
            </p:spPr>
            <p:txBody>
              <a:bodyPr/>
              <a:lstStyle/>
              <a:p>
                <a:r>
                  <a:rPr lang="en-CA">
                    <a:noFill/>
                  </a:rPr>
                  <a:t> </a:t>
                </a:r>
              </a:p>
            </p:txBody>
          </p:sp>
        </mc:Fallback>
      </mc:AlternateContent>
    </p:spTree>
    <p:extLst>
      <p:ext uri="{BB962C8B-B14F-4D97-AF65-F5344CB8AC3E}">
        <p14:creationId xmlns:p14="http://schemas.microsoft.com/office/powerpoint/2010/main" val="1588818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1151" y="223578"/>
            <a:ext cx="7826456" cy="1477328"/>
          </a:xfrm>
          <a:prstGeom prst="rect">
            <a:avLst/>
          </a:prstGeom>
          <a:noFill/>
        </p:spPr>
        <p:txBody>
          <a:bodyPr wrap="square" rtlCol="0">
            <a:spAutoFit/>
          </a:bodyPr>
          <a:lstStyle/>
          <a:p>
            <a:r>
              <a:rPr lang="en-US" sz="1800" dirty="0" smtClean="0"/>
              <a:t>In practice, one can estimate the receptive field position crudely and then probe it more precisely at a spot:</a:t>
            </a:r>
          </a:p>
          <a:p>
            <a:endParaRPr lang="en-US" sz="1800" dirty="0"/>
          </a:p>
          <a:p>
            <a:endParaRPr lang="en-US" sz="1800" dirty="0" smtClean="0"/>
          </a:p>
          <a:p>
            <a:endParaRPr lang="en-US" sz="1800" dirty="0"/>
          </a:p>
        </p:txBody>
      </p:sp>
      <p:grpSp>
        <p:nvGrpSpPr>
          <p:cNvPr id="17" name="Group 16"/>
          <p:cNvGrpSpPr/>
          <p:nvPr/>
        </p:nvGrpSpPr>
        <p:grpSpPr>
          <a:xfrm>
            <a:off x="3952317" y="1269750"/>
            <a:ext cx="1609779" cy="1729583"/>
            <a:chOff x="3952317" y="1269750"/>
            <a:chExt cx="1609779" cy="1729583"/>
          </a:xfrm>
        </p:grpSpPr>
        <p:sp>
          <p:nvSpPr>
            <p:cNvPr id="6" name="Rectangle 5"/>
            <p:cNvSpPr/>
            <p:nvPr/>
          </p:nvSpPr>
          <p:spPr bwMode="auto">
            <a:xfrm>
              <a:off x="4087257" y="1269750"/>
              <a:ext cx="560439" cy="560439"/>
            </a:xfrm>
            <a:prstGeom prst="rect">
              <a:avLst/>
            </a:prstGeom>
            <a:solidFill>
              <a:schemeClr val="bg1">
                <a:lumMod val="75000"/>
              </a:scheme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sp>
          <p:nvSpPr>
            <p:cNvPr id="7" name="Rectangle 6"/>
            <p:cNvSpPr/>
            <p:nvPr/>
          </p:nvSpPr>
          <p:spPr bwMode="auto">
            <a:xfrm>
              <a:off x="4239657" y="1422150"/>
              <a:ext cx="560439" cy="560439"/>
            </a:xfrm>
            <a:prstGeom prst="rect">
              <a:avLst/>
            </a:prstGeom>
            <a:solidFill>
              <a:schemeClr val="bg1"/>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sp>
          <p:nvSpPr>
            <p:cNvPr id="8" name="Rectangle 7"/>
            <p:cNvSpPr/>
            <p:nvPr/>
          </p:nvSpPr>
          <p:spPr bwMode="auto">
            <a:xfrm>
              <a:off x="4392057" y="1574550"/>
              <a:ext cx="560439" cy="560439"/>
            </a:xfrm>
            <a:prstGeom prst="rect">
              <a:avLst/>
            </a:prstGeom>
            <a:solidFill>
              <a:schemeClr val="tx1">
                <a:lumMod val="65000"/>
                <a:lumOff val="35000"/>
              </a:scheme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sp>
          <p:nvSpPr>
            <p:cNvPr id="9" name="Rectangle 8"/>
            <p:cNvSpPr/>
            <p:nvPr/>
          </p:nvSpPr>
          <p:spPr bwMode="auto">
            <a:xfrm>
              <a:off x="4544457" y="1726950"/>
              <a:ext cx="560439" cy="560439"/>
            </a:xfrm>
            <a:prstGeom prst="rect">
              <a:avLst/>
            </a:prstGeom>
            <a:solidFill>
              <a:schemeClr val="bg1">
                <a:lumMod val="75000"/>
              </a:scheme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sp>
          <p:nvSpPr>
            <p:cNvPr id="10" name="Rectangle 9"/>
            <p:cNvSpPr/>
            <p:nvPr/>
          </p:nvSpPr>
          <p:spPr bwMode="auto">
            <a:xfrm>
              <a:off x="4696857" y="1879350"/>
              <a:ext cx="560439" cy="560439"/>
            </a:xfrm>
            <a:prstGeom prst="rect">
              <a:avLst/>
            </a:prstGeom>
            <a:solidFill>
              <a:schemeClr val="bg1">
                <a:lumMod val="95000"/>
              </a:scheme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sp>
          <p:nvSpPr>
            <p:cNvPr id="11" name="Rectangle 10"/>
            <p:cNvSpPr/>
            <p:nvPr/>
          </p:nvSpPr>
          <p:spPr bwMode="auto">
            <a:xfrm>
              <a:off x="4849257" y="2031750"/>
              <a:ext cx="560439" cy="560439"/>
            </a:xfrm>
            <a:prstGeom prst="rect">
              <a:avLst/>
            </a:prstGeom>
            <a:solidFill>
              <a:schemeClr val="tx1">
                <a:lumMod val="85000"/>
                <a:lumOff val="15000"/>
              </a:scheme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sp>
          <p:nvSpPr>
            <p:cNvPr id="12" name="Rectangle 11"/>
            <p:cNvSpPr/>
            <p:nvPr/>
          </p:nvSpPr>
          <p:spPr bwMode="auto">
            <a:xfrm>
              <a:off x="5001657" y="2184150"/>
              <a:ext cx="560439" cy="560439"/>
            </a:xfrm>
            <a:prstGeom prst="rect">
              <a:avLst/>
            </a:prstGeom>
            <a:solidFill>
              <a:schemeClr val="bg2">
                <a:lumMod val="75000"/>
              </a:scheme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cxnSp>
          <p:nvCxnSpPr>
            <p:cNvPr id="13" name="Straight Arrow Connector 12"/>
            <p:cNvCxnSpPr/>
            <p:nvPr/>
          </p:nvCxnSpPr>
          <p:spPr bwMode="auto">
            <a:xfrm>
              <a:off x="3952317" y="1830189"/>
              <a:ext cx="896940" cy="109726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4" name="TextBox 13"/>
            <p:cNvSpPr txBox="1"/>
            <p:nvPr/>
          </p:nvSpPr>
          <p:spPr>
            <a:xfrm>
              <a:off x="4326196" y="2537668"/>
              <a:ext cx="269626" cy="461665"/>
            </a:xfrm>
            <a:prstGeom prst="rect">
              <a:avLst/>
            </a:prstGeom>
            <a:noFill/>
          </p:spPr>
          <p:txBody>
            <a:bodyPr wrap="none" rtlCol="0">
              <a:spAutoFit/>
            </a:bodyPr>
            <a:lstStyle/>
            <a:p>
              <a:r>
                <a:rPr lang="en-US" dirty="0" smtClean="0"/>
                <a:t>t</a:t>
              </a:r>
              <a:endParaRPr lang="en-US" dirty="0"/>
            </a:p>
          </p:txBody>
        </p:sp>
      </p:grpSp>
      <p:sp>
        <p:nvSpPr>
          <p:cNvPr id="15" name="Oval 14"/>
          <p:cNvSpPr/>
          <p:nvPr/>
        </p:nvSpPr>
        <p:spPr bwMode="auto">
          <a:xfrm>
            <a:off x="929898" y="1131376"/>
            <a:ext cx="1170122" cy="1170122"/>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smtClean="0">
              <a:ln>
                <a:noFill/>
              </a:ln>
              <a:solidFill>
                <a:schemeClr val="tx1"/>
              </a:solidFill>
              <a:effectLst/>
              <a:latin typeface="Times" pitchFamily="-112" charset="0"/>
            </a:endParaRPr>
          </a:p>
        </p:txBody>
      </p:sp>
      <p:sp>
        <p:nvSpPr>
          <p:cNvPr id="16" name="Rectangle 15"/>
          <p:cNvSpPr/>
          <p:nvPr/>
        </p:nvSpPr>
        <p:spPr bwMode="auto">
          <a:xfrm>
            <a:off x="1414220" y="1615698"/>
            <a:ext cx="201478" cy="201478"/>
          </a:xfrm>
          <a:prstGeom prst="rect">
            <a:avLst/>
          </a:prstGeom>
          <a:solidFill>
            <a:schemeClr val="bg1"/>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smtClean="0">
              <a:ln>
                <a:noFill/>
              </a:ln>
              <a:solidFill>
                <a:schemeClr val="tx1"/>
              </a:solidFill>
              <a:effectLst/>
              <a:latin typeface="Times" pitchFamily="-112" charset="0"/>
            </a:endParaRPr>
          </a:p>
        </p:txBody>
      </p:sp>
      <p:sp>
        <p:nvSpPr>
          <p:cNvPr id="18" name="TextBox 17"/>
          <p:cNvSpPr txBox="1"/>
          <p:nvPr/>
        </p:nvSpPr>
        <p:spPr>
          <a:xfrm>
            <a:off x="341150" y="4227307"/>
            <a:ext cx="7655975" cy="1477328"/>
          </a:xfrm>
          <a:prstGeom prst="rect">
            <a:avLst/>
          </a:prstGeom>
          <a:noFill/>
        </p:spPr>
        <p:txBody>
          <a:bodyPr wrap="square" rtlCol="0">
            <a:spAutoFit/>
          </a:bodyPr>
          <a:lstStyle/>
          <a:p>
            <a:r>
              <a:rPr lang="en-US" sz="1800" dirty="0" smtClean="0"/>
              <a:t>According to the assumptions we have made (linearity, </a:t>
            </a:r>
            <a:r>
              <a:rPr lang="en-US" sz="1800" dirty="0" err="1" smtClean="0"/>
              <a:t>separability</a:t>
            </a:r>
            <a:r>
              <a:rPr lang="en-US" sz="1800" dirty="0" smtClean="0"/>
              <a:t>), this will be sufficient to recover the temporal impulse response.</a:t>
            </a:r>
          </a:p>
          <a:p>
            <a:endParaRPr lang="en-US" sz="1800" dirty="0"/>
          </a:p>
          <a:p>
            <a:endParaRPr lang="en-US" sz="1800" dirty="0" smtClean="0"/>
          </a:p>
          <a:p>
            <a:endParaRPr lang="en-US" sz="1800" dirty="0"/>
          </a:p>
        </p:txBody>
      </p:sp>
    </p:spTree>
    <p:extLst>
      <p:ext uri="{BB962C8B-B14F-4D97-AF65-F5344CB8AC3E}">
        <p14:creationId xmlns:p14="http://schemas.microsoft.com/office/powerpoint/2010/main" val="1419921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0F09"/>
        </a:solidFill>
        <a:effectLst/>
      </p:bgPr>
    </p:bg>
    <p:spTree>
      <p:nvGrpSpPr>
        <p:cNvPr id="1" name=""/>
        <p:cNvGrpSpPr/>
        <p:nvPr/>
      </p:nvGrpSpPr>
      <p:grpSpPr>
        <a:xfrm>
          <a:off x="0" y="0"/>
          <a:ext cx="0" cy="0"/>
          <a:chOff x="0" y="0"/>
          <a:chExt cx="0" cy="0"/>
        </a:xfrm>
      </p:grpSpPr>
      <p:pic>
        <p:nvPicPr>
          <p:cNvPr id="31746" name="Picture 2"/>
          <p:cNvPicPr>
            <a:picLocks noChangeArrowheads="1"/>
          </p:cNvPicPr>
          <p:nvPr/>
        </p:nvPicPr>
        <p:blipFill>
          <a:blip r:embed="rId3" cstate="print"/>
          <a:srcRect/>
          <a:stretch>
            <a:fillRect/>
          </a:stretch>
        </p:blipFill>
        <p:spPr bwMode="auto">
          <a:xfrm>
            <a:off x="0" y="1055688"/>
            <a:ext cx="9144000" cy="5878512"/>
          </a:xfrm>
          <a:prstGeom prst="rect">
            <a:avLst/>
          </a:prstGeom>
          <a:noFill/>
          <a:ln w="12700">
            <a:noFill/>
            <a:miter lim="800000"/>
            <a:headEnd/>
            <a:tailEnd/>
          </a:ln>
          <a:effectLst/>
        </p:spPr>
      </p:pic>
      <p:sp>
        <p:nvSpPr>
          <p:cNvPr id="31747" name="Rectangle 3"/>
          <p:cNvSpPr>
            <a:spLocks noChangeArrowheads="1"/>
          </p:cNvSpPr>
          <p:nvPr/>
        </p:nvSpPr>
        <p:spPr bwMode="auto">
          <a:xfrm>
            <a:off x="760413" y="0"/>
            <a:ext cx="7772400" cy="1143000"/>
          </a:xfrm>
          <a:prstGeom prst="rect">
            <a:avLst/>
          </a:prstGeom>
          <a:noFill/>
          <a:ln w="12700">
            <a:noFill/>
            <a:miter lim="800000"/>
            <a:headEnd/>
            <a:tailEnd/>
          </a:ln>
          <a:effectLst/>
        </p:spPr>
        <p:txBody>
          <a:bodyPr lIns="90488" tIns="44450" rIns="90488" bIns="44450" anchor="ctr"/>
          <a:lstStyle/>
          <a:p>
            <a:pPr algn="ctr"/>
            <a:r>
              <a:rPr lang="en-US" sz="3600"/>
              <a:t>Central Visual Pathways</a:t>
            </a:r>
          </a:p>
        </p:txBody>
      </p:sp>
      <p:sp>
        <p:nvSpPr>
          <p:cNvPr id="31748" name="Rectangle 4" descr="Bouquet"/>
          <p:cNvSpPr>
            <a:spLocks noChangeArrowheads="1"/>
          </p:cNvSpPr>
          <p:nvPr/>
        </p:nvSpPr>
        <p:spPr bwMode="auto">
          <a:xfrm>
            <a:off x="8424863" y="3000375"/>
            <a:ext cx="719137" cy="1081088"/>
          </a:xfrm>
          <a:prstGeom prst="rect">
            <a:avLst/>
          </a:prstGeom>
          <a:blipFill dpi="0" rotWithShape="1">
            <a:blip r:embed="rId4" cstate="print"/>
            <a:srcRect/>
            <a:tile tx="0" ty="0" sx="100000" sy="100000" flip="none" algn="tl"/>
          </a:blipFill>
          <a:ln w="9525">
            <a:noFill/>
            <a:miter lim="800000"/>
            <a:headEnd/>
            <a:tailEnd/>
          </a:ln>
          <a:effectLst/>
        </p:spPr>
        <p:txBody>
          <a:bodyPr wrap="none" anchor="ctr"/>
          <a:lstStyle/>
          <a:p>
            <a:endParaRPr lang="en-CA"/>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53166" y="178230"/>
            <a:ext cx="3440624" cy="461665"/>
          </a:xfrm>
          <a:prstGeom prst="rect">
            <a:avLst/>
          </a:prstGeom>
          <a:noFill/>
        </p:spPr>
        <p:txBody>
          <a:bodyPr wrap="square" rtlCol="0">
            <a:spAutoFit/>
          </a:bodyPr>
          <a:lstStyle/>
          <a:p>
            <a:r>
              <a:rPr lang="en-CA" dirty="0" smtClean="0"/>
              <a:t>Summary and conclusions</a:t>
            </a:r>
            <a:endParaRPr lang="en-CA" dirty="0"/>
          </a:p>
        </p:txBody>
      </p:sp>
      <p:sp>
        <p:nvSpPr>
          <p:cNvPr id="5" name="TextBox 4"/>
          <p:cNvSpPr txBox="1"/>
          <p:nvPr/>
        </p:nvSpPr>
        <p:spPr>
          <a:xfrm>
            <a:off x="550190" y="1294108"/>
            <a:ext cx="8229600" cy="3416320"/>
          </a:xfrm>
          <a:prstGeom prst="rect">
            <a:avLst/>
          </a:prstGeom>
          <a:noFill/>
        </p:spPr>
        <p:txBody>
          <a:bodyPr wrap="square" rtlCol="0">
            <a:spAutoFit/>
          </a:bodyPr>
          <a:lstStyle/>
          <a:p>
            <a:r>
              <a:rPr lang="en-CA" dirty="0" smtClean="0"/>
              <a:t>We can model receptive fields by assuming that the spatial and temporal responses are separable and linear.</a:t>
            </a:r>
          </a:p>
          <a:p>
            <a:endParaRPr lang="en-CA" dirty="0"/>
          </a:p>
          <a:p>
            <a:r>
              <a:rPr lang="en-CA" dirty="0" smtClean="0"/>
              <a:t>In that case, we can study them by using stimuli that are </a:t>
            </a:r>
            <a:r>
              <a:rPr lang="en-CA" b="1" dirty="0" smtClean="0"/>
              <a:t>random</a:t>
            </a:r>
            <a:r>
              <a:rPr lang="en-CA" dirty="0" smtClean="0"/>
              <a:t>.</a:t>
            </a:r>
          </a:p>
          <a:p>
            <a:endParaRPr lang="en-CA" dirty="0"/>
          </a:p>
          <a:p>
            <a:r>
              <a:rPr lang="en-CA" dirty="0" smtClean="0"/>
              <a:t>If the stimulus is random, then the temporal response is just the (normalized) cross-correlation between the input and the output. </a:t>
            </a:r>
          </a:p>
          <a:p>
            <a:endParaRPr lang="en-CA" dirty="0"/>
          </a:p>
          <a:p>
            <a:r>
              <a:rPr lang="en-CA" dirty="0" smtClean="0"/>
              <a:t>From there, the spatial part is easy…</a:t>
            </a:r>
            <a:endParaRPr lang="en-CA" dirty="0"/>
          </a:p>
        </p:txBody>
      </p:sp>
    </p:spTree>
    <p:extLst>
      <p:ext uri="{BB962C8B-B14F-4D97-AF65-F5344CB8AC3E}">
        <p14:creationId xmlns:p14="http://schemas.microsoft.com/office/powerpoint/2010/main" val="15964465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3197073" y="158097"/>
            <a:ext cx="2603598" cy="523220"/>
          </a:xfrm>
          <a:prstGeom prst="rect">
            <a:avLst/>
          </a:prstGeom>
          <a:noFill/>
          <a:ln w="9525">
            <a:noFill/>
            <a:miter lim="800000"/>
            <a:headEnd/>
            <a:tailEnd/>
          </a:ln>
          <a:effectLst/>
        </p:spPr>
        <p:txBody>
          <a:bodyPr wrap="none">
            <a:spAutoFit/>
          </a:bodyPr>
          <a:lstStyle/>
          <a:p>
            <a:pPr eaLnBrk="1" hangingPunct="1"/>
            <a:r>
              <a:rPr lang="en-CA" sz="2800" dirty="0" smtClean="0">
                <a:latin typeface="Arial" charset="0"/>
              </a:rPr>
              <a:t>Linear systems</a:t>
            </a:r>
            <a:endParaRPr lang="en-CA" sz="2800" dirty="0">
              <a:latin typeface="Arial" charset="0"/>
            </a:endParaRPr>
          </a:p>
        </p:txBody>
      </p:sp>
      <mc:AlternateContent xmlns:mc="http://schemas.openxmlformats.org/markup-compatibility/2006" xmlns:a14="http://schemas.microsoft.com/office/drawing/2010/main">
        <mc:Choice Requires="a14">
          <p:sp>
            <p:nvSpPr>
              <p:cNvPr id="6" name="TextBox 5"/>
              <p:cNvSpPr txBox="1"/>
              <p:nvPr/>
            </p:nvSpPr>
            <p:spPr>
              <a:xfrm>
                <a:off x="473935" y="883987"/>
                <a:ext cx="8210550" cy="1323439"/>
              </a:xfrm>
              <a:prstGeom prst="rect">
                <a:avLst/>
              </a:prstGeom>
              <a:noFill/>
            </p:spPr>
            <p:txBody>
              <a:bodyPr wrap="square" rtlCol="0">
                <a:spAutoFit/>
              </a:bodyPr>
              <a:lstStyle/>
              <a:p>
                <a:r>
                  <a:rPr lang="en-CA" sz="2000" dirty="0" smtClean="0"/>
                  <a:t>The output of a linear system, for any input, is given by </a:t>
                </a:r>
                <a:r>
                  <a:rPr lang="en-CA" sz="2000" b="1" dirty="0" smtClean="0"/>
                  <a:t>convolution</a:t>
                </a:r>
                <a:r>
                  <a:rPr lang="en-CA" sz="2000" dirty="0" smtClean="0"/>
                  <a:t>:</a:t>
                </a:r>
              </a:p>
              <a:p>
                <a:endParaRPr lang="en-CA" sz="2000" dirty="0" smtClean="0"/>
              </a:p>
              <a:p>
                <a:pPr algn="ctr"/>
                <a:r>
                  <a:rPr lang="en-CA" sz="2000" b="0" i="1" dirty="0" smtClean="0"/>
                  <a:t>r</a:t>
                </a:r>
                <a14:m>
                  <m:oMath xmlns:m="http://schemas.openxmlformats.org/officeDocument/2006/math">
                    <m:r>
                      <a:rPr lang="en-CA" sz="2000" b="0" i="1" smtClean="0">
                        <a:latin typeface="Cambria Math" panose="02040503050406030204" pitchFamily="18" charset="0"/>
                      </a:rPr>
                      <m:t>(</m:t>
                    </m:r>
                    <m:r>
                      <a:rPr lang="en-CA" sz="2000" b="0" i="1" smtClean="0">
                        <a:latin typeface="Cambria Math" panose="02040503050406030204" pitchFamily="18" charset="0"/>
                      </a:rPr>
                      <m:t>𝑡</m:t>
                    </m:r>
                    <m:r>
                      <a:rPr lang="en-CA" sz="2000" b="0" i="1" smtClean="0">
                        <a:latin typeface="Cambria Math" panose="02040503050406030204" pitchFamily="18" charset="0"/>
                      </a:rPr>
                      <m:t>)= </m:t>
                    </m:r>
                    <m:nary>
                      <m:naryPr>
                        <m:chr m:val="∑"/>
                        <m:supHide m:val="on"/>
                        <m:ctrlPr>
                          <a:rPr lang="en-CA" sz="2000" b="0" i="1" smtClean="0">
                            <a:latin typeface="Cambria Math" charset="0"/>
                          </a:rPr>
                        </m:ctrlPr>
                      </m:naryPr>
                      <m:sub>
                        <m:r>
                          <a:rPr lang="en-CA" sz="2000" i="1">
                            <a:latin typeface="Cambria Math" panose="02040503050406030204" pitchFamily="18" charset="0"/>
                            <a:ea typeface="Cambria Math" panose="02040503050406030204" pitchFamily="18" charset="0"/>
                          </a:rPr>
                          <m:t>𝜏</m:t>
                        </m:r>
                      </m:sub>
                      <m:sup/>
                      <m:e>
                        <m:r>
                          <a:rPr lang="en-CA" sz="2000" b="0" i="1" smtClean="0">
                            <a:latin typeface="Cambria Math" panose="02040503050406030204" pitchFamily="18" charset="0"/>
                          </a:rPr>
                          <m:t>𝑠</m:t>
                        </m:r>
                        <m:r>
                          <a:rPr lang="en-CA" sz="2000" b="0" i="1" smtClean="0">
                            <a:latin typeface="Cambria Math" panose="02040503050406030204" pitchFamily="18" charset="0"/>
                          </a:rPr>
                          <m:t>(</m:t>
                        </m:r>
                        <m:r>
                          <a:rPr lang="en-CA" sz="2000" b="0" i="1" smtClean="0">
                            <a:latin typeface="Cambria Math" panose="02040503050406030204" pitchFamily="18" charset="0"/>
                          </a:rPr>
                          <m:t>𝑡</m:t>
                        </m:r>
                        <m:r>
                          <a:rPr lang="en-CA" sz="2000" b="0" i="1" smtClean="0">
                            <a:latin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𝜏</m:t>
                        </m:r>
                        <m:r>
                          <a:rPr lang="en-CA" sz="2000" b="0" i="1" smtClean="0">
                            <a:latin typeface="Cambria Math" panose="02040503050406030204" pitchFamily="18" charset="0"/>
                          </a:rPr>
                          <m:t>)</m:t>
                        </m:r>
                      </m:e>
                    </m:nary>
                  </m:oMath>
                </a14:m>
                <a:r>
                  <a:rPr lang="en-CA" sz="2000" i="1" dirty="0" smtClean="0"/>
                  <a:t>h</a:t>
                </a:r>
                <a:r>
                  <a:rPr lang="en-CA" sz="2000" dirty="0" smtClean="0"/>
                  <a:t>(</a:t>
                </a:r>
                <a14:m>
                  <m:oMath xmlns:m="http://schemas.openxmlformats.org/officeDocument/2006/math">
                    <m:r>
                      <a:rPr lang="en-CA" sz="2000" i="1">
                        <a:latin typeface="Cambria Math" panose="02040503050406030204" pitchFamily="18" charset="0"/>
                        <a:ea typeface="Cambria Math" panose="02040503050406030204" pitchFamily="18" charset="0"/>
                      </a:rPr>
                      <m:t>𝜏</m:t>
                    </m:r>
                  </m:oMath>
                </a14:m>
                <a:r>
                  <a:rPr lang="en-CA" sz="2000" dirty="0" smtClean="0"/>
                  <a:t>)</a:t>
                </a:r>
              </a:p>
              <a:p>
                <a:pPr algn="ctr"/>
                <a:endParaRPr lang="en-CA" sz="2000" dirty="0"/>
              </a:p>
            </p:txBody>
          </p:sp>
        </mc:Choice>
        <mc:Fallback xmlns="">
          <p:sp>
            <p:nvSpPr>
              <p:cNvPr id="6" name="TextBox 5"/>
              <p:cNvSpPr txBox="1">
                <a:spLocks noRot="1" noChangeAspect="1" noMove="1" noResize="1" noEditPoints="1" noAdjustHandles="1" noChangeArrowheads="1" noChangeShapeType="1" noTextEdit="1"/>
              </p:cNvSpPr>
              <p:nvPr/>
            </p:nvSpPr>
            <p:spPr>
              <a:xfrm>
                <a:off x="473935" y="883987"/>
                <a:ext cx="8210550" cy="1323439"/>
              </a:xfrm>
              <a:prstGeom prst="rect">
                <a:avLst/>
              </a:prstGeom>
              <a:blipFill>
                <a:blip r:embed="rId2"/>
                <a:stretch>
                  <a:fillRect l="-817" t="-2304" b="-32258"/>
                </a:stretch>
              </a:blipFill>
            </p:spPr>
            <p:txBody>
              <a:bodyPr/>
              <a:lstStyle/>
              <a:p>
                <a:r>
                  <a:rPr lang="en-CA">
                    <a:noFill/>
                  </a:rPr>
                  <a:t> </a:t>
                </a:r>
              </a:p>
            </p:txBody>
          </p:sp>
        </mc:Fallback>
      </mc:AlternateContent>
      <p:sp>
        <p:nvSpPr>
          <p:cNvPr id="14" name="TextBox 13"/>
          <p:cNvSpPr txBox="1"/>
          <p:nvPr/>
        </p:nvSpPr>
        <p:spPr>
          <a:xfrm>
            <a:off x="4590022" y="2207426"/>
            <a:ext cx="2790270" cy="2462213"/>
          </a:xfrm>
          <a:prstGeom prst="rect">
            <a:avLst/>
          </a:prstGeom>
          <a:noFill/>
        </p:spPr>
        <p:txBody>
          <a:bodyPr wrap="square" rtlCol="0">
            <a:spAutoFit/>
          </a:bodyPr>
          <a:lstStyle/>
          <a:p>
            <a:pPr algn="ctr"/>
            <a:r>
              <a:rPr lang="en-US" sz="1400" dirty="0" smtClean="0"/>
              <a:t>0 0 0 0 0 0 0 0 0 0 0 0 0 0 0 0 0 0 0</a:t>
            </a:r>
          </a:p>
          <a:p>
            <a:pPr algn="ctr"/>
            <a:r>
              <a:rPr lang="en-US" sz="1400" dirty="0" smtClean="0"/>
              <a:t>0 0 0 0 0 0 0 -1 -1 -1 0 0 0 0 0 0 0 0</a:t>
            </a:r>
          </a:p>
          <a:p>
            <a:pPr algn="ctr"/>
            <a:r>
              <a:rPr lang="en-US" sz="1400" dirty="0" smtClean="0"/>
              <a:t>0 0 0 0 0 0 -1 -1 -1 -1 -1 0 0 0 0 0 0</a:t>
            </a:r>
          </a:p>
          <a:p>
            <a:pPr algn="ctr"/>
            <a:r>
              <a:rPr lang="en-US" sz="1400" dirty="0" smtClean="0"/>
              <a:t>0 0 0 0 -1 -1 -1 -1 -1 -1 -1 -1 0 0 0 0</a:t>
            </a:r>
          </a:p>
          <a:p>
            <a:pPr algn="ctr"/>
            <a:r>
              <a:rPr lang="en-US" sz="1400" dirty="0"/>
              <a:t>0 0 0 0 -1 -1 </a:t>
            </a:r>
            <a:r>
              <a:rPr lang="en-US" sz="1400" dirty="0" smtClean="0"/>
              <a:t>-1 +1 +1 -1 </a:t>
            </a:r>
            <a:r>
              <a:rPr lang="en-US" sz="1400" dirty="0"/>
              <a:t>-1 -1 </a:t>
            </a:r>
            <a:r>
              <a:rPr lang="en-US" sz="1400" dirty="0" smtClean="0"/>
              <a:t>0 0 0</a:t>
            </a:r>
            <a:endParaRPr lang="en-US" sz="1400" dirty="0"/>
          </a:p>
          <a:p>
            <a:pPr algn="ctr"/>
            <a:r>
              <a:rPr lang="en-US" sz="1400" dirty="0"/>
              <a:t>0 0 0 0 -1 -1 </a:t>
            </a:r>
            <a:r>
              <a:rPr lang="en-US" sz="1400" dirty="0" smtClean="0"/>
              <a:t>+1 +1 +1 +1 </a:t>
            </a:r>
            <a:r>
              <a:rPr lang="en-US" sz="1400" dirty="0"/>
              <a:t>-1 -1 0 </a:t>
            </a:r>
            <a:r>
              <a:rPr lang="en-US" sz="1400" dirty="0" smtClean="0"/>
              <a:t>0 0</a:t>
            </a:r>
            <a:endParaRPr lang="en-US" sz="1400" dirty="0"/>
          </a:p>
          <a:p>
            <a:pPr algn="ctr"/>
            <a:r>
              <a:rPr lang="en-US" sz="1400" dirty="0"/>
              <a:t>0 0 0 0 -1 -1 </a:t>
            </a:r>
            <a:r>
              <a:rPr lang="en-US" sz="1400" dirty="0" smtClean="0"/>
              <a:t>+1 +1 +1 +1 </a:t>
            </a:r>
            <a:r>
              <a:rPr lang="en-US" sz="1400" dirty="0"/>
              <a:t>-1 -1 0 </a:t>
            </a:r>
            <a:r>
              <a:rPr lang="en-US" sz="1400" dirty="0" smtClean="0"/>
              <a:t>0 0</a:t>
            </a:r>
            <a:endParaRPr lang="en-US" sz="1400" dirty="0"/>
          </a:p>
          <a:p>
            <a:pPr algn="ctr"/>
            <a:r>
              <a:rPr lang="en-US" sz="1400" dirty="0"/>
              <a:t>0 0 0 0 -1 -1 </a:t>
            </a:r>
            <a:r>
              <a:rPr lang="en-US" sz="1400" dirty="0" smtClean="0"/>
              <a:t>-1 +1 +1 </a:t>
            </a:r>
            <a:r>
              <a:rPr lang="en-US" sz="1400" dirty="0"/>
              <a:t>-1 -1 -1 0 </a:t>
            </a:r>
            <a:r>
              <a:rPr lang="en-US" sz="1400" dirty="0" smtClean="0"/>
              <a:t>0 0</a:t>
            </a:r>
            <a:endParaRPr lang="en-US" sz="1400" dirty="0"/>
          </a:p>
          <a:p>
            <a:pPr algn="ctr"/>
            <a:r>
              <a:rPr lang="en-US" sz="1400" dirty="0" smtClean="0"/>
              <a:t>0 </a:t>
            </a:r>
            <a:r>
              <a:rPr lang="en-US" sz="1400" dirty="0"/>
              <a:t>0 0 0 0 </a:t>
            </a:r>
            <a:r>
              <a:rPr lang="en-US" sz="1400" dirty="0" smtClean="0"/>
              <a:t>0 -</a:t>
            </a:r>
            <a:r>
              <a:rPr lang="en-US" sz="1400" dirty="0"/>
              <a:t>1 -1 -1 -1 -1 </a:t>
            </a:r>
            <a:r>
              <a:rPr lang="en-US" sz="1400" dirty="0" smtClean="0"/>
              <a:t>-1 </a:t>
            </a:r>
            <a:r>
              <a:rPr lang="en-US" sz="1400" dirty="0"/>
              <a:t>0 0 0 </a:t>
            </a:r>
            <a:r>
              <a:rPr lang="en-US" sz="1400" dirty="0" smtClean="0"/>
              <a:t>0 0</a:t>
            </a:r>
            <a:endParaRPr lang="en-US" sz="1400" dirty="0"/>
          </a:p>
          <a:p>
            <a:pPr algn="ctr"/>
            <a:r>
              <a:rPr lang="en-US" sz="1400" dirty="0"/>
              <a:t>0 0 0 0 0 0 0 -1 -1 -1 </a:t>
            </a:r>
            <a:r>
              <a:rPr lang="en-US" sz="1400" dirty="0" smtClean="0"/>
              <a:t>-1 </a:t>
            </a:r>
            <a:r>
              <a:rPr lang="en-US" sz="1400" dirty="0"/>
              <a:t>0 0 0 0 </a:t>
            </a:r>
            <a:r>
              <a:rPr lang="en-US" sz="1400" dirty="0" smtClean="0"/>
              <a:t>0 0 0</a:t>
            </a:r>
            <a:endParaRPr lang="en-US" sz="1400" dirty="0"/>
          </a:p>
          <a:p>
            <a:pPr algn="ctr"/>
            <a:r>
              <a:rPr lang="en-US" sz="1400" dirty="0"/>
              <a:t>0 0 0 0 0 0 0 0 0 0 0 0 0 0 0 0 0 </a:t>
            </a:r>
            <a:r>
              <a:rPr lang="en-US" sz="1400" dirty="0" smtClean="0"/>
              <a:t>0 0</a:t>
            </a:r>
            <a:endParaRPr lang="en-US" sz="1400" dirty="0"/>
          </a:p>
        </p:txBody>
      </p:sp>
      <p:pic>
        <p:nvPicPr>
          <p:cNvPr id="15" name="Picture 14"/>
          <p:cNvPicPr>
            <a:picLocks noChangeAspect="1"/>
          </p:cNvPicPr>
          <p:nvPr/>
        </p:nvPicPr>
        <p:blipFill>
          <a:blip r:embed="rId3"/>
          <a:stretch>
            <a:fillRect/>
          </a:stretch>
        </p:blipFill>
        <p:spPr>
          <a:xfrm>
            <a:off x="1215424" y="2286388"/>
            <a:ext cx="2341326" cy="2304288"/>
          </a:xfrm>
          <a:prstGeom prst="rect">
            <a:avLst/>
          </a:prstGeom>
        </p:spPr>
      </p:pic>
    </p:spTree>
    <p:extLst>
      <p:ext uri="{BB962C8B-B14F-4D97-AF65-F5344CB8AC3E}">
        <p14:creationId xmlns:p14="http://schemas.microsoft.com/office/powerpoint/2010/main" val="27620658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41151" y="223578"/>
            <a:ext cx="6452939" cy="1200329"/>
          </a:xfrm>
          <a:prstGeom prst="rect">
            <a:avLst/>
          </a:prstGeom>
          <a:noFill/>
        </p:spPr>
        <p:txBody>
          <a:bodyPr wrap="square" rtlCol="0">
            <a:spAutoFit/>
          </a:bodyPr>
          <a:lstStyle/>
          <a:p>
            <a:r>
              <a:rPr lang="en-US" sz="1800" dirty="0" smtClean="0"/>
              <a:t>From the linearity assumption, </a:t>
            </a:r>
            <a:r>
              <a:rPr lang="en-US" sz="1800" dirty="0"/>
              <a:t>w</a:t>
            </a:r>
            <a:r>
              <a:rPr lang="en-US" sz="1800" dirty="0" smtClean="0"/>
              <a:t>e can treat the receptive field as a collection of points, each of which elicits a temporal impulse response when stimulated:</a:t>
            </a:r>
          </a:p>
          <a:p>
            <a:endParaRPr lang="en-US" sz="1800" dirty="0"/>
          </a:p>
        </p:txBody>
      </p:sp>
      <p:sp>
        <p:nvSpPr>
          <p:cNvPr id="7" name="TextBox 6"/>
          <p:cNvSpPr txBox="1"/>
          <p:nvPr/>
        </p:nvSpPr>
        <p:spPr>
          <a:xfrm>
            <a:off x="4687948" y="998558"/>
            <a:ext cx="2790270" cy="2462213"/>
          </a:xfrm>
          <a:prstGeom prst="rect">
            <a:avLst/>
          </a:prstGeom>
          <a:noFill/>
        </p:spPr>
        <p:txBody>
          <a:bodyPr wrap="square" rtlCol="0">
            <a:spAutoFit/>
          </a:bodyPr>
          <a:lstStyle/>
          <a:p>
            <a:pPr algn="ctr"/>
            <a:r>
              <a:rPr lang="en-US" sz="1400" dirty="0" smtClean="0"/>
              <a:t>0 0 0 0 0 0 0 0 0 0 0 0 0 0 0 0 0 0 0</a:t>
            </a:r>
          </a:p>
          <a:p>
            <a:pPr algn="ctr"/>
            <a:r>
              <a:rPr lang="en-US" sz="1400" dirty="0" smtClean="0"/>
              <a:t>0 0 0 0 0 0 0 -1 -1 -1 0 0 0 0 0 0 0 0</a:t>
            </a:r>
          </a:p>
          <a:p>
            <a:pPr algn="ctr"/>
            <a:r>
              <a:rPr lang="en-US" sz="1400" dirty="0" smtClean="0"/>
              <a:t>0 0 0 0 0 0 -1 -1 -1 -1 -1 0 0 0 0 0 0</a:t>
            </a:r>
          </a:p>
          <a:p>
            <a:pPr algn="ctr"/>
            <a:r>
              <a:rPr lang="en-US" sz="1400" dirty="0" smtClean="0"/>
              <a:t>0 0 0 0 -1 -1 -1 -1 -1 -1 -1 -1 0 0 0 0</a:t>
            </a:r>
          </a:p>
          <a:p>
            <a:pPr algn="ctr"/>
            <a:r>
              <a:rPr lang="en-US" sz="1400" dirty="0"/>
              <a:t>0 0 0 0 -1 -1 </a:t>
            </a:r>
            <a:r>
              <a:rPr lang="en-US" sz="1400" dirty="0" smtClean="0"/>
              <a:t>-1 +1 +1 -1 </a:t>
            </a:r>
            <a:r>
              <a:rPr lang="en-US" sz="1400" dirty="0"/>
              <a:t>-1 -1 </a:t>
            </a:r>
            <a:r>
              <a:rPr lang="en-US" sz="1400" dirty="0" smtClean="0"/>
              <a:t>0 0 0</a:t>
            </a:r>
            <a:endParaRPr lang="en-US" sz="1400" dirty="0"/>
          </a:p>
          <a:p>
            <a:pPr algn="ctr"/>
            <a:r>
              <a:rPr lang="en-US" sz="1400" dirty="0"/>
              <a:t>0 0 0 0 -1 -1 </a:t>
            </a:r>
            <a:r>
              <a:rPr lang="en-US" sz="1400" dirty="0" smtClean="0"/>
              <a:t>+1 +1 +1 +1 </a:t>
            </a:r>
            <a:r>
              <a:rPr lang="en-US" sz="1400" dirty="0"/>
              <a:t>-1 -1 0 </a:t>
            </a:r>
            <a:r>
              <a:rPr lang="en-US" sz="1400" dirty="0" smtClean="0"/>
              <a:t>0 0</a:t>
            </a:r>
            <a:endParaRPr lang="en-US" sz="1400" dirty="0"/>
          </a:p>
          <a:p>
            <a:pPr algn="ctr"/>
            <a:r>
              <a:rPr lang="en-US" sz="1400" dirty="0"/>
              <a:t>0 0 0 0 -1 -1 </a:t>
            </a:r>
            <a:r>
              <a:rPr lang="en-US" sz="1400" dirty="0" smtClean="0"/>
              <a:t>+1 +1 +1 +1 </a:t>
            </a:r>
            <a:r>
              <a:rPr lang="en-US" sz="1400" dirty="0"/>
              <a:t>-1 -1 0 </a:t>
            </a:r>
            <a:r>
              <a:rPr lang="en-US" sz="1400" dirty="0" smtClean="0"/>
              <a:t>0 0</a:t>
            </a:r>
            <a:endParaRPr lang="en-US" sz="1400" dirty="0"/>
          </a:p>
          <a:p>
            <a:pPr algn="ctr"/>
            <a:r>
              <a:rPr lang="en-US" sz="1400" dirty="0"/>
              <a:t>0 0 0 0 -1 -1 </a:t>
            </a:r>
            <a:r>
              <a:rPr lang="en-US" sz="1400" dirty="0" smtClean="0"/>
              <a:t>-1 +1 +1 </a:t>
            </a:r>
            <a:r>
              <a:rPr lang="en-US" sz="1400" dirty="0"/>
              <a:t>-1 -1 -1 0 </a:t>
            </a:r>
            <a:r>
              <a:rPr lang="en-US" sz="1400" dirty="0" smtClean="0"/>
              <a:t>0 0</a:t>
            </a:r>
            <a:endParaRPr lang="en-US" sz="1400" dirty="0"/>
          </a:p>
          <a:p>
            <a:pPr algn="ctr"/>
            <a:r>
              <a:rPr lang="en-US" sz="1400" dirty="0" smtClean="0"/>
              <a:t>0 </a:t>
            </a:r>
            <a:r>
              <a:rPr lang="en-US" sz="1400" dirty="0"/>
              <a:t>0 0 0 0 </a:t>
            </a:r>
            <a:r>
              <a:rPr lang="en-US" sz="1400" dirty="0" smtClean="0"/>
              <a:t>0 -</a:t>
            </a:r>
            <a:r>
              <a:rPr lang="en-US" sz="1400" dirty="0"/>
              <a:t>1 -1 -1 -1 -1 </a:t>
            </a:r>
            <a:r>
              <a:rPr lang="en-US" sz="1400" dirty="0" smtClean="0"/>
              <a:t>-1 </a:t>
            </a:r>
            <a:r>
              <a:rPr lang="en-US" sz="1400" dirty="0"/>
              <a:t>0 0 0 </a:t>
            </a:r>
            <a:r>
              <a:rPr lang="en-US" sz="1400" dirty="0" smtClean="0"/>
              <a:t>0 0</a:t>
            </a:r>
            <a:endParaRPr lang="en-US" sz="1400" dirty="0"/>
          </a:p>
          <a:p>
            <a:pPr algn="ctr"/>
            <a:r>
              <a:rPr lang="en-US" sz="1400" dirty="0"/>
              <a:t>0 0 0 0 0 0 0 -1 -1 -1 </a:t>
            </a:r>
            <a:r>
              <a:rPr lang="en-US" sz="1400" dirty="0" smtClean="0"/>
              <a:t>-1 </a:t>
            </a:r>
            <a:r>
              <a:rPr lang="en-US" sz="1400" dirty="0"/>
              <a:t>0 0 0 0 </a:t>
            </a:r>
            <a:r>
              <a:rPr lang="en-US" sz="1400" dirty="0" smtClean="0"/>
              <a:t>0 0 0</a:t>
            </a:r>
            <a:endParaRPr lang="en-US" sz="1400" dirty="0"/>
          </a:p>
          <a:p>
            <a:pPr algn="ctr"/>
            <a:r>
              <a:rPr lang="en-US" sz="1400" dirty="0"/>
              <a:t>0 0 0 0 0 0 0 0 0 0 0 0 0 0 0 0 0 </a:t>
            </a:r>
            <a:r>
              <a:rPr lang="en-US" sz="1400" dirty="0" smtClean="0"/>
              <a:t>0 0</a:t>
            </a:r>
            <a:endParaRPr lang="en-US" sz="1400" dirty="0"/>
          </a:p>
        </p:txBody>
      </p:sp>
      <p:sp>
        <p:nvSpPr>
          <p:cNvPr id="8" name="TextBox 7"/>
          <p:cNvSpPr txBox="1"/>
          <p:nvPr/>
        </p:nvSpPr>
        <p:spPr>
          <a:xfrm>
            <a:off x="341151" y="3635586"/>
            <a:ext cx="7996937" cy="2585323"/>
          </a:xfrm>
          <a:prstGeom prst="rect">
            <a:avLst/>
          </a:prstGeom>
          <a:noFill/>
        </p:spPr>
        <p:txBody>
          <a:bodyPr wrap="square" rtlCol="0">
            <a:spAutoFit/>
          </a:bodyPr>
          <a:lstStyle/>
          <a:p>
            <a:r>
              <a:rPr lang="en-US" sz="1800" dirty="0" smtClean="0"/>
              <a:t>Because they are independent, we can stimulate all the points at once:</a:t>
            </a:r>
          </a:p>
          <a:p>
            <a:endParaRPr lang="en-US" sz="1800" dirty="0"/>
          </a:p>
          <a:p>
            <a:endParaRPr lang="en-US" sz="1800" dirty="0" smtClean="0"/>
          </a:p>
          <a:p>
            <a:endParaRPr lang="en-US" sz="1800" dirty="0"/>
          </a:p>
          <a:p>
            <a:endParaRPr lang="en-US" sz="1800" dirty="0" smtClean="0"/>
          </a:p>
          <a:p>
            <a:endParaRPr lang="en-US" sz="1800" smtClean="0"/>
          </a:p>
          <a:p>
            <a:r>
              <a:rPr lang="en-US" sz="1800" smtClean="0"/>
              <a:t>If </a:t>
            </a:r>
            <a:r>
              <a:rPr lang="en-US" sz="1800" dirty="0" smtClean="0"/>
              <a:t>the stimuli are all random and uncorrelated with each other, we can still recover the spatial and temporal receptive field using cross-correlation. More on this later.. </a:t>
            </a:r>
          </a:p>
          <a:p>
            <a:endParaRPr lang="en-US" sz="1800" dirty="0"/>
          </a:p>
        </p:txBody>
      </p:sp>
      <p:pic>
        <p:nvPicPr>
          <p:cNvPr id="9" name="Picture 8"/>
          <p:cNvPicPr>
            <a:picLocks noChangeAspect="1"/>
          </p:cNvPicPr>
          <p:nvPr/>
        </p:nvPicPr>
        <p:blipFill>
          <a:blip r:embed="rId2"/>
          <a:stretch>
            <a:fillRect/>
          </a:stretch>
        </p:blipFill>
        <p:spPr>
          <a:xfrm>
            <a:off x="1190705" y="4097251"/>
            <a:ext cx="2314575" cy="1171575"/>
          </a:xfrm>
          <a:prstGeom prst="rect">
            <a:avLst/>
          </a:prstGeom>
        </p:spPr>
      </p:pic>
    </p:spTree>
    <p:extLst>
      <p:ext uri="{BB962C8B-B14F-4D97-AF65-F5344CB8AC3E}">
        <p14:creationId xmlns:p14="http://schemas.microsoft.com/office/powerpoint/2010/main" val="189474101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0F09"/>
        </a:solidFill>
        <a:effectLst/>
      </p:bgPr>
    </p:bg>
    <p:spTree>
      <p:nvGrpSpPr>
        <p:cNvPr id="1" name=""/>
        <p:cNvGrpSpPr/>
        <p:nvPr/>
      </p:nvGrpSpPr>
      <p:grpSpPr>
        <a:xfrm>
          <a:off x="0" y="0"/>
          <a:ext cx="0" cy="0"/>
          <a:chOff x="0" y="0"/>
          <a:chExt cx="0" cy="0"/>
        </a:xfrm>
      </p:grpSpPr>
      <p:pic>
        <p:nvPicPr>
          <p:cNvPr id="94210" name="Picture 2"/>
          <p:cNvPicPr>
            <a:picLocks noChangeArrowheads="1"/>
          </p:cNvPicPr>
          <p:nvPr/>
        </p:nvPicPr>
        <p:blipFill>
          <a:blip r:embed="rId3" cstate="print"/>
          <a:srcRect/>
          <a:stretch>
            <a:fillRect/>
          </a:stretch>
        </p:blipFill>
        <p:spPr bwMode="auto">
          <a:xfrm>
            <a:off x="0" y="979488"/>
            <a:ext cx="9144000" cy="5878512"/>
          </a:xfrm>
          <a:prstGeom prst="rect">
            <a:avLst/>
          </a:prstGeom>
          <a:noFill/>
          <a:ln w="12700">
            <a:noFill/>
            <a:miter lim="800000"/>
            <a:headEnd/>
            <a:tailEnd/>
          </a:ln>
          <a:effectLst/>
        </p:spPr>
      </p:pic>
      <p:sp>
        <p:nvSpPr>
          <p:cNvPr id="94211" name="Rectangle 3"/>
          <p:cNvSpPr>
            <a:spLocks noChangeArrowheads="1"/>
          </p:cNvSpPr>
          <p:nvPr/>
        </p:nvSpPr>
        <p:spPr bwMode="auto">
          <a:xfrm>
            <a:off x="760413" y="-76200"/>
            <a:ext cx="7772400" cy="1143000"/>
          </a:xfrm>
          <a:prstGeom prst="rect">
            <a:avLst/>
          </a:prstGeom>
          <a:noFill/>
          <a:ln w="12700">
            <a:noFill/>
            <a:miter lim="800000"/>
            <a:headEnd/>
            <a:tailEnd/>
          </a:ln>
          <a:effectLst/>
        </p:spPr>
        <p:txBody>
          <a:bodyPr lIns="90488" tIns="44450" rIns="90488" bIns="44450" anchor="ctr"/>
          <a:lstStyle/>
          <a:p>
            <a:pPr algn="ctr"/>
            <a:r>
              <a:rPr lang="en-US" sz="3600"/>
              <a:t>Central Visual Pathways</a:t>
            </a:r>
          </a:p>
        </p:txBody>
      </p:sp>
      <p:sp>
        <p:nvSpPr>
          <p:cNvPr id="94212" name="Rectangle 4" descr="Bouquet"/>
          <p:cNvSpPr>
            <a:spLocks noChangeArrowheads="1"/>
          </p:cNvSpPr>
          <p:nvPr/>
        </p:nvSpPr>
        <p:spPr bwMode="auto">
          <a:xfrm>
            <a:off x="8424863" y="2924175"/>
            <a:ext cx="719137" cy="1081088"/>
          </a:xfrm>
          <a:prstGeom prst="rect">
            <a:avLst/>
          </a:prstGeom>
          <a:blipFill dpi="0" rotWithShape="1">
            <a:blip r:embed="rId4" cstate="print"/>
            <a:srcRect/>
            <a:tile tx="0" ty="0" sx="100000" sy="100000" flip="none" algn="tl"/>
          </a:blipFill>
          <a:ln w="9525">
            <a:noFill/>
            <a:miter lim="800000"/>
            <a:headEnd/>
            <a:tailEnd/>
          </a:ln>
          <a:effectLst/>
        </p:spPr>
        <p:txBody>
          <a:bodyPr wrap="none" anchor="ctr"/>
          <a:lstStyle/>
          <a:p>
            <a:endParaRPr lang="en-CA"/>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p:cNvPicPr>
            <a:picLocks noChangeAspect="1" noChangeArrowheads="1"/>
          </p:cNvPicPr>
          <p:nvPr/>
        </p:nvPicPr>
        <p:blipFill>
          <a:blip r:embed="rId3" cstate="print"/>
          <a:srcRect/>
          <a:stretch>
            <a:fillRect/>
          </a:stretch>
        </p:blipFill>
        <p:spPr bwMode="auto">
          <a:xfrm>
            <a:off x="1854200" y="1949450"/>
            <a:ext cx="5176838" cy="3197225"/>
          </a:xfrm>
          <a:prstGeom prst="rect">
            <a:avLst/>
          </a:prstGeom>
          <a:noFill/>
          <a:ln w="9525">
            <a:noFill/>
            <a:miter lim="800000"/>
            <a:headEnd/>
            <a:tailEnd/>
          </a:ln>
          <a:effectLst/>
        </p:spPr>
      </p:pic>
      <p:sp>
        <p:nvSpPr>
          <p:cNvPr id="96259" name="Text Box 3"/>
          <p:cNvSpPr txBox="1">
            <a:spLocks noChangeArrowheads="1"/>
          </p:cNvSpPr>
          <p:nvPr/>
        </p:nvSpPr>
        <p:spPr bwMode="auto">
          <a:xfrm>
            <a:off x="6503988" y="5029200"/>
            <a:ext cx="1323975" cy="336550"/>
          </a:xfrm>
          <a:prstGeom prst="rect">
            <a:avLst/>
          </a:prstGeom>
          <a:noFill/>
          <a:ln w="9525">
            <a:noFill/>
            <a:miter lim="800000"/>
            <a:headEnd/>
            <a:tailEnd/>
          </a:ln>
          <a:effectLst/>
        </p:spPr>
        <p:txBody>
          <a:bodyPr wrap="none">
            <a:spAutoFit/>
          </a:bodyPr>
          <a:lstStyle/>
          <a:p>
            <a:r>
              <a:rPr lang="en-CA" sz="1600" b="1">
                <a:solidFill>
                  <a:schemeClr val="accent2"/>
                </a:solidFill>
                <a:latin typeface="Times New Roman" pitchFamily="18" charset="0"/>
              </a:rPr>
              <a:t>Barlow, 1980</a:t>
            </a:r>
          </a:p>
        </p:txBody>
      </p:sp>
      <p:sp>
        <p:nvSpPr>
          <p:cNvPr id="96260" name="Rectangle 4"/>
          <p:cNvSpPr>
            <a:spLocks noChangeArrowheads="1"/>
          </p:cNvSpPr>
          <p:nvPr/>
        </p:nvSpPr>
        <p:spPr bwMode="auto">
          <a:xfrm>
            <a:off x="2690813" y="2681288"/>
            <a:ext cx="457200" cy="2266950"/>
          </a:xfrm>
          <a:prstGeom prst="rect">
            <a:avLst/>
          </a:prstGeom>
          <a:solidFill>
            <a:schemeClr val="bg1"/>
          </a:solidFill>
          <a:ln w="9525">
            <a:noFill/>
            <a:miter lim="800000"/>
            <a:headEnd/>
            <a:tailEnd/>
          </a:ln>
          <a:effectLst/>
        </p:spPr>
        <p:txBody>
          <a:bodyPr wrap="none" anchor="ctr"/>
          <a:lstStyle/>
          <a:p>
            <a:endParaRPr lang="en-CA"/>
          </a:p>
        </p:txBody>
      </p:sp>
      <p:sp>
        <p:nvSpPr>
          <p:cNvPr id="96261" name="Rectangle 5"/>
          <p:cNvSpPr>
            <a:spLocks noChangeArrowheads="1"/>
          </p:cNvSpPr>
          <p:nvPr/>
        </p:nvSpPr>
        <p:spPr bwMode="auto">
          <a:xfrm>
            <a:off x="2719388" y="4938713"/>
            <a:ext cx="895350" cy="238125"/>
          </a:xfrm>
          <a:prstGeom prst="rect">
            <a:avLst/>
          </a:prstGeom>
          <a:solidFill>
            <a:schemeClr val="bg1"/>
          </a:solidFill>
          <a:ln w="9525">
            <a:noFill/>
            <a:miter lim="800000"/>
            <a:headEnd/>
            <a:tailEnd/>
          </a:ln>
          <a:effectLst/>
        </p:spPr>
        <p:txBody>
          <a:bodyPr wrap="none" anchor="ctr"/>
          <a:lstStyle/>
          <a:p>
            <a:endParaRPr lang="en-CA"/>
          </a:p>
        </p:txBody>
      </p:sp>
      <p:sp>
        <p:nvSpPr>
          <p:cNvPr id="96262" name="Text Box 6"/>
          <p:cNvSpPr txBox="1">
            <a:spLocks noChangeArrowheads="1"/>
          </p:cNvSpPr>
          <p:nvPr/>
        </p:nvSpPr>
        <p:spPr bwMode="auto">
          <a:xfrm>
            <a:off x="2560638" y="3813175"/>
            <a:ext cx="806450" cy="366713"/>
          </a:xfrm>
          <a:prstGeom prst="rect">
            <a:avLst/>
          </a:prstGeom>
          <a:noFill/>
          <a:ln w="9525">
            <a:noFill/>
            <a:miter lim="800000"/>
            <a:headEnd/>
            <a:tailEnd/>
          </a:ln>
          <a:effectLst/>
        </p:spPr>
        <p:txBody>
          <a:bodyPr wrap="none">
            <a:spAutoFit/>
          </a:bodyPr>
          <a:lstStyle/>
          <a:p>
            <a:r>
              <a:rPr lang="en-CA" sz="1800" b="1">
                <a:solidFill>
                  <a:srgbClr val="FF0000"/>
                </a:solidFill>
                <a:latin typeface="Arial" charset="0"/>
              </a:rPr>
              <a:t>retina</a:t>
            </a:r>
          </a:p>
        </p:txBody>
      </p:sp>
      <p:sp>
        <p:nvSpPr>
          <p:cNvPr id="96263" name="Text Box 7"/>
          <p:cNvSpPr txBox="1">
            <a:spLocks noChangeArrowheads="1"/>
          </p:cNvSpPr>
          <p:nvPr/>
        </p:nvSpPr>
        <p:spPr bwMode="auto">
          <a:xfrm>
            <a:off x="3475038" y="3756025"/>
            <a:ext cx="666750" cy="366713"/>
          </a:xfrm>
          <a:prstGeom prst="rect">
            <a:avLst/>
          </a:prstGeom>
          <a:noFill/>
          <a:ln w="9525">
            <a:noFill/>
            <a:miter lim="800000"/>
            <a:headEnd/>
            <a:tailEnd/>
          </a:ln>
          <a:effectLst/>
        </p:spPr>
        <p:txBody>
          <a:bodyPr wrap="none">
            <a:spAutoFit/>
          </a:bodyPr>
          <a:lstStyle/>
          <a:p>
            <a:r>
              <a:rPr lang="en-CA" sz="1800" b="1">
                <a:solidFill>
                  <a:srgbClr val="FF0000"/>
                </a:solidFill>
                <a:latin typeface="Arial" charset="0"/>
              </a:rPr>
              <a:t>LGN</a:t>
            </a:r>
          </a:p>
        </p:txBody>
      </p:sp>
      <p:grpSp>
        <p:nvGrpSpPr>
          <p:cNvPr id="96264" name="Group 8"/>
          <p:cNvGrpSpPr>
            <a:grpSpLocks/>
          </p:cNvGrpSpPr>
          <p:nvPr/>
        </p:nvGrpSpPr>
        <p:grpSpPr bwMode="auto">
          <a:xfrm>
            <a:off x="4373563" y="1889125"/>
            <a:ext cx="781050" cy="484188"/>
            <a:chOff x="2746" y="887"/>
            <a:chExt cx="492" cy="305"/>
          </a:xfrm>
        </p:grpSpPr>
        <p:sp>
          <p:nvSpPr>
            <p:cNvPr id="96265" name="Text Box 9"/>
            <p:cNvSpPr txBox="1">
              <a:spLocks noChangeArrowheads="1"/>
            </p:cNvSpPr>
            <p:nvPr/>
          </p:nvSpPr>
          <p:spPr bwMode="auto">
            <a:xfrm>
              <a:off x="2852" y="887"/>
              <a:ext cx="292" cy="231"/>
            </a:xfrm>
            <a:prstGeom prst="rect">
              <a:avLst/>
            </a:prstGeom>
            <a:noFill/>
            <a:ln w="9525">
              <a:noFill/>
              <a:miter lim="800000"/>
              <a:headEnd/>
              <a:tailEnd/>
            </a:ln>
            <a:effectLst/>
          </p:spPr>
          <p:txBody>
            <a:bodyPr wrap="none">
              <a:spAutoFit/>
            </a:bodyPr>
            <a:lstStyle/>
            <a:p>
              <a:r>
                <a:rPr lang="en-CA" sz="1800" b="1">
                  <a:solidFill>
                    <a:srgbClr val="FF0000"/>
                  </a:solidFill>
                  <a:latin typeface="Arial" charset="0"/>
                </a:rPr>
                <a:t>V1</a:t>
              </a:r>
            </a:p>
          </p:txBody>
        </p:sp>
        <p:sp>
          <p:nvSpPr>
            <p:cNvPr id="96266" name="AutoShape 10"/>
            <p:cNvSpPr>
              <a:spLocks/>
            </p:cNvSpPr>
            <p:nvPr/>
          </p:nvSpPr>
          <p:spPr bwMode="auto">
            <a:xfrm rot="-5400000">
              <a:off x="2964" y="918"/>
              <a:ext cx="56" cy="492"/>
            </a:xfrm>
            <a:prstGeom prst="rightBrace">
              <a:avLst>
                <a:gd name="adj1" fmla="val 73214"/>
                <a:gd name="adj2" fmla="val 50000"/>
              </a:avLst>
            </a:prstGeom>
            <a:noFill/>
            <a:ln w="9525">
              <a:solidFill>
                <a:schemeClr val="tx1"/>
              </a:solidFill>
              <a:round/>
              <a:headEnd/>
              <a:tailEnd/>
            </a:ln>
            <a:effectLst/>
          </p:spPr>
          <p:txBody>
            <a:bodyPr wrap="none" anchor="ctr"/>
            <a:lstStyle/>
            <a:p>
              <a:endParaRPr lang="en-CA"/>
            </a:p>
          </p:txBody>
        </p:sp>
      </p:grpSp>
      <p:grpSp>
        <p:nvGrpSpPr>
          <p:cNvPr id="96267" name="Group 11"/>
          <p:cNvGrpSpPr>
            <a:grpSpLocks/>
          </p:cNvGrpSpPr>
          <p:nvPr/>
        </p:nvGrpSpPr>
        <p:grpSpPr bwMode="auto">
          <a:xfrm>
            <a:off x="4465638" y="1260475"/>
            <a:ext cx="2228850" cy="1058863"/>
            <a:chOff x="2804" y="491"/>
            <a:chExt cx="1404" cy="667"/>
          </a:xfrm>
        </p:grpSpPr>
        <p:sp>
          <p:nvSpPr>
            <p:cNvPr id="96268" name="Text Box 12"/>
            <p:cNvSpPr txBox="1">
              <a:spLocks noChangeArrowheads="1"/>
            </p:cNvSpPr>
            <p:nvPr/>
          </p:nvSpPr>
          <p:spPr bwMode="auto">
            <a:xfrm>
              <a:off x="2804" y="491"/>
              <a:ext cx="1404" cy="231"/>
            </a:xfrm>
            <a:prstGeom prst="rect">
              <a:avLst/>
            </a:prstGeom>
            <a:noFill/>
            <a:ln w="9525">
              <a:noFill/>
              <a:miter lim="800000"/>
              <a:headEnd/>
              <a:tailEnd/>
            </a:ln>
            <a:effectLst/>
          </p:spPr>
          <p:txBody>
            <a:bodyPr wrap="none">
              <a:spAutoFit/>
            </a:bodyPr>
            <a:lstStyle/>
            <a:p>
              <a:r>
                <a:rPr lang="en-CA" sz="1800" b="1">
                  <a:solidFill>
                    <a:srgbClr val="FF0000"/>
                  </a:solidFill>
                  <a:latin typeface="Arial" charset="0"/>
                </a:rPr>
                <a:t>Extrastriate Cortex</a:t>
              </a:r>
            </a:p>
          </p:txBody>
        </p:sp>
        <p:sp>
          <p:nvSpPr>
            <p:cNvPr id="96269" name="Line 13"/>
            <p:cNvSpPr>
              <a:spLocks noChangeShapeType="1"/>
            </p:cNvSpPr>
            <p:nvPr/>
          </p:nvSpPr>
          <p:spPr bwMode="auto">
            <a:xfrm>
              <a:off x="3504" y="744"/>
              <a:ext cx="0" cy="414"/>
            </a:xfrm>
            <a:prstGeom prst="line">
              <a:avLst/>
            </a:prstGeom>
            <a:noFill/>
            <a:ln w="9525">
              <a:solidFill>
                <a:schemeClr val="tx1"/>
              </a:solidFill>
              <a:round/>
              <a:headEnd/>
              <a:tailEnd type="triangle" w="med" len="med"/>
            </a:ln>
            <a:effectLst/>
          </p:spPr>
          <p:txBody>
            <a:bodyPr/>
            <a:lstStyle/>
            <a:p>
              <a:endParaRPr lang="en-CA"/>
            </a:p>
          </p:txBody>
        </p:sp>
      </p:grpSp>
      <p:grpSp>
        <p:nvGrpSpPr>
          <p:cNvPr id="96270" name="Group 14"/>
          <p:cNvGrpSpPr>
            <a:grpSpLocks/>
          </p:cNvGrpSpPr>
          <p:nvPr/>
        </p:nvGrpSpPr>
        <p:grpSpPr bwMode="auto">
          <a:xfrm>
            <a:off x="6129338" y="1460500"/>
            <a:ext cx="2133600" cy="782638"/>
            <a:chOff x="3852" y="617"/>
            <a:chExt cx="1344" cy="493"/>
          </a:xfrm>
        </p:grpSpPr>
        <p:sp>
          <p:nvSpPr>
            <p:cNvPr id="96271" name="Line 15"/>
            <p:cNvSpPr>
              <a:spLocks noChangeShapeType="1"/>
            </p:cNvSpPr>
            <p:nvPr/>
          </p:nvSpPr>
          <p:spPr bwMode="auto">
            <a:xfrm flipV="1">
              <a:off x="3852" y="834"/>
              <a:ext cx="780" cy="276"/>
            </a:xfrm>
            <a:prstGeom prst="line">
              <a:avLst/>
            </a:prstGeom>
            <a:noFill/>
            <a:ln w="9525">
              <a:solidFill>
                <a:schemeClr val="tx1"/>
              </a:solidFill>
              <a:round/>
              <a:headEnd type="triangle" w="med" len="med"/>
              <a:tailEnd/>
            </a:ln>
            <a:effectLst/>
          </p:spPr>
          <p:txBody>
            <a:bodyPr/>
            <a:lstStyle/>
            <a:p>
              <a:endParaRPr lang="en-CA"/>
            </a:p>
          </p:txBody>
        </p:sp>
        <p:sp>
          <p:nvSpPr>
            <p:cNvPr id="96272" name="Text Box 16"/>
            <p:cNvSpPr txBox="1">
              <a:spLocks noChangeArrowheads="1"/>
            </p:cNvSpPr>
            <p:nvPr/>
          </p:nvSpPr>
          <p:spPr bwMode="auto">
            <a:xfrm>
              <a:off x="4592" y="617"/>
              <a:ext cx="604" cy="404"/>
            </a:xfrm>
            <a:prstGeom prst="rect">
              <a:avLst/>
            </a:prstGeom>
            <a:noFill/>
            <a:ln w="9525">
              <a:noFill/>
              <a:miter lim="800000"/>
              <a:headEnd/>
              <a:tailEnd/>
            </a:ln>
            <a:effectLst/>
          </p:spPr>
          <p:txBody>
            <a:bodyPr wrap="none">
              <a:spAutoFit/>
            </a:bodyPr>
            <a:lstStyle/>
            <a:p>
              <a:r>
                <a:rPr lang="en-CA" sz="1800" b="1">
                  <a:solidFill>
                    <a:srgbClr val="FF0000"/>
                  </a:solidFill>
                  <a:latin typeface="Arial" charset="0"/>
                </a:rPr>
                <a:t>Rest of</a:t>
              </a:r>
            </a:p>
            <a:p>
              <a:r>
                <a:rPr lang="en-CA" sz="1800" b="1">
                  <a:solidFill>
                    <a:srgbClr val="FF0000"/>
                  </a:solidFill>
                  <a:latin typeface="Arial" charset="0"/>
                </a:rPr>
                <a:t>Cortex</a:t>
              </a:r>
            </a:p>
          </p:txBody>
        </p:sp>
      </p:grpSp>
      <p:sp>
        <p:nvSpPr>
          <p:cNvPr id="96273" name="Text Box 17"/>
          <p:cNvSpPr txBox="1">
            <a:spLocks noChangeArrowheads="1"/>
          </p:cNvSpPr>
          <p:nvPr/>
        </p:nvSpPr>
        <p:spPr bwMode="auto">
          <a:xfrm rot="-5400000">
            <a:off x="417513" y="3235325"/>
            <a:ext cx="2520950" cy="457200"/>
          </a:xfrm>
          <a:prstGeom prst="rect">
            <a:avLst/>
          </a:prstGeom>
          <a:noFill/>
          <a:ln w="9525">
            <a:noFill/>
            <a:miter lim="800000"/>
            <a:headEnd/>
            <a:tailEnd/>
          </a:ln>
          <a:effectLst/>
        </p:spPr>
        <p:txBody>
          <a:bodyPr wrap="none">
            <a:spAutoFit/>
          </a:bodyPr>
          <a:lstStyle/>
          <a:p>
            <a:r>
              <a:rPr lang="en-CA" b="1">
                <a:latin typeface="Arial" charset="0"/>
              </a:rPr>
              <a:t>Number of Cells</a:t>
            </a:r>
          </a:p>
        </p:txBody>
      </p:sp>
      <p:sp>
        <p:nvSpPr>
          <p:cNvPr id="96274" name="Rectangle 18"/>
          <p:cNvSpPr>
            <a:spLocks noChangeArrowheads="1"/>
          </p:cNvSpPr>
          <p:nvPr/>
        </p:nvSpPr>
        <p:spPr bwMode="auto">
          <a:xfrm>
            <a:off x="1938338" y="2986088"/>
            <a:ext cx="238125" cy="1219200"/>
          </a:xfrm>
          <a:prstGeom prst="rect">
            <a:avLst/>
          </a:prstGeom>
          <a:solidFill>
            <a:schemeClr val="bg1"/>
          </a:solidFill>
          <a:ln w="9525">
            <a:noFill/>
            <a:miter lim="800000"/>
            <a:headEnd/>
            <a:tailEnd/>
          </a:ln>
          <a:effectLst/>
        </p:spPr>
        <p:txBody>
          <a:bodyPr wrap="none" anchor="ctr"/>
          <a:lstStyle/>
          <a:p>
            <a:endParaRPr lang="en-CA"/>
          </a:p>
        </p:txBody>
      </p:sp>
      <p:sp>
        <p:nvSpPr>
          <p:cNvPr id="96275" name="Rectangle 19"/>
          <p:cNvSpPr>
            <a:spLocks noChangeArrowheads="1"/>
          </p:cNvSpPr>
          <p:nvPr/>
        </p:nvSpPr>
        <p:spPr bwMode="auto">
          <a:xfrm>
            <a:off x="2176463" y="1985963"/>
            <a:ext cx="200025" cy="228600"/>
          </a:xfrm>
          <a:prstGeom prst="rect">
            <a:avLst/>
          </a:prstGeom>
          <a:solidFill>
            <a:schemeClr val="bg1"/>
          </a:solidFill>
          <a:ln w="9525">
            <a:noFill/>
            <a:miter lim="800000"/>
            <a:headEnd/>
            <a:tailEnd/>
          </a:ln>
          <a:effectLst/>
        </p:spPr>
        <p:txBody>
          <a:bodyPr wrap="none" anchor="ctr"/>
          <a:lstStyle/>
          <a:p>
            <a:endParaRPr lang="en-CA"/>
          </a:p>
        </p:txBody>
      </p:sp>
      <p:sp>
        <p:nvSpPr>
          <p:cNvPr id="96276" name="Rectangle 20"/>
          <p:cNvSpPr>
            <a:spLocks noChangeArrowheads="1"/>
          </p:cNvSpPr>
          <p:nvPr/>
        </p:nvSpPr>
        <p:spPr bwMode="auto">
          <a:xfrm>
            <a:off x="2166938" y="3424238"/>
            <a:ext cx="200025" cy="228600"/>
          </a:xfrm>
          <a:prstGeom prst="rect">
            <a:avLst/>
          </a:prstGeom>
          <a:solidFill>
            <a:schemeClr val="bg1"/>
          </a:solidFill>
          <a:ln w="9525">
            <a:noFill/>
            <a:miter lim="800000"/>
            <a:headEnd/>
            <a:tailEnd/>
          </a:ln>
          <a:effectLst/>
        </p:spPr>
        <p:txBody>
          <a:bodyPr wrap="none" anchor="ctr"/>
          <a:lstStyle/>
          <a:p>
            <a:endParaRPr lang="en-CA"/>
          </a:p>
        </p:txBody>
      </p:sp>
      <p:sp>
        <p:nvSpPr>
          <p:cNvPr id="96277" name="Rectangle 21"/>
          <p:cNvSpPr>
            <a:spLocks noChangeArrowheads="1"/>
          </p:cNvSpPr>
          <p:nvPr/>
        </p:nvSpPr>
        <p:spPr bwMode="auto">
          <a:xfrm>
            <a:off x="2166938" y="4805363"/>
            <a:ext cx="200025" cy="228600"/>
          </a:xfrm>
          <a:prstGeom prst="rect">
            <a:avLst/>
          </a:prstGeom>
          <a:solidFill>
            <a:schemeClr val="bg1"/>
          </a:solidFill>
          <a:ln w="9525">
            <a:noFill/>
            <a:miter lim="800000"/>
            <a:headEnd/>
            <a:tailEnd/>
          </a:ln>
          <a:effectLst/>
        </p:spPr>
        <p:txBody>
          <a:bodyPr wrap="none" anchor="ctr"/>
          <a:lstStyle/>
          <a:p>
            <a:endParaRPr lang="en-CA"/>
          </a:p>
        </p:txBody>
      </p:sp>
      <p:sp>
        <p:nvSpPr>
          <p:cNvPr id="96278" name="Text Box 22"/>
          <p:cNvSpPr txBox="1">
            <a:spLocks noChangeArrowheads="1"/>
          </p:cNvSpPr>
          <p:nvPr/>
        </p:nvSpPr>
        <p:spPr bwMode="auto">
          <a:xfrm>
            <a:off x="1970088" y="4703763"/>
            <a:ext cx="487362" cy="336550"/>
          </a:xfrm>
          <a:prstGeom prst="rect">
            <a:avLst/>
          </a:prstGeom>
          <a:noFill/>
          <a:ln w="9525">
            <a:noFill/>
            <a:miter lim="800000"/>
            <a:headEnd/>
            <a:tailEnd/>
          </a:ln>
          <a:effectLst/>
        </p:spPr>
        <p:txBody>
          <a:bodyPr wrap="none">
            <a:spAutoFit/>
          </a:bodyPr>
          <a:lstStyle/>
          <a:p>
            <a:r>
              <a:rPr lang="en-CA" sz="1600" b="1">
                <a:latin typeface="Arial" charset="0"/>
              </a:rPr>
              <a:t>10</a:t>
            </a:r>
            <a:r>
              <a:rPr lang="en-CA" sz="1600" b="1" baseline="30000">
                <a:latin typeface="Arial" charset="0"/>
              </a:rPr>
              <a:t>5</a:t>
            </a:r>
          </a:p>
        </p:txBody>
      </p:sp>
      <p:sp>
        <p:nvSpPr>
          <p:cNvPr id="96279" name="Text Box 23"/>
          <p:cNvSpPr txBox="1">
            <a:spLocks noChangeArrowheads="1"/>
          </p:cNvSpPr>
          <p:nvPr/>
        </p:nvSpPr>
        <p:spPr bwMode="auto">
          <a:xfrm>
            <a:off x="1979613" y="3370263"/>
            <a:ext cx="487362" cy="336550"/>
          </a:xfrm>
          <a:prstGeom prst="rect">
            <a:avLst/>
          </a:prstGeom>
          <a:noFill/>
          <a:ln w="9525">
            <a:noFill/>
            <a:miter lim="800000"/>
            <a:headEnd/>
            <a:tailEnd/>
          </a:ln>
          <a:effectLst/>
        </p:spPr>
        <p:txBody>
          <a:bodyPr wrap="none">
            <a:spAutoFit/>
          </a:bodyPr>
          <a:lstStyle/>
          <a:p>
            <a:r>
              <a:rPr lang="en-CA" sz="1600" b="1">
                <a:latin typeface="Arial" charset="0"/>
              </a:rPr>
              <a:t>10</a:t>
            </a:r>
            <a:r>
              <a:rPr lang="en-CA" sz="1600" b="1" baseline="30000">
                <a:latin typeface="Arial" charset="0"/>
              </a:rPr>
              <a:t>7</a:t>
            </a:r>
          </a:p>
        </p:txBody>
      </p:sp>
      <p:sp>
        <p:nvSpPr>
          <p:cNvPr id="96280" name="Text Box 24"/>
          <p:cNvSpPr txBox="1">
            <a:spLocks noChangeArrowheads="1"/>
          </p:cNvSpPr>
          <p:nvPr/>
        </p:nvSpPr>
        <p:spPr bwMode="auto">
          <a:xfrm>
            <a:off x="1979613" y="1960563"/>
            <a:ext cx="487362" cy="336550"/>
          </a:xfrm>
          <a:prstGeom prst="rect">
            <a:avLst/>
          </a:prstGeom>
          <a:noFill/>
          <a:ln w="9525">
            <a:noFill/>
            <a:miter lim="800000"/>
            <a:headEnd/>
            <a:tailEnd/>
          </a:ln>
          <a:effectLst/>
        </p:spPr>
        <p:txBody>
          <a:bodyPr wrap="none">
            <a:spAutoFit/>
          </a:bodyPr>
          <a:lstStyle/>
          <a:p>
            <a:r>
              <a:rPr lang="en-CA" sz="1600" b="1">
                <a:latin typeface="Arial" charset="0"/>
              </a:rPr>
              <a:t>10</a:t>
            </a:r>
            <a:r>
              <a:rPr lang="en-CA" sz="1600" b="1" baseline="30000">
                <a:latin typeface="Arial" charset="0"/>
              </a:rPr>
              <a:t>9</a:t>
            </a:r>
          </a:p>
        </p:txBody>
      </p:sp>
      <p:sp>
        <p:nvSpPr>
          <p:cNvPr id="96281" name="Line 25"/>
          <p:cNvSpPr>
            <a:spLocks noChangeShapeType="1"/>
          </p:cNvSpPr>
          <p:nvPr/>
        </p:nvSpPr>
        <p:spPr bwMode="auto">
          <a:xfrm>
            <a:off x="2405063" y="4929188"/>
            <a:ext cx="4210050" cy="0"/>
          </a:xfrm>
          <a:prstGeom prst="line">
            <a:avLst/>
          </a:prstGeom>
          <a:noFill/>
          <a:ln w="19050">
            <a:solidFill>
              <a:schemeClr val="tx1"/>
            </a:solidFill>
            <a:round/>
            <a:headEnd/>
            <a:tailEnd/>
          </a:ln>
          <a:effectLst/>
        </p:spPr>
        <p:txBody>
          <a:bodyPr/>
          <a:lstStyle/>
          <a:p>
            <a:endParaRPr lang="en-CA"/>
          </a:p>
        </p:txBody>
      </p:sp>
      <p:sp>
        <p:nvSpPr>
          <p:cNvPr id="96282" name="Text Box 26"/>
          <p:cNvSpPr txBox="1">
            <a:spLocks noChangeArrowheads="1"/>
          </p:cNvSpPr>
          <p:nvPr/>
        </p:nvSpPr>
        <p:spPr bwMode="auto">
          <a:xfrm>
            <a:off x="2498725" y="107950"/>
            <a:ext cx="4338638" cy="457200"/>
          </a:xfrm>
          <a:prstGeom prst="rect">
            <a:avLst/>
          </a:prstGeom>
          <a:noFill/>
          <a:ln w="9525">
            <a:noFill/>
            <a:miter lim="800000"/>
            <a:headEnd/>
            <a:tailEnd/>
          </a:ln>
          <a:effectLst/>
        </p:spPr>
        <p:txBody>
          <a:bodyPr wrap="none">
            <a:spAutoFit/>
          </a:bodyPr>
          <a:lstStyle/>
          <a:p>
            <a:pPr eaLnBrk="1" hangingPunct="1"/>
            <a:r>
              <a:rPr lang="en-US">
                <a:latin typeface="Arial" charset="0"/>
              </a:rPr>
              <a:t>Neurons in the Visual Pathway</a:t>
            </a:r>
          </a:p>
        </p:txBody>
      </p:sp>
      <p:sp>
        <p:nvSpPr>
          <p:cNvPr id="96283" name="Text Box 27"/>
          <p:cNvSpPr txBox="1">
            <a:spLocks noChangeArrowheads="1"/>
          </p:cNvSpPr>
          <p:nvPr/>
        </p:nvSpPr>
        <p:spPr bwMode="auto">
          <a:xfrm>
            <a:off x="174625" y="5789613"/>
            <a:ext cx="8674100" cy="581025"/>
          </a:xfrm>
          <a:prstGeom prst="rect">
            <a:avLst/>
          </a:prstGeom>
          <a:noFill/>
          <a:ln w="9525">
            <a:noFill/>
            <a:miter lim="800000"/>
            <a:headEnd/>
            <a:tailEnd/>
          </a:ln>
          <a:effectLst/>
        </p:spPr>
        <p:txBody>
          <a:bodyPr>
            <a:spAutoFit/>
          </a:bodyPr>
          <a:lstStyle/>
          <a:p>
            <a:pPr eaLnBrk="1" hangingPunct="1"/>
            <a:r>
              <a:rPr lang="en-US" sz="1600">
                <a:latin typeface="Arial" charset="0"/>
              </a:rPr>
              <a:t>The number of neurons increases by a factor of ~200 from the retina/LGN to the visual cortex.</a:t>
            </a:r>
          </a:p>
          <a:p>
            <a:pPr eaLnBrk="1" hangingPunct="1"/>
            <a:r>
              <a:rPr lang="en-US" sz="1600">
                <a:latin typeface="Arial" charset="0"/>
              </a:rPr>
              <a:t>About 50% of all cortical neurons are involved in vision.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2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62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62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62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6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2" grpId="0"/>
      <p:bldP spid="9626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ChangeArrowheads="1"/>
          </p:cNvSpPr>
          <p:nvPr/>
        </p:nvSpPr>
        <p:spPr bwMode="auto">
          <a:xfrm>
            <a:off x="200025" y="923925"/>
            <a:ext cx="3829050" cy="4648200"/>
          </a:xfrm>
          <a:prstGeom prst="rect">
            <a:avLst/>
          </a:prstGeom>
          <a:solidFill>
            <a:schemeClr val="tx1"/>
          </a:solidFill>
          <a:ln w="9525">
            <a:solidFill>
              <a:schemeClr val="bg1"/>
            </a:solidFill>
            <a:miter lim="800000"/>
            <a:headEnd/>
            <a:tailEnd/>
          </a:ln>
          <a:effectLst/>
        </p:spPr>
        <p:txBody>
          <a:bodyPr wrap="none" anchor="ctr"/>
          <a:lstStyle/>
          <a:p>
            <a:endParaRPr lang="en-CA"/>
          </a:p>
        </p:txBody>
      </p:sp>
      <p:sp>
        <p:nvSpPr>
          <p:cNvPr id="98307" name="Rectangle 3"/>
          <p:cNvSpPr>
            <a:spLocks noGrp="1" noChangeArrowheads="1"/>
          </p:cNvSpPr>
          <p:nvPr>
            <p:ph type="title"/>
          </p:nvPr>
        </p:nvSpPr>
        <p:spPr>
          <a:xfrm>
            <a:off x="1660525" y="76200"/>
            <a:ext cx="5878513" cy="406400"/>
          </a:xfrm>
          <a:noFill/>
          <a:ln/>
        </p:spPr>
        <p:txBody>
          <a:bodyPr lIns="90488" tIns="44450" rIns="90488" bIns="44450"/>
          <a:lstStyle/>
          <a:p>
            <a:r>
              <a:rPr lang="en-US" sz="2400"/>
              <a:t>Neuronal responses in the LGN</a:t>
            </a:r>
          </a:p>
        </p:txBody>
      </p:sp>
      <p:sp>
        <p:nvSpPr>
          <p:cNvPr id="98308" name="Text Box 4"/>
          <p:cNvSpPr txBox="1">
            <a:spLocks noChangeArrowheads="1"/>
          </p:cNvSpPr>
          <p:nvPr/>
        </p:nvSpPr>
        <p:spPr bwMode="auto">
          <a:xfrm>
            <a:off x="2293938" y="1071563"/>
            <a:ext cx="679450" cy="366712"/>
          </a:xfrm>
          <a:prstGeom prst="rect">
            <a:avLst/>
          </a:prstGeom>
          <a:noFill/>
          <a:ln w="12700">
            <a:noFill/>
            <a:miter lim="800000"/>
            <a:headEnd/>
            <a:tailEnd/>
          </a:ln>
          <a:effectLst/>
        </p:spPr>
        <p:txBody>
          <a:bodyPr wrap="none">
            <a:spAutoFit/>
          </a:bodyPr>
          <a:lstStyle/>
          <a:p>
            <a:pPr algn="ctr"/>
            <a:r>
              <a:rPr lang="en-US" sz="1800">
                <a:solidFill>
                  <a:schemeClr val="bg1"/>
                </a:solidFill>
                <a:latin typeface="Times New Roman" pitchFamily="18" charset="0"/>
              </a:rPr>
              <a:t>Light</a:t>
            </a:r>
          </a:p>
        </p:txBody>
      </p:sp>
      <p:grpSp>
        <p:nvGrpSpPr>
          <p:cNvPr id="98309" name="Group 5"/>
          <p:cNvGrpSpPr>
            <a:grpSpLocks/>
          </p:cNvGrpSpPr>
          <p:nvPr/>
        </p:nvGrpSpPr>
        <p:grpSpPr bwMode="auto">
          <a:xfrm>
            <a:off x="1960563" y="1414463"/>
            <a:ext cx="1511300" cy="330200"/>
            <a:chOff x="1552" y="592"/>
            <a:chExt cx="952" cy="208"/>
          </a:xfrm>
        </p:grpSpPr>
        <p:sp>
          <p:nvSpPr>
            <p:cNvPr id="98310" name="Line 6"/>
            <p:cNvSpPr>
              <a:spLocks noChangeShapeType="1"/>
            </p:cNvSpPr>
            <p:nvPr/>
          </p:nvSpPr>
          <p:spPr bwMode="auto">
            <a:xfrm>
              <a:off x="1552" y="800"/>
              <a:ext cx="952" cy="0"/>
            </a:xfrm>
            <a:prstGeom prst="line">
              <a:avLst/>
            </a:prstGeom>
            <a:noFill/>
            <a:ln w="38100">
              <a:solidFill>
                <a:schemeClr val="bg1"/>
              </a:solidFill>
              <a:round/>
              <a:headEnd/>
              <a:tailEnd/>
            </a:ln>
            <a:effectLst/>
          </p:spPr>
          <p:txBody>
            <a:bodyPr wrap="none" anchor="ctr"/>
            <a:lstStyle/>
            <a:p>
              <a:endParaRPr lang="en-CA"/>
            </a:p>
          </p:txBody>
        </p:sp>
        <p:sp>
          <p:nvSpPr>
            <p:cNvPr id="98311" name="Line 7"/>
            <p:cNvSpPr>
              <a:spLocks noChangeShapeType="1"/>
            </p:cNvSpPr>
            <p:nvPr/>
          </p:nvSpPr>
          <p:spPr bwMode="auto">
            <a:xfrm>
              <a:off x="1832" y="592"/>
              <a:ext cx="280" cy="0"/>
            </a:xfrm>
            <a:prstGeom prst="line">
              <a:avLst/>
            </a:prstGeom>
            <a:noFill/>
            <a:ln w="28575">
              <a:solidFill>
                <a:schemeClr val="bg1"/>
              </a:solidFill>
              <a:round/>
              <a:headEnd/>
              <a:tailEnd/>
            </a:ln>
            <a:effectLst/>
          </p:spPr>
          <p:txBody>
            <a:bodyPr wrap="none" anchor="ctr"/>
            <a:lstStyle/>
            <a:p>
              <a:endParaRPr lang="en-CA"/>
            </a:p>
          </p:txBody>
        </p:sp>
      </p:grpSp>
      <p:grpSp>
        <p:nvGrpSpPr>
          <p:cNvPr id="98312" name="Group 8"/>
          <p:cNvGrpSpPr>
            <a:grpSpLocks/>
          </p:cNvGrpSpPr>
          <p:nvPr/>
        </p:nvGrpSpPr>
        <p:grpSpPr bwMode="auto">
          <a:xfrm>
            <a:off x="2024063" y="2760663"/>
            <a:ext cx="1511300" cy="330200"/>
            <a:chOff x="1552" y="592"/>
            <a:chExt cx="952" cy="208"/>
          </a:xfrm>
        </p:grpSpPr>
        <p:sp>
          <p:nvSpPr>
            <p:cNvPr id="98313" name="Line 9"/>
            <p:cNvSpPr>
              <a:spLocks noChangeShapeType="1"/>
            </p:cNvSpPr>
            <p:nvPr/>
          </p:nvSpPr>
          <p:spPr bwMode="auto">
            <a:xfrm>
              <a:off x="1552" y="800"/>
              <a:ext cx="952" cy="0"/>
            </a:xfrm>
            <a:prstGeom prst="line">
              <a:avLst/>
            </a:prstGeom>
            <a:noFill/>
            <a:ln w="38100">
              <a:solidFill>
                <a:schemeClr val="bg1"/>
              </a:solidFill>
              <a:round/>
              <a:headEnd/>
              <a:tailEnd/>
            </a:ln>
            <a:effectLst/>
          </p:spPr>
          <p:txBody>
            <a:bodyPr wrap="none" anchor="ctr"/>
            <a:lstStyle/>
            <a:p>
              <a:endParaRPr lang="en-CA"/>
            </a:p>
          </p:txBody>
        </p:sp>
        <p:sp>
          <p:nvSpPr>
            <p:cNvPr id="98314" name="Line 10"/>
            <p:cNvSpPr>
              <a:spLocks noChangeShapeType="1"/>
            </p:cNvSpPr>
            <p:nvPr/>
          </p:nvSpPr>
          <p:spPr bwMode="auto">
            <a:xfrm>
              <a:off x="1832" y="592"/>
              <a:ext cx="280" cy="0"/>
            </a:xfrm>
            <a:prstGeom prst="line">
              <a:avLst/>
            </a:prstGeom>
            <a:noFill/>
            <a:ln w="28575">
              <a:solidFill>
                <a:schemeClr val="bg1"/>
              </a:solidFill>
              <a:round/>
              <a:headEnd/>
              <a:tailEnd/>
            </a:ln>
            <a:effectLst/>
          </p:spPr>
          <p:txBody>
            <a:bodyPr wrap="none" anchor="ctr"/>
            <a:lstStyle/>
            <a:p>
              <a:endParaRPr lang="en-CA"/>
            </a:p>
          </p:txBody>
        </p:sp>
      </p:grpSp>
      <p:grpSp>
        <p:nvGrpSpPr>
          <p:cNvPr id="98315" name="Group 11"/>
          <p:cNvGrpSpPr>
            <a:grpSpLocks/>
          </p:cNvGrpSpPr>
          <p:nvPr/>
        </p:nvGrpSpPr>
        <p:grpSpPr bwMode="auto">
          <a:xfrm>
            <a:off x="2024063" y="4144963"/>
            <a:ext cx="1511300" cy="330200"/>
            <a:chOff x="1552" y="592"/>
            <a:chExt cx="952" cy="208"/>
          </a:xfrm>
        </p:grpSpPr>
        <p:sp>
          <p:nvSpPr>
            <p:cNvPr id="98316" name="Line 12"/>
            <p:cNvSpPr>
              <a:spLocks noChangeShapeType="1"/>
            </p:cNvSpPr>
            <p:nvPr/>
          </p:nvSpPr>
          <p:spPr bwMode="auto">
            <a:xfrm>
              <a:off x="1552" y="800"/>
              <a:ext cx="952" cy="0"/>
            </a:xfrm>
            <a:prstGeom prst="line">
              <a:avLst/>
            </a:prstGeom>
            <a:noFill/>
            <a:ln w="38100">
              <a:solidFill>
                <a:schemeClr val="bg1"/>
              </a:solidFill>
              <a:round/>
              <a:headEnd/>
              <a:tailEnd/>
            </a:ln>
            <a:effectLst/>
          </p:spPr>
          <p:txBody>
            <a:bodyPr wrap="none" anchor="ctr"/>
            <a:lstStyle/>
            <a:p>
              <a:endParaRPr lang="en-CA"/>
            </a:p>
          </p:txBody>
        </p:sp>
        <p:sp>
          <p:nvSpPr>
            <p:cNvPr id="98317" name="Line 13"/>
            <p:cNvSpPr>
              <a:spLocks noChangeShapeType="1"/>
            </p:cNvSpPr>
            <p:nvPr/>
          </p:nvSpPr>
          <p:spPr bwMode="auto">
            <a:xfrm>
              <a:off x="1832" y="592"/>
              <a:ext cx="280" cy="0"/>
            </a:xfrm>
            <a:prstGeom prst="line">
              <a:avLst/>
            </a:prstGeom>
            <a:noFill/>
            <a:ln w="28575">
              <a:solidFill>
                <a:schemeClr val="bg1"/>
              </a:solidFill>
              <a:round/>
              <a:headEnd/>
              <a:tailEnd/>
            </a:ln>
            <a:effectLst/>
          </p:spPr>
          <p:txBody>
            <a:bodyPr wrap="none" anchor="ctr"/>
            <a:lstStyle/>
            <a:p>
              <a:endParaRPr lang="en-CA"/>
            </a:p>
          </p:txBody>
        </p:sp>
      </p:grpSp>
      <p:sp>
        <p:nvSpPr>
          <p:cNvPr id="98318" name="Line 14"/>
          <p:cNvSpPr>
            <a:spLocks noChangeShapeType="1"/>
          </p:cNvSpPr>
          <p:nvPr/>
        </p:nvSpPr>
        <p:spPr bwMode="auto">
          <a:xfrm>
            <a:off x="2519363" y="1554163"/>
            <a:ext cx="0" cy="406400"/>
          </a:xfrm>
          <a:prstGeom prst="line">
            <a:avLst/>
          </a:prstGeom>
          <a:noFill/>
          <a:ln w="19050">
            <a:solidFill>
              <a:schemeClr val="bg1"/>
            </a:solidFill>
            <a:round/>
            <a:headEnd/>
            <a:tailEnd/>
          </a:ln>
          <a:effectLst/>
        </p:spPr>
        <p:txBody>
          <a:bodyPr wrap="none" anchor="ctr"/>
          <a:lstStyle/>
          <a:p>
            <a:endParaRPr lang="en-CA"/>
          </a:p>
        </p:txBody>
      </p:sp>
      <p:sp>
        <p:nvSpPr>
          <p:cNvPr id="98319" name="Line 15"/>
          <p:cNvSpPr>
            <a:spLocks noChangeShapeType="1"/>
          </p:cNvSpPr>
          <p:nvPr/>
        </p:nvSpPr>
        <p:spPr bwMode="auto">
          <a:xfrm>
            <a:off x="2957513" y="4265613"/>
            <a:ext cx="0" cy="406400"/>
          </a:xfrm>
          <a:prstGeom prst="line">
            <a:avLst/>
          </a:prstGeom>
          <a:noFill/>
          <a:ln w="19050">
            <a:solidFill>
              <a:schemeClr val="bg1"/>
            </a:solidFill>
            <a:round/>
            <a:headEnd/>
            <a:tailEnd/>
          </a:ln>
          <a:effectLst/>
        </p:spPr>
        <p:txBody>
          <a:bodyPr wrap="none" anchor="ctr"/>
          <a:lstStyle/>
          <a:p>
            <a:endParaRPr lang="en-CA"/>
          </a:p>
        </p:txBody>
      </p:sp>
      <p:sp>
        <p:nvSpPr>
          <p:cNvPr id="98320" name="Line 16"/>
          <p:cNvSpPr>
            <a:spLocks noChangeShapeType="1"/>
          </p:cNvSpPr>
          <p:nvPr/>
        </p:nvSpPr>
        <p:spPr bwMode="auto">
          <a:xfrm>
            <a:off x="2468563" y="1554163"/>
            <a:ext cx="0" cy="406400"/>
          </a:xfrm>
          <a:prstGeom prst="line">
            <a:avLst/>
          </a:prstGeom>
          <a:noFill/>
          <a:ln w="19050">
            <a:solidFill>
              <a:schemeClr val="bg1"/>
            </a:solidFill>
            <a:round/>
            <a:headEnd/>
            <a:tailEnd/>
          </a:ln>
          <a:effectLst/>
        </p:spPr>
        <p:txBody>
          <a:bodyPr wrap="none" anchor="ctr"/>
          <a:lstStyle/>
          <a:p>
            <a:endParaRPr lang="en-CA"/>
          </a:p>
        </p:txBody>
      </p:sp>
      <p:sp>
        <p:nvSpPr>
          <p:cNvPr id="98321" name="Line 17"/>
          <p:cNvSpPr>
            <a:spLocks noChangeShapeType="1"/>
          </p:cNvSpPr>
          <p:nvPr/>
        </p:nvSpPr>
        <p:spPr bwMode="auto">
          <a:xfrm>
            <a:off x="3049588" y="4265613"/>
            <a:ext cx="0" cy="406400"/>
          </a:xfrm>
          <a:prstGeom prst="line">
            <a:avLst/>
          </a:prstGeom>
          <a:noFill/>
          <a:ln w="19050">
            <a:solidFill>
              <a:schemeClr val="bg1"/>
            </a:solidFill>
            <a:round/>
            <a:headEnd/>
            <a:tailEnd/>
          </a:ln>
          <a:effectLst/>
        </p:spPr>
        <p:txBody>
          <a:bodyPr wrap="none" anchor="ctr"/>
          <a:lstStyle/>
          <a:p>
            <a:endParaRPr lang="en-CA"/>
          </a:p>
        </p:txBody>
      </p:sp>
      <p:sp>
        <p:nvSpPr>
          <p:cNvPr id="98322" name="Oval 18"/>
          <p:cNvSpPr>
            <a:spLocks noChangeArrowheads="1"/>
          </p:cNvSpPr>
          <p:nvPr/>
        </p:nvSpPr>
        <p:spPr bwMode="auto">
          <a:xfrm>
            <a:off x="969963" y="2709863"/>
            <a:ext cx="749300" cy="749300"/>
          </a:xfrm>
          <a:prstGeom prst="ellipse">
            <a:avLst/>
          </a:prstGeom>
          <a:solidFill>
            <a:schemeClr val="bg1"/>
          </a:solidFill>
          <a:ln w="28575">
            <a:solidFill>
              <a:schemeClr val="bg1"/>
            </a:solidFill>
            <a:round/>
            <a:headEnd/>
            <a:tailEnd/>
          </a:ln>
          <a:effectLst/>
        </p:spPr>
        <p:txBody>
          <a:bodyPr wrap="none" anchor="ctr"/>
          <a:lstStyle/>
          <a:p>
            <a:endParaRPr lang="en-CA"/>
          </a:p>
        </p:txBody>
      </p:sp>
      <p:sp>
        <p:nvSpPr>
          <p:cNvPr id="98323" name="Oval 19"/>
          <p:cNvSpPr>
            <a:spLocks noChangeArrowheads="1"/>
          </p:cNvSpPr>
          <p:nvPr/>
        </p:nvSpPr>
        <p:spPr bwMode="auto">
          <a:xfrm>
            <a:off x="1198563" y="1617663"/>
            <a:ext cx="254000" cy="254000"/>
          </a:xfrm>
          <a:prstGeom prst="ellipse">
            <a:avLst/>
          </a:prstGeom>
          <a:solidFill>
            <a:schemeClr val="bg1"/>
          </a:solidFill>
          <a:ln w="28575">
            <a:solidFill>
              <a:schemeClr val="bg1"/>
            </a:solidFill>
            <a:round/>
            <a:headEnd/>
            <a:tailEnd/>
          </a:ln>
          <a:effectLst/>
        </p:spPr>
        <p:txBody>
          <a:bodyPr wrap="none" anchor="ctr"/>
          <a:lstStyle/>
          <a:p>
            <a:endParaRPr lang="en-CA"/>
          </a:p>
        </p:txBody>
      </p:sp>
      <p:grpSp>
        <p:nvGrpSpPr>
          <p:cNvPr id="98324" name="Group 20"/>
          <p:cNvGrpSpPr>
            <a:grpSpLocks/>
          </p:cNvGrpSpPr>
          <p:nvPr/>
        </p:nvGrpSpPr>
        <p:grpSpPr bwMode="auto">
          <a:xfrm>
            <a:off x="1008063" y="619125"/>
            <a:ext cx="7240587" cy="6238875"/>
            <a:chOff x="635" y="342"/>
            <a:chExt cx="4561" cy="3930"/>
          </a:xfrm>
        </p:grpSpPr>
        <p:sp>
          <p:nvSpPr>
            <p:cNvPr id="98325" name="Rectangle 21"/>
            <p:cNvSpPr>
              <a:spLocks noChangeArrowheads="1"/>
            </p:cNvSpPr>
            <p:nvPr/>
          </p:nvSpPr>
          <p:spPr bwMode="auto">
            <a:xfrm>
              <a:off x="3252" y="564"/>
              <a:ext cx="558" cy="3516"/>
            </a:xfrm>
            <a:prstGeom prst="rect">
              <a:avLst/>
            </a:prstGeom>
            <a:solidFill>
              <a:schemeClr val="tx1"/>
            </a:solidFill>
            <a:ln w="9525">
              <a:solidFill>
                <a:schemeClr val="tx1"/>
              </a:solidFill>
              <a:miter lim="800000"/>
              <a:headEnd/>
              <a:tailEnd/>
            </a:ln>
            <a:effectLst/>
          </p:spPr>
          <p:txBody>
            <a:bodyPr wrap="none" anchor="ctr"/>
            <a:lstStyle/>
            <a:p>
              <a:endParaRPr lang="en-CA"/>
            </a:p>
          </p:txBody>
        </p:sp>
        <p:sp>
          <p:nvSpPr>
            <p:cNvPr id="98326" name="Line 22"/>
            <p:cNvSpPr>
              <a:spLocks noChangeShapeType="1"/>
            </p:cNvSpPr>
            <p:nvPr/>
          </p:nvSpPr>
          <p:spPr bwMode="auto">
            <a:xfrm rot="-5400000">
              <a:off x="3543" y="638"/>
              <a:ext cx="0" cy="312"/>
            </a:xfrm>
            <a:prstGeom prst="line">
              <a:avLst/>
            </a:prstGeom>
            <a:noFill/>
            <a:ln w="76200">
              <a:solidFill>
                <a:schemeClr val="bg1"/>
              </a:solidFill>
              <a:round/>
              <a:headEnd/>
              <a:tailEnd/>
            </a:ln>
            <a:effectLst/>
          </p:spPr>
          <p:txBody>
            <a:bodyPr wrap="none" anchor="ctr"/>
            <a:lstStyle/>
            <a:p>
              <a:endParaRPr lang="en-CA"/>
            </a:p>
          </p:txBody>
        </p:sp>
        <p:sp>
          <p:nvSpPr>
            <p:cNvPr id="98327" name="Line 23"/>
            <p:cNvSpPr>
              <a:spLocks noChangeShapeType="1"/>
            </p:cNvSpPr>
            <p:nvPr/>
          </p:nvSpPr>
          <p:spPr bwMode="auto">
            <a:xfrm rot="-2700000">
              <a:off x="3542" y="1486"/>
              <a:ext cx="1" cy="312"/>
            </a:xfrm>
            <a:prstGeom prst="line">
              <a:avLst/>
            </a:prstGeom>
            <a:noFill/>
            <a:ln w="76200">
              <a:solidFill>
                <a:schemeClr val="bg1"/>
              </a:solidFill>
              <a:round/>
              <a:headEnd/>
              <a:tailEnd/>
            </a:ln>
            <a:effectLst/>
          </p:spPr>
          <p:txBody>
            <a:bodyPr wrap="none" anchor="ctr"/>
            <a:lstStyle/>
            <a:p>
              <a:endParaRPr lang="en-CA"/>
            </a:p>
          </p:txBody>
        </p:sp>
        <p:sp>
          <p:nvSpPr>
            <p:cNvPr id="98328" name="Line 24"/>
            <p:cNvSpPr>
              <a:spLocks noChangeShapeType="1"/>
            </p:cNvSpPr>
            <p:nvPr/>
          </p:nvSpPr>
          <p:spPr bwMode="auto">
            <a:xfrm rot="-3600000">
              <a:off x="3542" y="1054"/>
              <a:ext cx="1" cy="312"/>
            </a:xfrm>
            <a:prstGeom prst="line">
              <a:avLst/>
            </a:prstGeom>
            <a:noFill/>
            <a:ln w="76200">
              <a:solidFill>
                <a:schemeClr val="bg1"/>
              </a:solidFill>
              <a:round/>
              <a:headEnd/>
              <a:tailEnd/>
            </a:ln>
            <a:effectLst/>
          </p:spPr>
          <p:txBody>
            <a:bodyPr wrap="none" anchor="ctr"/>
            <a:lstStyle/>
            <a:p>
              <a:endParaRPr lang="en-CA"/>
            </a:p>
          </p:txBody>
        </p:sp>
        <p:sp>
          <p:nvSpPr>
            <p:cNvPr id="98329" name="Line 25"/>
            <p:cNvSpPr>
              <a:spLocks noChangeShapeType="1"/>
            </p:cNvSpPr>
            <p:nvPr/>
          </p:nvSpPr>
          <p:spPr bwMode="auto">
            <a:xfrm rot="-1800000">
              <a:off x="3543" y="1926"/>
              <a:ext cx="1" cy="312"/>
            </a:xfrm>
            <a:prstGeom prst="line">
              <a:avLst/>
            </a:prstGeom>
            <a:noFill/>
            <a:ln w="76200">
              <a:solidFill>
                <a:schemeClr val="bg1"/>
              </a:solidFill>
              <a:round/>
              <a:headEnd/>
              <a:tailEnd/>
            </a:ln>
            <a:effectLst/>
          </p:spPr>
          <p:txBody>
            <a:bodyPr wrap="none" anchor="ctr"/>
            <a:lstStyle/>
            <a:p>
              <a:endParaRPr lang="en-CA"/>
            </a:p>
          </p:txBody>
        </p:sp>
        <p:sp>
          <p:nvSpPr>
            <p:cNvPr id="98330" name="Line 26"/>
            <p:cNvSpPr>
              <a:spLocks noChangeShapeType="1"/>
            </p:cNvSpPr>
            <p:nvPr/>
          </p:nvSpPr>
          <p:spPr bwMode="auto">
            <a:xfrm>
              <a:off x="3543" y="2358"/>
              <a:ext cx="0" cy="312"/>
            </a:xfrm>
            <a:prstGeom prst="line">
              <a:avLst/>
            </a:prstGeom>
            <a:noFill/>
            <a:ln w="76200">
              <a:solidFill>
                <a:schemeClr val="bg1"/>
              </a:solidFill>
              <a:round/>
              <a:headEnd/>
              <a:tailEnd/>
            </a:ln>
            <a:effectLst/>
          </p:spPr>
          <p:txBody>
            <a:bodyPr wrap="none" anchor="ctr"/>
            <a:lstStyle/>
            <a:p>
              <a:endParaRPr lang="en-CA"/>
            </a:p>
          </p:txBody>
        </p:sp>
        <p:sp>
          <p:nvSpPr>
            <p:cNvPr id="98331" name="Line 27"/>
            <p:cNvSpPr>
              <a:spLocks noChangeShapeType="1"/>
            </p:cNvSpPr>
            <p:nvPr/>
          </p:nvSpPr>
          <p:spPr bwMode="auto">
            <a:xfrm rot="1800000">
              <a:off x="3543" y="2806"/>
              <a:ext cx="1" cy="312"/>
            </a:xfrm>
            <a:prstGeom prst="line">
              <a:avLst/>
            </a:prstGeom>
            <a:noFill/>
            <a:ln w="76200">
              <a:solidFill>
                <a:schemeClr val="bg1"/>
              </a:solidFill>
              <a:round/>
              <a:headEnd/>
              <a:tailEnd/>
            </a:ln>
            <a:effectLst/>
          </p:spPr>
          <p:txBody>
            <a:bodyPr wrap="none" anchor="ctr"/>
            <a:lstStyle/>
            <a:p>
              <a:endParaRPr lang="en-CA"/>
            </a:p>
          </p:txBody>
        </p:sp>
        <p:sp>
          <p:nvSpPr>
            <p:cNvPr id="98332" name="Line 28"/>
            <p:cNvSpPr>
              <a:spLocks noChangeShapeType="1"/>
            </p:cNvSpPr>
            <p:nvPr/>
          </p:nvSpPr>
          <p:spPr bwMode="auto">
            <a:xfrm rot="2700000">
              <a:off x="3542" y="3206"/>
              <a:ext cx="1" cy="312"/>
            </a:xfrm>
            <a:prstGeom prst="line">
              <a:avLst/>
            </a:prstGeom>
            <a:noFill/>
            <a:ln w="76200">
              <a:solidFill>
                <a:schemeClr val="bg1"/>
              </a:solidFill>
              <a:round/>
              <a:headEnd/>
              <a:tailEnd/>
            </a:ln>
            <a:effectLst/>
          </p:spPr>
          <p:txBody>
            <a:bodyPr wrap="none" anchor="ctr"/>
            <a:lstStyle/>
            <a:p>
              <a:endParaRPr lang="en-CA"/>
            </a:p>
          </p:txBody>
        </p:sp>
        <p:sp>
          <p:nvSpPr>
            <p:cNvPr id="98333" name="Line 29"/>
            <p:cNvSpPr>
              <a:spLocks noChangeShapeType="1"/>
            </p:cNvSpPr>
            <p:nvPr/>
          </p:nvSpPr>
          <p:spPr bwMode="auto">
            <a:xfrm rot="3600000">
              <a:off x="3542" y="3614"/>
              <a:ext cx="1" cy="312"/>
            </a:xfrm>
            <a:prstGeom prst="line">
              <a:avLst/>
            </a:prstGeom>
            <a:noFill/>
            <a:ln w="76200">
              <a:solidFill>
                <a:schemeClr val="bg1"/>
              </a:solidFill>
              <a:round/>
              <a:headEnd/>
              <a:tailEnd/>
            </a:ln>
            <a:effectLst/>
          </p:spPr>
          <p:txBody>
            <a:bodyPr wrap="none" anchor="ctr"/>
            <a:lstStyle/>
            <a:p>
              <a:endParaRPr lang="en-CA"/>
            </a:p>
          </p:txBody>
        </p:sp>
        <p:grpSp>
          <p:nvGrpSpPr>
            <p:cNvPr id="98334" name="Group 30"/>
            <p:cNvGrpSpPr>
              <a:grpSpLocks/>
            </p:cNvGrpSpPr>
            <p:nvPr/>
          </p:nvGrpSpPr>
          <p:grpSpPr bwMode="auto">
            <a:xfrm>
              <a:off x="3920" y="566"/>
              <a:ext cx="952" cy="208"/>
              <a:chOff x="1552" y="592"/>
              <a:chExt cx="952" cy="208"/>
            </a:xfrm>
          </p:grpSpPr>
          <p:sp>
            <p:nvSpPr>
              <p:cNvPr id="98335" name="Line 31"/>
              <p:cNvSpPr>
                <a:spLocks noChangeShapeType="1"/>
              </p:cNvSpPr>
              <p:nvPr/>
            </p:nvSpPr>
            <p:spPr bwMode="auto">
              <a:xfrm>
                <a:off x="1552" y="800"/>
                <a:ext cx="952" cy="0"/>
              </a:xfrm>
              <a:prstGeom prst="line">
                <a:avLst/>
              </a:prstGeom>
              <a:noFill/>
              <a:ln w="38100">
                <a:solidFill>
                  <a:schemeClr val="tx1"/>
                </a:solidFill>
                <a:round/>
                <a:headEnd/>
                <a:tailEnd/>
              </a:ln>
              <a:effectLst/>
            </p:spPr>
            <p:txBody>
              <a:bodyPr wrap="none" anchor="ctr"/>
              <a:lstStyle/>
              <a:p>
                <a:endParaRPr lang="en-CA"/>
              </a:p>
            </p:txBody>
          </p:sp>
          <p:sp>
            <p:nvSpPr>
              <p:cNvPr id="98336" name="Line 32"/>
              <p:cNvSpPr>
                <a:spLocks noChangeShapeType="1"/>
              </p:cNvSpPr>
              <p:nvPr/>
            </p:nvSpPr>
            <p:spPr bwMode="auto">
              <a:xfrm>
                <a:off x="1832" y="592"/>
                <a:ext cx="280" cy="0"/>
              </a:xfrm>
              <a:prstGeom prst="line">
                <a:avLst/>
              </a:prstGeom>
              <a:noFill/>
              <a:ln w="28575">
                <a:solidFill>
                  <a:schemeClr val="tx1"/>
                </a:solidFill>
                <a:round/>
                <a:headEnd/>
                <a:tailEnd/>
              </a:ln>
              <a:effectLst/>
            </p:spPr>
            <p:txBody>
              <a:bodyPr wrap="none" anchor="ctr"/>
              <a:lstStyle/>
              <a:p>
                <a:endParaRPr lang="en-CA"/>
              </a:p>
            </p:txBody>
          </p:sp>
        </p:grpSp>
        <p:sp>
          <p:nvSpPr>
            <p:cNvPr id="98337" name="Text Box 33"/>
            <p:cNvSpPr txBox="1">
              <a:spLocks noChangeArrowheads="1"/>
            </p:cNvSpPr>
            <p:nvPr/>
          </p:nvSpPr>
          <p:spPr bwMode="auto">
            <a:xfrm>
              <a:off x="4130" y="342"/>
              <a:ext cx="428" cy="231"/>
            </a:xfrm>
            <a:prstGeom prst="rect">
              <a:avLst/>
            </a:prstGeom>
            <a:noFill/>
            <a:ln w="12700">
              <a:noFill/>
              <a:miter lim="800000"/>
              <a:headEnd/>
              <a:tailEnd/>
            </a:ln>
            <a:effectLst/>
          </p:spPr>
          <p:txBody>
            <a:bodyPr wrap="none">
              <a:spAutoFit/>
            </a:bodyPr>
            <a:lstStyle/>
            <a:p>
              <a:pPr algn="ctr"/>
              <a:r>
                <a:rPr lang="en-US" sz="1800">
                  <a:solidFill>
                    <a:schemeClr val="tx2"/>
                  </a:solidFill>
                  <a:latin typeface="Times New Roman" pitchFamily="18" charset="0"/>
                </a:rPr>
                <a:t>Light</a:t>
              </a:r>
            </a:p>
          </p:txBody>
        </p:sp>
        <p:grpSp>
          <p:nvGrpSpPr>
            <p:cNvPr id="98338" name="Group 34"/>
            <p:cNvGrpSpPr>
              <a:grpSpLocks/>
            </p:cNvGrpSpPr>
            <p:nvPr/>
          </p:nvGrpSpPr>
          <p:grpSpPr bwMode="auto">
            <a:xfrm>
              <a:off x="3920" y="990"/>
              <a:ext cx="952" cy="208"/>
              <a:chOff x="1552" y="592"/>
              <a:chExt cx="952" cy="208"/>
            </a:xfrm>
          </p:grpSpPr>
          <p:sp>
            <p:nvSpPr>
              <p:cNvPr id="98339" name="Line 35"/>
              <p:cNvSpPr>
                <a:spLocks noChangeShapeType="1"/>
              </p:cNvSpPr>
              <p:nvPr/>
            </p:nvSpPr>
            <p:spPr bwMode="auto">
              <a:xfrm>
                <a:off x="1552" y="800"/>
                <a:ext cx="952" cy="0"/>
              </a:xfrm>
              <a:prstGeom prst="line">
                <a:avLst/>
              </a:prstGeom>
              <a:noFill/>
              <a:ln w="38100">
                <a:solidFill>
                  <a:schemeClr val="tx1"/>
                </a:solidFill>
                <a:round/>
                <a:headEnd/>
                <a:tailEnd/>
              </a:ln>
              <a:effectLst/>
            </p:spPr>
            <p:txBody>
              <a:bodyPr wrap="none" anchor="ctr"/>
              <a:lstStyle/>
              <a:p>
                <a:endParaRPr lang="en-CA"/>
              </a:p>
            </p:txBody>
          </p:sp>
          <p:sp>
            <p:nvSpPr>
              <p:cNvPr id="98340" name="Line 36"/>
              <p:cNvSpPr>
                <a:spLocks noChangeShapeType="1"/>
              </p:cNvSpPr>
              <p:nvPr/>
            </p:nvSpPr>
            <p:spPr bwMode="auto">
              <a:xfrm>
                <a:off x="1832" y="592"/>
                <a:ext cx="280" cy="0"/>
              </a:xfrm>
              <a:prstGeom prst="line">
                <a:avLst/>
              </a:prstGeom>
              <a:noFill/>
              <a:ln w="28575">
                <a:solidFill>
                  <a:schemeClr val="tx1"/>
                </a:solidFill>
                <a:round/>
                <a:headEnd/>
                <a:tailEnd/>
              </a:ln>
              <a:effectLst/>
            </p:spPr>
            <p:txBody>
              <a:bodyPr wrap="none" anchor="ctr"/>
              <a:lstStyle/>
              <a:p>
                <a:endParaRPr lang="en-CA"/>
              </a:p>
            </p:txBody>
          </p:sp>
        </p:grpSp>
        <p:grpSp>
          <p:nvGrpSpPr>
            <p:cNvPr id="98341" name="Group 37"/>
            <p:cNvGrpSpPr>
              <a:grpSpLocks/>
            </p:cNvGrpSpPr>
            <p:nvPr/>
          </p:nvGrpSpPr>
          <p:grpSpPr bwMode="auto">
            <a:xfrm>
              <a:off x="3928" y="1422"/>
              <a:ext cx="952" cy="208"/>
              <a:chOff x="1552" y="592"/>
              <a:chExt cx="952" cy="208"/>
            </a:xfrm>
          </p:grpSpPr>
          <p:sp>
            <p:nvSpPr>
              <p:cNvPr id="98342" name="Line 38"/>
              <p:cNvSpPr>
                <a:spLocks noChangeShapeType="1"/>
              </p:cNvSpPr>
              <p:nvPr/>
            </p:nvSpPr>
            <p:spPr bwMode="auto">
              <a:xfrm>
                <a:off x="1552" y="800"/>
                <a:ext cx="952" cy="0"/>
              </a:xfrm>
              <a:prstGeom prst="line">
                <a:avLst/>
              </a:prstGeom>
              <a:noFill/>
              <a:ln w="38100">
                <a:solidFill>
                  <a:schemeClr val="tx1"/>
                </a:solidFill>
                <a:round/>
                <a:headEnd/>
                <a:tailEnd/>
              </a:ln>
              <a:effectLst/>
            </p:spPr>
            <p:txBody>
              <a:bodyPr wrap="none" anchor="ctr"/>
              <a:lstStyle/>
              <a:p>
                <a:endParaRPr lang="en-CA"/>
              </a:p>
            </p:txBody>
          </p:sp>
          <p:sp>
            <p:nvSpPr>
              <p:cNvPr id="98343" name="Line 39"/>
              <p:cNvSpPr>
                <a:spLocks noChangeShapeType="1"/>
              </p:cNvSpPr>
              <p:nvPr/>
            </p:nvSpPr>
            <p:spPr bwMode="auto">
              <a:xfrm>
                <a:off x="1832" y="592"/>
                <a:ext cx="280" cy="0"/>
              </a:xfrm>
              <a:prstGeom prst="line">
                <a:avLst/>
              </a:prstGeom>
              <a:noFill/>
              <a:ln w="28575">
                <a:solidFill>
                  <a:schemeClr val="tx1"/>
                </a:solidFill>
                <a:round/>
                <a:headEnd/>
                <a:tailEnd/>
              </a:ln>
              <a:effectLst/>
            </p:spPr>
            <p:txBody>
              <a:bodyPr wrap="none" anchor="ctr"/>
              <a:lstStyle/>
              <a:p>
                <a:endParaRPr lang="en-CA"/>
              </a:p>
            </p:txBody>
          </p:sp>
        </p:grpSp>
        <p:grpSp>
          <p:nvGrpSpPr>
            <p:cNvPr id="98344" name="Group 40"/>
            <p:cNvGrpSpPr>
              <a:grpSpLocks/>
            </p:cNvGrpSpPr>
            <p:nvPr/>
          </p:nvGrpSpPr>
          <p:grpSpPr bwMode="auto">
            <a:xfrm>
              <a:off x="3928" y="1854"/>
              <a:ext cx="952" cy="208"/>
              <a:chOff x="1552" y="592"/>
              <a:chExt cx="952" cy="208"/>
            </a:xfrm>
          </p:grpSpPr>
          <p:sp>
            <p:nvSpPr>
              <p:cNvPr id="98345" name="Line 41"/>
              <p:cNvSpPr>
                <a:spLocks noChangeShapeType="1"/>
              </p:cNvSpPr>
              <p:nvPr/>
            </p:nvSpPr>
            <p:spPr bwMode="auto">
              <a:xfrm>
                <a:off x="1552" y="800"/>
                <a:ext cx="952" cy="0"/>
              </a:xfrm>
              <a:prstGeom prst="line">
                <a:avLst/>
              </a:prstGeom>
              <a:noFill/>
              <a:ln w="38100">
                <a:solidFill>
                  <a:schemeClr val="tx1"/>
                </a:solidFill>
                <a:round/>
                <a:headEnd/>
                <a:tailEnd/>
              </a:ln>
              <a:effectLst/>
            </p:spPr>
            <p:txBody>
              <a:bodyPr wrap="none" anchor="ctr"/>
              <a:lstStyle/>
              <a:p>
                <a:endParaRPr lang="en-CA"/>
              </a:p>
            </p:txBody>
          </p:sp>
          <p:sp>
            <p:nvSpPr>
              <p:cNvPr id="98346" name="Line 42"/>
              <p:cNvSpPr>
                <a:spLocks noChangeShapeType="1"/>
              </p:cNvSpPr>
              <p:nvPr/>
            </p:nvSpPr>
            <p:spPr bwMode="auto">
              <a:xfrm>
                <a:off x="1832" y="592"/>
                <a:ext cx="280" cy="0"/>
              </a:xfrm>
              <a:prstGeom prst="line">
                <a:avLst/>
              </a:prstGeom>
              <a:noFill/>
              <a:ln w="28575">
                <a:solidFill>
                  <a:schemeClr val="tx1"/>
                </a:solidFill>
                <a:round/>
                <a:headEnd/>
                <a:tailEnd/>
              </a:ln>
              <a:effectLst/>
            </p:spPr>
            <p:txBody>
              <a:bodyPr wrap="none" anchor="ctr"/>
              <a:lstStyle/>
              <a:p>
                <a:endParaRPr lang="en-CA"/>
              </a:p>
            </p:txBody>
          </p:sp>
        </p:grpSp>
        <p:grpSp>
          <p:nvGrpSpPr>
            <p:cNvPr id="98347" name="Group 43"/>
            <p:cNvGrpSpPr>
              <a:grpSpLocks/>
            </p:cNvGrpSpPr>
            <p:nvPr/>
          </p:nvGrpSpPr>
          <p:grpSpPr bwMode="auto">
            <a:xfrm>
              <a:off x="3928" y="2294"/>
              <a:ext cx="952" cy="208"/>
              <a:chOff x="1552" y="592"/>
              <a:chExt cx="952" cy="208"/>
            </a:xfrm>
          </p:grpSpPr>
          <p:sp>
            <p:nvSpPr>
              <p:cNvPr id="98348" name="Line 44"/>
              <p:cNvSpPr>
                <a:spLocks noChangeShapeType="1"/>
              </p:cNvSpPr>
              <p:nvPr/>
            </p:nvSpPr>
            <p:spPr bwMode="auto">
              <a:xfrm>
                <a:off x="1552" y="800"/>
                <a:ext cx="952" cy="0"/>
              </a:xfrm>
              <a:prstGeom prst="line">
                <a:avLst/>
              </a:prstGeom>
              <a:noFill/>
              <a:ln w="38100">
                <a:solidFill>
                  <a:schemeClr val="tx1"/>
                </a:solidFill>
                <a:round/>
                <a:headEnd/>
                <a:tailEnd/>
              </a:ln>
              <a:effectLst/>
            </p:spPr>
            <p:txBody>
              <a:bodyPr wrap="none" anchor="ctr"/>
              <a:lstStyle/>
              <a:p>
                <a:endParaRPr lang="en-CA"/>
              </a:p>
            </p:txBody>
          </p:sp>
          <p:sp>
            <p:nvSpPr>
              <p:cNvPr id="98349" name="Line 45"/>
              <p:cNvSpPr>
                <a:spLocks noChangeShapeType="1"/>
              </p:cNvSpPr>
              <p:nvPr/>
            </p:nvSpPr>
            <p:spPr bwMode="auto">
              <a:xfrm>
                <a:off x="1832" y="592"/>
                <a:ext cx="280" cy="0"/>
              </a:xfrm>
              <a:prstGeom prst="line">
                <a:avLst/>
              </a:prstGeom>
              <a:noFill/>
              <a:ln w="28575">
                <a:solidFill>
                  <a:schemeClr val="tx1"/>
                </a:solidFill>
                <a:round/>
                <a:headEnd/>
                <a:tailEnd/>
              </a:ln>
              <a:effectLst/>
            </p:spPr>
            <p:txBody>
              <a:bodyPr wrap="none" anchor="ctr"/>
              <a:lstStyle/>
              <a:p>
                <a:endParaRPr lang="en-CA"/>
              </a:p>
            </p:txBody>
          </p:sp>
        </p:grpSp>
        <p:grpSp>
          <p:nvGrpSpPr>
            <p:cNvPr id="98350" name="Group 46"/>
            <p:cNvGrpSpPr>
              <a:grpSpLocks/>
            </p:cNvGrpSpPr>
            <p:nvPr/>
          </p:nvGrpSpPr>
          <p:grpSpPr bwMode="auto">
            <a:xfrm>
              <a:off x="3944" y="2718"/>
              <a:ext cx="952" cy="208"/>
              <a:chOff x="1552" y="592"/>
              <a:chExt cx="952" cy="208"/>
            </a:xfrm>
          </p:grpSpPr>
          <p:sp>
            <p:nvSpPr>
              <p:cNvPr id="98351" name="Line 47"/>
              <p:cNvSpPr>
                <a:spLocks noChangeShapeType="1"/>
              </p:cNvSpPr>
              <p:nvPr/>
            </p:nvSpPr>
            <p:spPr bwMode="auto">
              <a:xfrm>
                <a:off x="1552" y="800"/>
                <a:ext cx="952" cy="0"/>
              </a:xfrm>
              <a:prstGeom prst="line">
                <a:avLst/>
              </a:prstGeom>
              <a:noFill/>
              <a:ln w="38100">
                <a:solidFill>
                  <a:schemeClr val="tx1"/>
                </a:solidFill>
                <a:round/>
                <a:headEnd/>
                <a:tailEnd/>
              </a:ln>
              <a:effectLst/>
            </p:spPr>
            <p:txBody>
              <a:bodyPr wrap="none" anchor="ctr"/>
              <a:lstStyle/>
              <a:p>
                <a:endParaRPr lang="en-CA"/>
              </a:p>
            </p:txBody>
          </p:sp>
          <p:sp>
            <p:nvSpPr>
              <p:cNvPr id="98352" name="Line 48"/>
              <p:cNvSpPr>
                <a:spLocks noChangeShapeType="1"/>
              </p:cNvSpPr>
              <p:nvPr/>
            </p:nvSpPr>
            <p:spPr bwMode="auto">
              <a:xfrm>
                <a:off x="1832" y="592"/>
                <a:ext cx="280" cy="0"/>
              </a:xfrm>
              <a:prstGeom prst="line">
                <a:avLst/>
              </a:prstGeom>
              <a:noFill/>
              <a:ln w="28575">
                <a:solidFill>
                  <a:schemeClr val="tx1"/>
                </a:solidFill>
                <a:round/>
                <a:headEnd/>
                <a:tailEnd/>
              </a:ln>
              <a:effectLst/>
            </p:spPr>
            <p:txBody>
              <a:bodyPr wrap="none" anchor="ctr"/>
              <a:lstStyle/>
              <a:p>
                <a:endParaRPr lang="en-CA"/>
              </a:p>
            </p:txBody>
          </p:sp>
        </p:grpSp>
        <p:grpSp>
          <p:nvGrpSpPr>
            <p:cNvPr id="98353" name="Group 49"/>
            <p:cNvGrpSpPr>
              <a:grpSpLocks/>
            </p:cNvGrpSpPr>
            <p:nvPr/>
          </p:nvGrpSpPr>
          <p:grpSpPr bwMode="auto">
            <a:xfrm>
              <a:off x="3936" y="3150"/>
              <a:ext cx="952" cy="208"/>
              <a:chOff x="1552" y="592"/>
              <a:chExt cx="952" cy="208"/>
            </a:xfrm>
          </p:grpSpPr>
          <p:sp>
            <p:nvSpPr>
              <p:cNvPr id="98354" name="Line 50"/>
              <p:cNvSpPr>
                <a:spLocks noChangeShapeType="1"/>
              </p:cNvSpPr>
              <p:nvPr/>
            </p:nvSpPr>
            <p:spPr bwMode="auto">
              <a:xfrm>
                <a:off x="1552" y="800"/>
                <a:ext cx="952" cy="0"/>
              </a:xfrm>
              <a:prstGeom prst="line">
                <a:avLst/>
              </a:prstGeom>
              <a:noFill/>
              <a:ln w="38100">
                <a:solidFill>
                  <a:schemeClr val="tx1"/>
                </a:solidFill>
                <a:round/>
                <a:headEnd/>
                <a:tailEnd/>
              </a:ln>
              <a:effectLst/>
            </p:spPr>
            <p:txBody>
              <a:bodyPr wrap="none" anchor="ctr"/>
              <a:lstStyle/>
              <a:p>
                <a:endParaRPr lang="en-CA"/>
              </a:p>
            </p:txBody>
          </p:sp>
          <p:sp>
            <p:nvSpPr>
              <p:cNvPr id="98355" name="Line 51"/>
              <p:cNvSpPr>
                <a:spLocks noChangeShapeType="1"/>
              </p:cNvSpPr>
              <p:nvPr/>
            </p:nvSpPr>
            <p:spPr bwMode="auto">
              <a:xfrm>
                <a:off x="1832" y="592"/>
                <a:ext cx="280" cy="0"/>
              </a:xfrm>
              <a:prstGeom prst="line">
                <a:avLst/>
              </a:prstGeom>
              <a:noFill/>
              <a:ln w="28575">
                <a:solidFill>
                  <a:schemeClr val="tx1"/>
                </a:solidFill>
                <a:round/>
                <a:headEnd/>
                <a:tailEnd/>
              </a:ln>
              <a:effectLst/>
            </p:spPr>
            <p:txBody>
              <a:bodyPr wrap="none" anchor="ctr"/>
              <a:lstStyle/>
              <a:p>
                <a:endParaRPr lang="en-CA"/>
              </a:p>
            </p:txBody>
          </p:sp>
        </p:grpSp>
        <p:grpSp>
          <p:nvGrpSpPr>
            <p:cNvPr id="98356" name="Group 52"/>
            <p:cNvGrpSpPr>
              <a:grpSpLocks/>
            </p:cNvGrpSpPr>
            <p:nvPr/>
          </p:nvGrpSpPr>
          <p:grpSpPr bwMode="auto">
            <a:xfrm>
              <a:off x="3936" y="3582"/>
              <a:ext cx="952" cy="208"/>
              <a:chOff x="1552" y="592"/>
              <a:chExt cx="952" cy="208"/>
            </a:xfrm>
          </p:grpSpPr>
          <p:sp>
            <p:nvSpPr>
              <p:cNvPr id="98357" name="Line 53"/>
              <p:cNvSpPr>
                <a:spLocks noChangeShapeType="1"/>
              </p:cNvSpPr>
              <p:nvPr/>
            </p:nvSpPr>
            <p:spPr bwMode="auto">
              <a:xfrm>
                <a:off x="1552" y="800"/>
                <a:ext cx="952" cy="0"/>
              </a:xfrm>
              <a:prstGeom prst="line">
                <a:avLst/>
              </a:prstGeom>
              <a:noFill/>
              <a:ln w="38100">
                <a:solidFill>
                  <a:schemeClr val="tx1"/>
                </a:solidFill>
                <a:round/>
                <a:headEnd/>
                <a:tailEnd/>
              </a:ln>
              <a:effectLst/>
            </p:spPr>
            <p:txBody>
              <a:bodyPr wrap="none" anchor="ctr"/>
              <a:lstStyle/>
              <a:p>
                <a:endParaRPr lang="en-CA"/>
              </a:p>
            </p:txBody>
          </p:sp>
          <p:sp>
            <p:nvSpPr>
              <p:cNvPr id="98358" name="Line 54"/>
              <p:cNvSpPr>
                <a:spLocks noChangeShapeType="1"/>
              </p:cNvSpPr>
              <p:nvPr/>
            </p:nvSpPr>
            <p:spPr bwMode="auto">
              <a:xfrm>
                <a:off x="1832" y="592"/>
                <a:ext cx="280" cy="0"/>
              </a:xfrm>
              <a:prstGeom prst="line">
                <a:avLst/>
              </a:prstGeom>
              <a:noFill/>
              <a:ln w="28575">
                <a:solidFill>
                  <a:schemeClr val="tx1"/>
                </a:solidFill>
                <a:round/>
                <a:headEnd/>
                <a:tailEnd/>
              </a:ln>
              <a:effectLst/>
            </p:spPr>
            <p:txBody>
              <a:bodyPr wrap="none" anchor="ctr"/>
              <a:lstStyle/>
              <a:p>
                <a:endParaRPr lang="en-CA"/>
              </a:p>
            </p:txBody>
          </p:sp>
        </p:grpSp>
        <p:grpSp>
          <p:nvGrpSpPr>
            <p:cNvPr id="98359" name="Group 55"/>
            <p:cNvGrpSpPr>
              <a:grpSpLocks/>
            </p:cNvGrpSpPr>
            <p:nvPr/>
          </p:nvGrpSpPr>
          <p:grpSpPr bwMode="auto">
            <a:xfrm>
              <a:off x="3850" y="3960"/>
              <a:ext cx="1346" cy="312"/>
              <a:chOff x="1482" y="3896"/>
              <a:chExt cx="1346" cy="312"/>
            </a:xfrm>
          </p:grpSpPr>
          <p:sp>
            <p:nvSpPr>
              <p:cNvPr id="98360" name="Line 56"/>
              <p:cNvSpPr>
                <a:spLocks noChangeShapeType="1"/>
              </p:cNvSpPr>
              <p:nvPr/>
            </p:nvSpPr>
            <p:spPr bwMode="auto">
              <a:xfrm>
                <a:off x="1576" y="3992"/>
                <a:ext cx="952" cy="0"/>
              </a:xfrm>
              <a:prstGeom prst="line">
                <a:avLst/>
              </a:prstGeom>
              <a:noFill/>
              <a:ln w="38100">
                <a:solidFill>
                  <a:schemeClr val="tx1"/>
                </a:solidFill>
                <a:round/>
                <a:headEnd/>
                <a:tailEnd/>
              </a:ln>
              <a:effectLst/>
            </p:spPr>
            <p:txBody>
              <a:bodyPr wrap="none" anchor="ctr"/>
              <a:lstStyle/>
              <a:p>
                <a:endParaRPr lang="en-CA"/>
              </a:p>
            </p:txBody>
          </p:sp>
          <p:sp>
            <p:nvSpPr>
              <p:cNvPr id="98361" name="Line 57"/>
              <p:cNvSpPr>
                <a:spLocks noChangeShapeType="1"/>
              </p:cNvSpPr>
              <p:nvPr/>
            </p:nvSpPr>
            <p:spPr bwMode="auto">
              <a:xfrm>
                <a:off x="2216" y="3896"/>
                <a:ext cx="0" cy="96"/>
              </a:xfrm>
              <a:prstGeom prst="line">
                <a:avLst/>
              </a:prstGeom>
              <a:noFill/>
              <a:ln w="28575">
                <a:solidFill>
                  <a:schemeClr val="tx1"/>
                </a:solidFill>
                <a:round/>
                <a:headEnd/>
                <a:tailEnd/>
              </a:ln>
              <a:effectLst/>
            </p:spPr>
            <p:txBody>
              <a:bodyPr wrap="none" anchor="ctr"/>
              <a:lstStyle/>
              <a:p>
                <a:endParaRPr lang="en-CA"/>
              </a:p>
            </p:txBody>
          </p:sp>
          <p:sp>
            <p:nvSpPr>
              <p:cNvPr id="98362" name="Line 58"/>
              <p:cNvSpPr>
                <a:spLocks noChangeShapeType="1"/>
              </p:cNvSpPr>
              <p:nvPr/>
            </p:nvSpPr>
            <p:spPr bwMode="auto">
              <a:xfrm>
                <a:off x="2520" y="3896"/>
                <a:ext cx="0" cy="96"/>
              </a:xfrm>
              <a:prstGeom prst="line">
                <a:avLst/>
              </a:prstGeom>
              <a:noFill/>
              <a:ln w="28575">
                <a:solidFill>
                  <a:schemeClr val="tx1"/>
                </a:solidFill>
                <a:round/>
                <a:headEnd/>
                <a:tailEnd/>
              </a:ln>
              <a:effectLst/>
            </p:spPr>
            <p:txBody>
              <a:bodyPr wrap="none" anchor="ctr"/>
              <a:lstStyle/>
              <a:p>
                <a:endParaRPr lang="en-CA"/>
              </a:p>
            </p:txBody>
          </p:sp>
          <p:sp>
            <p:nvSpPr>
              <p:cNvPr id="98363" name="Line 59"/>
              <p:cNvSpPr>
                <a:spLocks noChangeShapeType="1"/>
              </p:cNvSpPr>
              <p:nvPr/>
            </p:nvSpPr>
            <p:spPr bwMode="auto">
              <a:xfrm>
                <a:off x="1896" y="3896"/>
                <a:ext cx="0" cy="96"/>
              </a:xfrm>
              <a:prstGeom prst="line">
                <a:avLst/>
              </a:prstGeom>
              <a:noFill/>
              <a:ln w="28575">
                <a:solidFill>
                  <a:schemeClr val="tx1"/>
                </a:solidFill>
                <a:round/>
                <a:headEnd/>
                <a:tailEnd/>
              </a:ln>
              <a:effectLst/>
            </p:spPr>
            <p:txBody>
              <a:bodyPr wrap="none" anchor="ctr"/>
              <a:lstStyle/>
              <a:p>
                <a:endParaRPr lang="en-CA"/>
              </a:p>
            </p:txBody>
          </p:sp>
          <p:sp>
            <p:nvSpPr>
              <p:cNvPr id="98364" name="Line 60"/>
              <p:cNvSpPr>
                <a:spLocks noChangeShapeType="1"/>
              </p:cNvSpPr>
              <p:nvPr/>
            </p:nvSpPr>
            <p:spPr bwMode="auto">
              <a:xfrm>
                <a:off x="1584" y="3896"/>
                <a:ext cx="0" cy="96"/>
              </a:xfrm>
              <a:prstGeom prst="line">
                <a:avLst/>
              </a:prstGeom>
              <a:noFill/>
              <a:ln w="28575">
                <a:solidFill>
                  <a:schemeClr val="tx1"/>
                </a:solidFill>
                <a:round/>
                <a:headEnd/>
                <a:tailEnd/>
              </a:ln>
              <a:effectLst/>
            </p:spPr>
            <p:txBody>
              <a:bodyPr wrap="none" anchor="ctr"/>
              <a:lstStyle/>
              <a:p>
                <a:endParaRPr lang="en-CA"/>
              </a:p>
            </p:txBody>
          </p:sp>
          <p:grpSp>
            <p:nvGrpSpPr>
              <p:cNvPr id="98365" name="Group 61"/>
              <p:cNvGrpSpPr>
                <a:grpSpLocks/>
              </p:cNvGrpSpPr>
              <p:nvPr/>
            </p:nvGrpSpPr>
            <p:grpSpPr bwMode="auto">
              <a:xfrm>
                <a:off x="1482" y="3977"/>
                <a:ext cx="1346" cy="231"/>
                <a:chOff x="1482" y="3977"/>
                <a:chExt cx="1346" cy="231"/>
              </a:xfrm>
            </p:grpSpPr>
            <p:sp>
              <p:nvSpPr>
                <p:cNvPr id="98366" name="Text Box 62"/>
                <p:cNvSpPr txBox="1">
                  <a:spLocks noChangeArrowheads="1"/>
                </p:cNvSpPr>
                <p:nvPr/>
              </p:nvSpPr>
              <p:spPr bwMode="auto">
                <a:xfrm>
                  <a:off x="1482" y="3977"/>
                  <a:ext cx="188" cy="231"/>
                </a:xfrm>
                <a:prstGeom prst="rect">
                  <a:avLst/>
                </a:prstGeom>
                <a:noFill/>
                <a:ln w="12700">
                  <a:noFill/>
                  <a:miter lim="800000"/>
                  <a:headEnd/>
                  <a:tailEnd/>
                </a:ln>
                <a:effectLst/>
              </p:spPr>
              <p:txBody>
                <a:bodyPr wrap="none">
                  <a:spAutoFit/>
                </a:bodyPr>
                <a:lstStyle/>
                <a:p>
                  <a:pPr algn="ctr"/>
                  <a:r>
                    <a:rPr lang="en-US" sz="1800">
                      <a:solidFill>
                        <a:schemeClr val="tx2"/>
                      </a:solidFill>
                      <a:latin typeface="Times New Roman" pitchFamily="18" charset="0"/>
                    </a:rPr>
                    <a:t>0</a:t>
                  </a:r>
                </a:p>
              </p:txBody>
            </p:sp>
            <p:sp>
              <p:nvSpPr>
                <p:cNvPr id="98367" name="Text Box 63"/>
                <p:cNvSpPr txBox="1">
                  <a:spLocks noChangeArrowheads="1"/>
                </p:cNvSpPr>
                <p:nvPr/>
              </p:nvSpPr>
              <p:spPr bwMode="auto">
                <a:xfrm>
                  <a:off x="1802" y="3977"/>
                  <a:ext cx="188" cy="231"/>
                </a:xfrm>
                <a:prstGeom prst="rect">
                  <a:avLst/>
                </a:prstGeom>
                <a:noFill/>
                <a:ln w="12700">
                  <a:noFill/>
                  <a:miter lim="800000"/>
                  <a:headEnd/>
                  <a:tailEnd/>
                </a:ln>
                <a:effectLst/>
              </p:spPr>
              <p:txBody>
                <a:bodyPr wrap="none">
                  <a:spAutoFit/>
                </a:bodyPr>
                <a:lstStyle/>
                <a:p>
                  <a:pPr algn="ctr"/>
                  <a:r>
                    <a:rPr lang="en-US" sz="1800">
                      <a:solidFill>
                        <a:schemeClr val="tx2"/>
                      </a:solidFill>
                      <a:latin typeface="Times New Roman" pitchFamily="18" charset="0"/>
                    </a:rPr>
                    <a:t>1</a:t>
                  </a:r>
                </a:p>
              </p:txBody>
            </p:sp>
            <p:sp>
              <p:nvSpPr>
                <p:cNvPr id="98368" name="Text Box 64"/>
                <p:cNvSpPr txBox="1">
                  <a:spLocks noChangeArrowheads="1"/>
                </p:cNvSpPr>
                <p:nvPr/>
              </p:nvSpPr>
              <p:spPr bwMode="auto">
                <a:xfrm>
                  <a:off x="2420" y="3977"/>
                  <a:ext cx="408" cy="231"/>
                </a:xfrm>
                <a:prstGeom prst="rect">
                  <a:avLst/>
                </a:prstGeom>
                <a:noFill/>
                <a:ln w="12700">
                  <a:noFill/>
                  <a:miter lim="800000"/>
                  <a:headEnd/>
                  <a:tailEnd/>
                </a:ln>
                <a:effectLst/>
              </p:spPr>
              <p:txBody>
                <a:bodyPr wrap="none">
                  <a:spAutoFit/>
                </a:bodyPr>
                <a:lstStyle/>
                <a:p>
                  <a:r>
                    <a:rPr lang="en-US" sz="1800">
                      <a:solidFill>
                        <a:schemeClr val="tx2"/>
                      </a:solidFill>
                      <a:latin typeface="Times New Roman" pitchFamily="18" charset="0"/>
                    </a:rPr>
                    <a:t>3 sec</a:t>
                  </a:r>
                </a:p>
              </p:txBody>
            </p:sp>
            <p:sp>
              <p:nvSpPr>
                <p:cNvPr id="98369" name="Text Box 65"/>
                <p:cNvSpPr txBox="1">
                  <a:spLocks noChangeArrowheads="1"/>
                </p:cNvSpPr>
                <p:nvPr/>
              </p:nvSpPr>
              <p:spPr bwMode="auto">
                <a:xfrm>
                  <a:off x="2138" y="3977"/>
                  <a:ext cx="188" cy="231"/>
                </a:xfrm>
                <a:prstGeom prst="rect">
                  <a:avLst/>
                </a:prstGeom>
                <a:noFill/>
                <a:ln w="12700">
                  <a:noFill/>
                  <a:miter lim="800000"/>
                  <a:headEnd/>
                  <a:tailEnd/>
                </a:ln>
                <a:effectLst/>
              </p:spPr>
              <p:txBody>
                <a:bodyPr wrap="none">
                  <a:spAutoFit/>
                </a:bodyPr>
                <a:lstStyle/>
                <a:p>
                  <a:pPr algn="ctr"/>
                  <a:r>
                    <a:rPr lang="en-US" sz="1800">
                      <a:solidFill>
                        <a:schemeClr val="tx2"/>
                      </a:solidFill>
                      <a:latin typeface="Times New Roman" pitchFamily="18" charset="0"/>
                    </a:rPr>
                    <a:t>2</a:t>
                  </a:r>
                </a:p>
              </p:txBody>
            </p:sp>
          </p:grpSp>
        </p:grpSp>
        <p:sp>
          <p:nvSpPr>
            <p:cNvPr id="98370" name="Line 66"/>
            <p:cNvSpPr>
              <a:spLocks noChangeShapeType="1"/>
            </p:cNvSpPr>
            <p:nvPr/>
          </p:nvSpPr>
          <p:spPr bwMode="auto">
            <a:xfrm>
              <a:off x="4200" y="2382"/>
              <a:ext cx="0" cy="256"/>
            </a:xfrm>
            <a:prstGeom prst="line">
              <a:avLst/>
            </a:prstGeom>
            <a:noFill/>
            <a:ln w="19050">
              <a:solidFill>
                <a:schemeClr val="tx1"/>
              </a:solidFill>
              <a:round/>
              <a:headEnd/>
              <a:tailEnd/>
            </a:ln>
            <a:effectLst/>
          </p:spPr>
          <p:txBody>
            <a:bodyPr wrap="none" anchor="ctr"/>
            <a:lstStyle/>
            <a:p>
              <a:endParaRPr lang="en-CA"/>
            </a:p>
          </p:txBody>
        </p:sp>
        <p:sp>
          <p:nvSpPr>
            <p:cNvPr id="98371" name="Line 67"/>
            <p:cNvSpPr>
              <a:spLocks noChangeShapeType="1"/>
            </p:cNvSpPr>
            <p:nvPr/>
          </p:nvSpPr>
          <p:spPr bwMode="auto">
            <a:xfrm>
              <a:off x="4224" y="2382"/>
              <a:ext cx="0" cy="256"/>
            </a:xfrm>
            <a:prstGeom prst="line">
              <a:avLst/>
            </a:prstGeom>
            <a:noFill/>
            <a:ln w="19050">
              <a:solidFill>
                <a:schemeClr val="tx1"/>
              </a:solidFill>
              <a:round/>
              <a:headEnd/>
              <a:tailEnd/>
            </a:ln>
            <a:effectLst/>
          </p:spPr>
          <p:txBody>
            <a:bodyPr wrap="none" anchor="ctr"/>
            <a:lstStyle/>
            <a:p>
              <a:endParaRPr lang="en-CA"/>
            </a:p>
          </p:txBody>
        </p:sp>
        <p:sp>
          <p:nvSpPr>
            <p:cNvPr id="98372" name="Line 68"/>
            <p:cNvSpPr>
              <a:spLocks noChangeShapeType="1"/>
            </p:cNvSpPr>
            <p:nvPr/>
          </p:nvSpPr>
          <p:spPr bwMode="auto">
            <a:xfrm>
              <a:off x="4272" y="2382"/>
              <a:ext cx="0" cy="256"/>
            </a:xfrm>
            <a:prstGeom prst="line">
              <a:avLst/>
            </a:prstGeom>
            <a:noFill/>
            <a:ln w="19050">
              <a:solidFill>
                <a:schemeClr val="tx1"/>
              </a:solidFill>
              <a:round/>
              <a:headEnd/>
              <a:tailEnd/>
            </a:ln>
            <a:effectLst/>
          </p:spPr>
          <p:txBody>
            <a:bodyPr wrap="none" anchor="ctr"/>
            <a:lstStyle/>
            <a:p>
              <a:endParaRPr lang="en-CA"/>
            </a:p>
          </p:txBody>
        </p:sp>
        <p:sp>
          <p:nvSpPr>
            <p:cNvPr id="98373" name="Line 69"/>
            <p:cNvSpPr>
              <a:spLocks noChangeShapeType="1"/>
            </p:cNvSpPr>
            <p:nvPr/>
          </p:nvSpPr>
          <p:spPr bwMode="auto">
            <a:xfrm>
              <a:off x="4296" y="2382"/>
              <a:ext cx="0" cy="256"/>
            </a:xfrm>
            <a:prstGeom prst="line">
              <a:avLst/>
            </a:prstGeom>
            <a:noFill/>
            <a:ln w="19050">
              <a:solidFill>
                <a:schemeClr val="tx1"/>
              </a:solidFill>
              <a:round/>
              <a:headEnd/>
              <a:tailEnd/>
            </a:ln>
            <a:effectLst/>
          </p:spPr>
          <p:txBody>
            <a:bodyPr wrap="none" anchor="ctr"/>
            <a:lstStyle/>
            <a:p>
              <a:endParaRPr lang="en-CA"/>
            </a:p>
          </p:txBody>
        </p:sp>
        <p:sp>
          <p:nvSpPr>
            <p:cNvPr id="98374" name="Line 70"/>
            <p:cNvSpPr>
              <a:spLocks noChangeShapeType="1"/>
            </p:cNvSpPr>
            <p:nvPr/>
          </p:nvSpPr>
          <p:spPr bwMode="auto">
            <a:xfrm>
              <a:off x="4328" y="2382"/>
              <a:ext cx="0" cy="256"/>
            </a:xfrm>
            <a:prstGeom prst="line">
              <a:avLst/>
            </a:prstGeom>
            <a:noFill/>
            <a:ln w="19050">
              <a:solidFill>
                <a:schemeClr val="tx1"/>
              </a:solidFill>
              <a:round/>
              <a:headEnd/>
              <a:tailEnd/>
            </a:ln>
            <a:effectLst/>
          </p:spPr>
          <p:txBody>
            <a:bodyPr wrap="none" anchor="ctr"/>
            <a:lstStyle/>
            <a:p>
              <a:endParaRPr lang="en-CA"/>
            </a:p>
          </p:txBody>
        </p:sp>
        <p:sp>
          <p:nvSpPr>
            <p:cNvPr id="98375" name="Line 71"/>
            <p:cNvSpPr>
              <a:spLocks noChangeShapeType="1"/>
            </p:cNvSpPr>
            <p:nvPr/>
          </p:nvSpPr>
          <p:spPr bwMode="auto">
            <a:xfrm>
              <a:off x="4360" y="2382"/>
              <a:ext cx="0" cy="256"/>
            </a:xfrm>
            <a:prstGeom prst="line">
              <a:avLst/>
            </a:prstGeom>
            <a:noFill/>
            <a:ln w="19050">
              <a:solidFill>
                <a:schemeClr val="tx1"/>
              </a:solidFill>
              <a:round/>
              <a:headEnd/>
              <a:tailEnd/>
            </a:ln>
            <a:effectLst/>
          </p:spPr>
          <p:txBody>
            <a:bodyPr wrap="none" anchor="ctr"/>
            <a:lstStyle/>
            <a:p>
              <a:endParaRPr lang="en-CA"/>
            </a:p>
          </p:txBody>
        </p:sp>
        <p:sp>
          <p:nvSpPr>
            <p:cNvPr id="98376" name="Line 72"/>
            <p:cNvSpPr>
              <a:spLocks noChangeShapeType="1"/>
            </p:cNvSpPr>
            <p:nvPr/>
          </p:nvSpPr>
          <p:spPr bwMode="auto">
            <a:xfrm>
              <a:off x="4392" y="2382"/>
              <a:ext cx="0" cy="256"/>
            </a:xfrm>
            <a:prstGeom prst="line">
              <a:avLst/>
            </a:prstGeom>
            <a:noFill/>
            <a:ln w="19050">
              <a:solidFill>
                <a:schemeClr val="tx1"/>
              </a:solidFill>
              <a:round/>
              <a:headEnd/>
              <a:tailEnd/>
            </a:ln>
            <a:effectLst/>
          </p:spPr>
          <p:txBody>
            <a:bodyPr wrap="none" anchor="ctr"/>
            <a:lstStyle/>
            <a:p>
              <a:endParaRPr lang="en-CA"/>
            </a:p>
          </p:txBody>
        </p:sp>
        <p:sp>
          <p:nvSpPr>
            <p:cNvPr id="98377" name="Line 73"/>
            <p:cNvSpPr>
              <a:spLocks noChangeShapeType="1"/>
            </p:cNvSpPr>
            <p:nvPr/>
          </p:nvSpPr>
          <p:spPr bwMode="auto">
            <a:xfrm>
              <a:off x="4432" y="2382"/>
              <a:ext cx="0" cy="256"/>
            </a:xfrm>
            <a:prstGeom prst="line">
              <a:avLst/>
            </a:prstGeom>
            <a:noFill/>
            <a:ln w="19050">
              <a:solidFill>
                <a:schemeClr val="tx1"/>
              </a:solidFill>
              <a:round/>
              <a:headEnd/>
              <a:tailEnd/>
            </a:ln>
            <a:effectLst/>
          </p:spPr>
          <p:txBody>
            <a:bodyPr wrap="none" anchor="ctr"/>
            <a:lstStyle/>
            <a:p>
              <a:endParaRPr lang="en-CA"/>
            </a:p>
          </p:txBody>
        </p:sp>
        <p:sp>
          <p:nvSpPr>
            <p:cNvPr id="98378" name="Line 74"/>
            <p:cNvSpPr>
              <a:spLocks noChangeShapeType="1"/>
            </p:cNvSpPr>
            <p:nvPr/>
          </p:nvSpPr>
          <p:spPr bwMode="auto">
            <a:xfrm>
              <a:off x="4480" y="2382"/>
              <a:ext cx="0" cy="256"/>
            </a:xfrm>
            <a:prstGeom prst="line">
              <a:avLst/>
            </a:prstGeom>
            <a:noFill/>
            <a:ln w="19050">
              <a:solidFill>
                <a:schemeClr val="tx1"/>
              </a:solidFill>
              <a:round/>
              <a:headEnd/>
              <a:tailEnd/>
            </a:ln>
            <a:effectLst/>
          </p:spPr>
          <p:txBody>
            <a:bodyPr wrap="none" anchor="ctr"/>
            <a:lstStyle/>
            <a:p>
              <a:endParaRPr lang="en-CA"/>
            </a:p>
          </p:txBody>
        </p:sp>
        <p:sp>
          <p:nvSpPr>
            <p:cNvPr id="98379" name="Text Box 75"/>
            <p:cNvSpPr txBox="1">
              <a:spLocks noChangeArrowheads="1"/>
            </p:cNvSpPr>
            <p:nvPr/>
          </p:nvSpPr>
          <p:spPr bwMode="auto">
            <a:xfrm>
              <a:off x="635" y="3788"/>
              <a:ext cx="2496" cy="404"/>
            </a:xfrm>
            <a:prstGeom prst="rect">
              <a:avLst/>
            </a:prstGeom>
            <a:noFill/>
            <a:ln w="9525">
              <a:noFill/>
              <a:miter lim="800000"/>
              <a:headEnd/>
              <a:tailEnd/>
            </a:ln>
            <a:effectLst/>
          </p:spPr>
          <p:txBody>
            <a:bodyPr>
              <a:spAutoFit/>
            </a:bodyPr>
            <a:lstStyle/>
            <a:p>
              <a:pPr eaLnBrk="1" hangingPunct="1"/>
              <a:r>
                <a:rPr lang="en-US" sz="1800">
                  <a:latin typeface="Arial" charset="0"/>
                </a:rPr>
                <a:t>LGN responses do not depend on the orientation of a bar.</a:t>
              </a:r>
            </a:p>
          </p:txBody>
        </p:sp>
        <p:sp>
          <p:nvSpPr>
            <p:cNvPr id="98380" name="Line 76"/>
            <p:cNvSpPr>
              <a:spLocks noChangeShapeType="1"/>
            </p:cNvSpPr>
            <p:nvPr/>
          </p:nvSpPr>
          <p:spPr bwMode="auto">
            <a:xfrm>
              <a:off x="4198" y="640"/>
              <a:ext cx="0" cy="256"/>
            </a:xfrm>
            <a:prstGeom prst="line">
              <a:avLst/>
            </a:prstGeom>
            <a:noFill/>
            <a:ln w="19050">
              <a:solidFill>
                <a:schemeClr val="tx1"/>
              </a:solidFill>
              <a:round/>
              <a:headEnd/>
              <a:tailEnd/>
            </a:ln>
            <a:effectLst/>
          </p:spPr>
          <p:txBody>
            <a:bodyPr wrap="none" anchor="ctr"/>
            <a:lstStyle/>
            <a:p>
              <a:endParaRPr lang="en-CA"/>
            </a:p>
          </p:txBody>
        </p:sp>
        <p:sp>
          <p:nvSpPr>
            <p:cNvPr id="98381" name="Line 77"/>
            <p:cNvSpPr>
              <a:spLocks noChangeShapeType="1"/>
            </p:cNvSpPr>
            <p:nvPr/>
          </p:nvSpPr>
          <p:spPr bwMode="auto">
            <a:xfrm>
              <a:off x="4222" y="640"/>
              <a:ext cx="0" cy="256"/>
            </a:xfrm>
            <a:prstGeom prst="line">
              <a:avLst/>
            </a:prstGeom>
            <a:noFill/>
            <a:ln w="19050">
              <a:solidFill>
                <a:schemeClr val="tx1"/>
              </a:solidFill>
              <a:round/>
              <a:headEnd/>
              <a:tailEnd/>
            </a:ln>
            <a:effectLst/>
          </p:spPr>
          <p:txBody>
            <a:bodyPr wrap="none" anchor="ctr"/>
            <a:lstStyle/>
            <a:p>
              <a:endParaRPr lang="en-CA"/>
            </a:p>
          </p:txBody>
        </p:sp>
        <p:sp>
          <p:nvSpPr>
            <p:cNvPr id="98382" name="Line 78"/>
            <p:cNvSpPr>
              <a:spLocks noChangeShapeType="1"/>
            </p:cNvSpPr>
            <p:nvPr/>
          </p:nvSpPr>
          <p:spPr bwMode="auto">
            <a:xfrm>
              <a:off x="4270" y="640"/>
              <a:ext cx="0" cy="256"/>
            </a:xfrm>
            <a:prstGeom prst="line">
              <a:avLst/>
            </a:prstGeom>
            <a:noFill/>
            <a:ln w="19050">
              <a:solidFill>
                <a:schemeClr val="tx1"/>
              </a:solidFill>
              <a:round/>
              <a:headEnd/>
              <a:tailEnd/>
            </a:ln>
            <a:effectLst/>
          </p:spPr>
          <p:txBody>
            <a:bodyPr wrap="none" anchor="ctr"/>
            <a:lstStyle/>
            <a:p>
              <a:endParaRPr lang="en-CA"/>
            </a:p>
          </p:txBody>
        </p:sp>
        <p:sp>
          <p:nvSpPr>
            <p:cNvPr id="98383" name="Line 79"/>
            <p:cNvSpPr>
              <a:spLocks noChangeShapeType="1"/>
            </p:cNvSpPr>
            <p:nvPr/>
          </p:nvSpPr>
          <p:spPr bwMode="auto">
            <a:xfrm>
              <a:off x="4294" y="640"/>
              <a:ext cx="0" cy="256"/>
            </a:xfrm>
            <a:prstGeom prst="line">
              <a:avLst/>
            </a:prstGeom>
            <a:noFill/>
            <a:ln w="19050">
              <a:solidFill>
                <a:schemeClr val="tx1"/>
              </a:solidFill>
              <a:round/>
              <a:headEnd/>
              <a:tailEnd/>
            </a:ln>
            <a:effectLst/>
          </p:spPr>
          <p:txBody>
            <a:bodyPr wrap="none" anchor="ctr"/>
            <a:lstStyle/>
            <a:p>
              <a:endParaRPr lang="en-CA"/>
            </a:p>
          </p:txBody>
        </p:sp>
        <p:sp>
          <p:nvSpPr>
            <p:cNvPr id="98384" name="Line 80"/>
            <p:cNvSpPr>
              <a:spLocks noChangeShapeType="1"/>
            </p:cNvSpPr>
            <p:nvPr/>
          </p:nvSpPr>
          <p:spPr bwMode="auto">
            <a:xfrm>
              <a:off x="4326" y="640"/>
              <a:ext cx="0" cy="256"/>
            </a:xfrm>
            <a:prstGeom prst="line">
              <a:avLst/>
            </a:prstGeom>
            <a:noFill/>
            <a:ln w="19050">
              <a:solidFill>
                <a:schemeClr val="tx1"/>
              </a:solidFill>
              <a:round/>
              <a:headEnd/>
              <a:tailEnd/>
            </a:ln>
            <a:effectLst/>
          </p:spPr>
          <p:txBody>
            <a:bodyPr wrap="none" anchor="ctr"/>
            <a:lstStyle/>
            <a:p>
              <a:endParaRPr lang="en-CA"/>
            </a:p>
          </p:txBody>
        </p:sp>
        <p:sp>
          <p:nvSpPr>
            <p:cNvPr id="98385" name="Line 81"/>
            <p:cNvSpPr>
              <a:spLocks noChangeShapeType="1"/>
            </p:cNvSpPr>
            <p:nvPr/>
          </p:nvSpPr>
          <p:spPr bwMode="auto">
            <a:xfrm>
              <a:off x="4358" y="640"/>
              <a:ext cx="0" cy="256"/>
            </a:xfrm>
            <a:prstGeom prst="line">
              <a:avLst/>
            </a:prstGeom>
            <a:noFill/>
            <a:ln w="19050">
              <a:solidFill>
                <a:schemeClr val="tx1"/>
              </a:solidFill>
              <a:round/>
              <a:headEnd/>
              <a:tailEnd/>
            </a:ln>
            <a:effectLst/>
          </p:spPr>
          <p:txBody>
            <a:bodyPr wrap="none" anchor="ctr"/>
            <a:lstStyle/>
            <a:p>
              <a:endParaRPr lang="en-CA"/>
            </a:p>
          </p:txBody>
        </p:sp>
        <p:sp>
          <p:nvSpPr>
            <p:cNvPr id="98386" name="Line 82"/>
            <p:cNvSpPr>
              <a:spLocks noChangeShapeType="1"/>
            </p:cNvSpPr>
            <p:nvPr/>
          </p:nvSpPr>
          <p:spPr bwMode="auto">
            <a:xfrm>
              <a:off x="4390" y="640"/>
              <a:ext cx="0" cy="256"/>
            </a:xfrm>
            <a:prstGeom prst="line">
              <a:avLst/>
            </a:prstGeom>
            <a:noFill/>
            <a:ln w="19050">
              <a:solidFill>
                <a:schemeClr val="tx1"/>
              </a:solidFill>
              <a:round/>
              <a:headEnd/>
              <a:tailEnd/>
            </a:ln>
            <a:effectLst/>
          </p:spPr>
          <p:txBody>
            <a:bodyPr wrap="none" anchor="ctr"/>
            <a:lstStyle/>
            <a:p>
              <a:endParaRPr lang="en-CA"/>
            </a:p>
          </p:txBody>
        </p:sp>
        <p:sp>
          <p:nvSpPr>
            <p:cNvPr id="98387" name="Line 83"/>
            <p:cNvSpPr>
              <a:spLocks noChangeShapeType="1"/>
            </p:cNvSpPr>
            <p:nvPr/>
          </p:nvSpPr>
          <p:spPr bwMode="auto">
            <a:xfrm>
              <a:off x="4430" y="640"/>
              <a:ext cx="0" cy="256"/>
            </a:xfrm>
            <a:prstGeom prst="line">
              <a:avLst/>
            </a:prstGeom>
            <a:noFill/>
            <a:ln w="19050">
              <a:solidFill>
                <a:schemeClr val="tx1"/>
              </a:solidFill>
              <a:round/>
              <a:headEnd/>
              <a:tailEnd/>
            </a:ln>
            <a:effectLst/>
          </p:spPr>
          <p:txBody>
            <a:bodyPr wrap="none" anchor="ctr"/>
            <a:lstStyle/>
            <a:p>
              <a:endParaRPr lang="en-CA"/>
            </a:p>
          </p:txBody>
        </p:sp>
        <p:sp>
          <p:nvSpPr>
            <p:cNvPr id="98388" name="Line 84"/>
            <p:cNvSpPr>
              <a:spLocks noChangeShapeType="1"/>
            </p:cNvSpPr>
            <p:nvPr/>
          </p:nvSpPr>
          <p:spPr bwMode="auto">
            <a:xfrm>
              <a:off x="4478" y="640"/>
              <a:ext cx="0" cy="256"/>
            </a:xfrm>
            <a:prstGeom prst="line">
              <a:avLst/>
            </a:prstGeom>
            <a:noFill/>
            <a:ln w="19050">
              <a:solidFill>
                <a:schemeClr val="tx1"/>
              </a:solidFill>
              <a:round/>
              <a:headEnd/>
              <a:tailEnd/>
            </a:ln>
            <a:effectLst/>
          </p:spPr>
          <p:txBody>
            <a:bodyPr wrap="none" anchor="ctr"/>
            <a:lstStyle/>
            <a:p>
              <a:endParaRPr lang="en-CA"/>
            </a:p>
          </p:txBody>
        </p:sp>
        <p:sp>
          <p:nvSpPr>
            <p:cNvPr id="98389" name="Line 85"/>
            <p:cNvSpPr>
              <a:spLocks noChangeShapeType="1"/>
            </p:cNvSpPr>
            <p:nvPr/>
          </p:nvSpPr>
          <p:spPr bwMode="auto">
            <a:xfrm>
              <a:off x="4198" y="1066"/>
              <a:ext cx="0" cy="256"/>
            </a:xfrm>
            <a:prstGeom prst="line">
              <a:avLst/>
            </a:prstGeom>
            <a:noFill/>
            <a:ln w="19050">
              <a:solidFill>
                <a:schemeClr val="tx1"/>
              </a:solidFill>
              <a:round/>
              <a:headEnd/>
              <a:tailEnd/>
            </a:ln>
            <a:effectLst/>
          </p:spPr>
          <p:txBody>
            <a:bodyPr wrap="none" anchor="ctr"/>
            <a:lstStyle/>
            <a:p>
              <a:endParaRPr lang="en-CA"/>
            </a:p>
          </p:txBody>
        </p:sp>
        <p:sp>
          <p:nvSpPr>
            <p:cNvPr id="98390" name="Line 86"/>
            <p:cNvSpPr>
              <a:spLocks noChangeShapeType="1"/>
            </p:cNvSpPr>
            <p:nvPr/>
          </p:nvSpPr>
          <p:spPr bwMode="auto">
            <a:xfrm>
              <a:off x="4222" y="1066"/>
              <a:ext cx="0" cy="256"/>
            </a:xfrm>
            <a:prstGeom prst="line">
              <a:avLst/>
            </a:prstGeom>
            <a:noFill/>
            <a:ln w="19050">
              <a:solidFill>
                <a:schemeClr val="tx1"/>
              </a:solidFill>
              <a:round/>
              <a:headEnd/>
              <a:tailEnd/>
            </a:ln>
            <a:effectLst/>
          </p:spPr>
          <p:txBody>
            <a:bodyPr wrap="none" anchor="ctr"/>
            <a:lstStyle/>
            <a:p>
              <a:endParaRPr lang="en-CA"/>
            </a:p>
          </p:txBody>
        </p:sp>
        <p:sp>
          <p:nvSpPr>
            <p:cNvPr id="98391" name="Line 87"/>
            <p:cNvSpPr>
              <a:spLocks noChangeShapeType="1"/>
            </p:cNvSpPr>
            <p:nvPr/>
          </p:nvSpPr>
          <p:spPr bwMode="auto">
            <a:xfrm>
              <a:off x="4270" y="1066"/>
              <a:ext cx="0" cy="256"/>
            </a:xfrm>
            <a:prstGeom prst="line">
              <a:avLst/>
            </a:prstGeom>
            <a:noFill/>
            <a:ln w="19050">
              <a:solidFill>
                <a:schemeClr val="tx1"/>
              </a:solidFill>
              <a:round/>
              <a:headEnd/>
              <a:tailEnd/>
            </a:ln>
            <a:effectLst/>
          </p:spPr>
          <p:txBody>
            <a:bodyPr wrap="none" anchor="ctr"/>
            <a:lstStyle/>
            <a:p>
              <a:endParaRPr lang="en-CA"/>
            </a:p>
          </p:txBody>
        </p:sp>
        <p:sp>
          <p:nvSpPr>
            <p:cNvPr id="98392" name="Line 88"/>
            <p:cNvSpPr>
              <a:spLocks noChangeShapeType="1"/>
            </p:cNvSpPr>
            <p:nvPr/>
          </p:nvSpPr>
          <p:spPr bwMode="auto">
            <a:xfrm>
              <a:off x="4294" y="1066"/>
              <a:ext cx="0" cy="256"/>
            </a:xfrm>
            <a:prstGeom prst="line">
              <a:avLst/>
            </a:prstGeom>
            <a:noFill/>
            <a:ln w="19050">
              <a:solidFill>
                <a:schemeClr val="tx1"/>
              </a:solidFill>
              <a:round/>
              <a:headEnd/>
              <a:tailEnd/>
            </a:ln>
            <a:effectLst/>
          </p:spPr>
          <p:txBody>
            <a:bodyPr wrap="none" anchor="ctr"/>
            <a:lstStyle/>
            <a:p>
              <a:endParaRPr lang="en-CA"/>
            </a:p>
          </p:txBody>
        </p:sp>
        <p:sp>
          <p:nvSpPr>
            <p:cNvPr id="98393" name="Line 89"/>
            <p:cNvSpPr>
              <a:spLocks noChangeShapeType="1"/>
            </p:cNvSpPr>
            <p:nvPr/>
          </p:nvSpPr>
          <p:spPr bwMode="auto">
            <a:xfrm>
              <a:off x="4326" y="1066"/>
              <a:ext cx="0" cy="256"/>
            </a:xfrm>
            <a:prstGeom prst="line">
              <a:avLst/>
            </a:prstGeom>
            <a:noFill/>
            <a:ln w="19050">
              <a:solidFill>
                <a:schemeClr val="tx1"/>
              </a:solidFill>
              <a:round/>
              <a:headEnd/>
              <a:tailEnd/>
            </a:ln>
            <a:effectLst/>
          </p:spPr>
          <p:txBody>
            <a:bodyPr wrap="none" anchor="ctr"/>
            <a:lstStyle/>
            <a:p>
              <a:endParaRPr lang="en-CA"/>
            </a:p>
          </p:txBody>
        </p:sp>
        <p:sp>
          <p:nvSpPr>
            <p:cNvPr id="98394" name="Line 90"/>
            <p:cNvSpPr>
              <a:spLocks noChangeShapeType="1"/>
            </p:cNvSpPr>
            <p:nvPr/>
          </p:nvSpPr>
          <p:spPr bwMode="auto">
            <a:xfrm>
              <a:off x="4358" y="1066"/>
              <a:ext cx="0" cy="256"/>
            </a:xfrm>
            <a:prstGeom prst="line">
              <a:avLst/>
            </a:prstGeom>
            <a:noFill/>
            <a:ln w="19050">
              <a:solidFill>
                <a:schemeClr val="tx1"/>
              </a:solidFill>
              <a:round/>
              <a:headEnd/>
              <a:tailEnd/>
            </a:ln>
            <a:effectLst/>
          </p:spPr>
          <p:txBody>
            <a:bodyPr wrap="none" anchor="ctr"/>
            <a:lstStyle/>
            <a:p>
              <a:endParaRPr lang="en-CA"/>
            </a:p>
          </p:txBody>
        </p:sp>
        <p:sp>
          <p:nvSpPr>
            <p:cNvPr id="98395" name="Line 91"/>
            <p:cNvSpPr>
              <a:spLocks noChangeShapeType="1"/>
            </p:cNvSpPr>
            <p:nvPr/>
          </p:nvSpPr>
          <p:spPr bwMode="auto">
            <a:xfrm>
              <a:off x="4390" y="1066"/>
              <a:ext cx="0" cy="256"/>
            </a:xfrm>
            <a:prstGeom prst="line">
              <a:avLst/>
            </a:prstGeom>
            <a:noFill/>
            <a:ln w="19050">
              <a:solidFill>
                <a:schemeClr val="tx1"/>
              </a:solidFill>
              <a:round/>
              <a:headEnd/>
              <a:tailEnd/>
            </a:ln>
            <a:effectLst/>
          </p:spPr>
          <p:txBody>
            <a:bodyPr wrap="none" anchor="ctr"/>
            <a:lstStyle/>
            <a:p>
              <a:endParaRPr lang="en-CA"/>
            </a:p>
          </p:txBody>
        </p:sp>
        <p:sp>
          <p:nvSpPr>
            <p:cNvPr id="98396" name="Line 92"/>
            <p:cNvSpPr>
              <a:spLocks noChangeShapeType="1"/>
            </p:cNvSpPr>
            <p:nvPr/>
          </p:nvSpPr>
          <p:spPr bwMode="auto">
            <a:xfrm>
              <a:off x="4430" y="1066"/>
              <a:ext cx="0" cy="256"/>
            </a:xfrm>
            <a:prstGeom prst="line">
              <a:avLst/>
            </a:prstGeom>
            <a:noFill/>
            <a:ln w="19050">
              <a:solidFill>
                <a:schemeClr val="tx1"/>
              </a:solidFill>
              <a:round/>
              <a:headEnd/>
              <a:tailEnd/>
            </a:ln>
            <a:effectLst/>
          </p:spPr>
          <p:txBody>
            <a:bodyPr wrap="none" anchor="ctr"/>
            <a:lstStyle/>
            <a:p>
              <a:endParaRPr lang="en-CA"/>
            </a:p>
          </p:txBody>
        </p:sp>
        <p:sp>
          <p:nvSpPr>
            <p:cNvPr id="98397" name="Line 93"/>
            <p:cNvSpPr>
              <a:spLocks noChangeShapeType="1"/>
            </p:cNvSpPr>
            <p:nvPr/>
          </p:nvSpPr>
          <p:spPr bwMode="auto">
            <a:xfrm>
              <a:off x="4478" y="1066"/>
              <a:ext cx="0" cy="256"/>
            </a:xfrm>
            <a:prstGeom prst="line">
              <a:avLst/>
            </a:prstGeom>
            <a:noFill/>
            <a:ln w="19050">
              <a:solidFill>
                <a:schemeClr val="tx1"/>
              </a:solidFill>
              <a:round/>
              <a:headEnd/>
              <a:tailEnd/>
            </a:ln>
            <a:effectLst/>
          </p:spPr>
          <p:txBody>
            <a:bodyPr wrap="none" anchor="ctr"/>
            <a:lstStyle/>
            <a:p>
              <a:endParaRPr lang="en-CA"/>
            </a:p>
          </p:txBody>
        </p:sp>
        <p:sp>
          <p:nvSpPr>
            <p:cNvPr id="98398" name="Line 94"/>
            <p:cNvSpPr>
              <a:spLocks noChangeShapeType="1"/>
            </p:cNvSpPr>
            <p:nvPr/>
          </p:nvSpPr>
          <p:spPr bwMode="auto">
            <a:xfrm>
              <a:off x="4204" y="1510"/>
              <a:ext cx="0" cy="256"/>
            </a:xfrm>
            <a:prstGeom prst="line">
              <a:avLst/>
            </a:prstGeom>
            <a:noFill/>
            <a:ln w="19050">
              <a:solidFill>
                <a:schemeClr val="tx1"/>
              </a:solidFill>
              <a:round/>
              <a:headEnd/>
              <a:tailEnd/>
            </a:ln>
            <a:effectLst/>
          </p:spPr>
          <p:txBody>
            <a:bodyPr wrap="none" anchor="ctr"/>
            <a:lstStyle/>
            <a:p>
              <a:endParaRPr lang="en-CA"/>
            </a:p>
          </p:txBody>
        </p:sp>
        <p:sp>
          <p:nvSpPr>
            <p:cNvPr id="98399" name="Line 95"/>
            <p:cNvSpPr>
              <a:spLocks noChangeShapeType="1"/>
            </p:cNvSpPr>
            <p:nvPr/>
          </p:nvSpPr>
          <p:spPr bwMode="auto">
            <a:xfrm>
              <a:off x="4228" y="1510"/>
              <a:ext cx="0" cy="256"/>
            </a:xfrm>
            <a:prstGeom prst="line">
              <a:avLst/>
            </a:prstGeom>
            <a:noFill/>
            <a:ln w="19050">
              <a:solidFill>
                <a:schemeClr val="tx1"/>
              </a:solidFill>
              <a:round/>
              <a:headEnd/>
              <a:tailEnd/>
            </a:ln>
            <a:effectLst/>
          </p:spPr>
          <p:txBody>
            <a:bodyPr wrap="none" anchor="ctr"/>
            <a:lstStyle/>
            <a:p>
              <a:endParaRPr lang="en-CA"/>
            </a:p>
          </p:txBody>
        </p:sp>
        <p:sp>
          <p:nvSpPr>
            <p:cNvPr id="98400" name="Line 96"/>
            <p:cNvSpPr>
              <a:spLocks noChangeShapeType="1"/>
            </p:cNvSpPr>
            <p:nvPr/>
          </p:nvSpPr>
          <p:spPr bwMode="auto">
            <a:xfrm>
              <a:off x="4276" y="1510"/>
              <a:ext cx="0" cy="256"/>
            </a:xfrm>
            <a:prstGeom prst="line">
              <a:avLst/>
            </a:prstGeom>
            <a:noFill/>
            <a:ln w="19050">
              <a:solidFill>
                <a:schemeClr val="tx1"/>
              </a:solidFill>
              <a:round/>
              <a:headEnd/>
              <a:tailEnd/>
            </a:ln>
            <a:effectLst/>
          </p:spPr>
          <p:txBody>
            <a:bodyPr wrap="none" anchor="ctr"/>
            <a:lstStyle/>
            <a:p>
              <a:endParaRPr lang="en-CA"/>
            </a:p>
          </p:txBody>
        </p:sp>
        <p:sp>
          <p:nvSpPr>
            <p:cNvPr id="98401" name="Line 97"/>
            <p:cNvSpPr>
              <a:spLocks noChangeShapeType="1"/>
            </p:cNvSpPr>
            <p:nvPr/>
          </p:nvSpPr>
          <p:spPr bwMode="auto">
            <a:xfrm>
              <a:off x="4300" y="1510"/>
              <a:ext cx="0" cy="256"/>
            </a:xfrm>
            <a:prstGeom prst="line">
              <a:avLst/>
            </a:prstGeom>
            <a:noFill/>
            <a:ln w="19050">
              <a:solidFill>
                <a:schemeClr val="tx1"/>
              </a:solidFill>
              <a:round/>
              <a:headEnd/>
              <a:tailEnd/>
            </a:ln>
            <a:effectLst/>
          </p:spPr>
          <p:txBody>
            <a:bodyPr wrap="none" anchor="ctr"/>
            <a:lstStyle/>
            <a:p>
              <a:endParaRPr lang="en-CA"/>
            </a:p>
          </p:txBody>
        </p:sp>
        <p:sp>
          <p:nvSpPr>
            <p:cNvPr id="98402" name="Line 98"/>
            <p:cNvSpPr>
              <a:spLocks noChangeShapeType="1"/>
            </p:cNvSpPr>
            <p:nvPr/>
          </p:nvSpPr>
          <p:spPr bwMode="auto">
            <a:xfrm>
              <a:off x="4332" y="1510"/>
              <a:ext cx="0" cy="256"/>
            </a:xfrm>
            <a:prstGeom prst="line">
              <a:avLst/>
            </a:prstGeom>
            <a:noFill/>
            <a:ln w="19050">
              <a:solidFill>
                <a:schemeClr val="tx1"/>
              </a:solidFill>
              <a:round/>
              <a:headEnd/>
              <a:tailEnd/>
            </a:ln>
            <a:effectLst/>
          </p:spPr>
          <p:txBody>
            <a:bodyPr wrap="none" anchor="ctr"/>
            <a:lstStyle/>
            <a:p>
              <a:endParaRPr lang="en-CA"/>
            </a:p>
          </p:txBody>
        </p:sp>
        <p:sp>
          <p:nvSpPr>
            <p:cNvPr id="98403" name="Line 99"/>
            <p:cNvSpPr>
              <a:spLocks noChangeShapeType="1"/>
            </p:cNvSpPr>
            <p:nvPr/>
          </p:nvSpPr>
          <p:spPr bwMode="auto">
            <a:xfrm>
              <a:off x="4364" y="1510"/>
              <a:ext cx="0" cy="256"/>
            </a:xfrm>
            <a:prstGeom prst="line">
              <a:avLst/>
            </a:prstGeom>
            <a:noFill/>
            <a:ln w="19050">
              <a:solidFill>
                <a:schemeClr val="tx1"/>
              </a:solidFill>
              <a:round/>
              <a:headEnd/>
              <a:tailEnd/>
            </a:ln>
            <a:effectLst/>
          </p:spPr>
          <p:txBody>
            <a:bodyPr wrap="none" anchor="ctr"/>
            <a:lstStyle/>
            <a:p>
              <a:endParaRPr lang="en-CA"/>
            </a:p>
          </p:txBody>
        </p:sp>
        <p:sp>
          <p:nvSpPr>
            <p:cNvPr id="98404" name="Line 100"/>
            <p:cNvSpPr>
              <a:spLocks noChangeShapeType="1"/>
            </p:cNvSpPr>
            <p:nvPr/>
          </p:nvSpPr>
          <p:spPr bwMode="auto">
            <a:xfrm>
              <a:off x="4396" y="1510"/>
              <a:ext cx="0" cy="256"/>
            </a:xfrm>
            <a:prstGeom prst="line">
              <a:avLst/>
            </a:prstGeom>
            <a:noFill/>
            <a:ln w="19050">
              <a:solidFill>
                <a:schemeClr val="tx1"/>
              </a:solidFill>
              <a:round/>
              <a:headEnd/>
              <a:tailEnd/>
            </a:ln>
            <a:effectLst/>
          </p:spPr>
          <p:txBody>
            <a:bodyPr wrap="none" anchor="ctr"/>
            <a:lstStyle/>
            <a:p>
              <a:endParaRPr lang="en-CA"/>
            </a:p>
          </p:txBody>
        </p:sp>
        <p:sp>
          <p:nvSpPr>
            <p:cNvPr id="98405" name="Line 101"/>
            <p:cNvSpPr>
              <a:spLocks noChangeShapeType="1"/>
            </p:cNvSpPr>
            <p:nvPr/>
          </p:nvSpPr>
          <p:spPr bwMode="auto">
            <a:xfrm>
              <a:off x="4436" y="1510"/>
              <a:ext cx="0" cy="256"/>
            </a:xfrm>
            <a:prstGeom prst="line">
              <a:avLst/>
            </a:prstGeom>
            <a:noFill/>
            <a:ln w="19050">
              <a:solidFill>
                <a:schemeClr val="tx1"/>
              </a:solidFill>
              <a:round/>
              <a:headEnd/>
              <a:tailEnd/>
            </a:ln>
            <a:effectLst/>
          </p:spPr>
          <p:txBody>
            <a:bodyPr wrap="none" anchor="ctr"/>
            <a:lstStyle/>
            <a:p>
              <a:endParaRPr lang="en-CA"/>
            </a:p>
          </p:txBody>
        </p:sp>
        <p:sp>
          <p:nvSpPr>
            <p:cNvPr id="98406" name="Line 102"/>
            <p:cNvSpPr>
              <a:spLocks noChangeShapeType="1"/>
            </p:cNvSpPr>
            <p:nvPr/>
          </p:nvSpPr>
          <p:spPr bwMode="auto">
            <a:xfrm>
              <a:off x="4484" y="1510"/>
              <a:ext cx="0" cy="256"/>
            </a:xfrm>
            <a:prstGeom prst="line">
              <a:avLst/>
            </a:prstGeom>
            <a:noFill/>
            <a:ln w="19050">
              <a:solidFill>
                <a:schemeClr val="tx1"/>
              </a:solidFill>
              <a:round/>
              <a:headEnd/>
              <a:tailEnd/>
            </a:ln>
            <a:effectLst/>
          </p:spPr>
          <p:txBody>
            <a:bodyPr wrap="none" anchor="ctr"/>
            <a:lstStyle/>
            <a:p>
              <a:endParaRPr lang="en-CA"/>
            </a:p>
          </p:txBody>
        </p:sp>
        <p:sp>
          <p:nvSpPr>
            <p:cNvPr id="98407" name="Line 103"/>
            <p:cNvSpPr>
              <a:spLocks noChangeShapeType="1"/>
            </p:cNvSpPr>
            <p:nvPr/>
          </p:nvSpPr>
          <p:spPr bwMode="auto">
            <a:xfrm>
              <a:off x="4204" y="1936"/>
              <a:ext cx="0" cy="256"/>
            </a:xfrm>
            <a:prstGeom prst="line">
              <a:avLst/>
            </a:prstGeom>
            <a:noFill/>
            <a:ln w="19050">
              <a:solidFill>
                <a:schemeClr val="tx1"/>
              </a:solidFill>
              <a:round/>
              <a:headEnd/>
              <a:tailEnd/>
            </a:ln>
            <a:effectLst/>
          </p:spPr>
          <p:txBody>
            <a:bodyPr wrap="none" anchor="ctr"/>
            <a:lstStyle/>
            <a:p>
              <a:endParaRPr lang="en-CA"/>
            </a:p>
          </p:txBody>
        </p:sp>
        <p:sp>
          <p:nvSpPr>
            <p:cNvPr id="98408" name="Line 104"/>
            <p:cNvSpPr>
              <a:spLocks noChangeShapeType="1"/>
            </p:cNvSpPr>
            <p:nvPr/>
          </p:nvSpPr>
          <p:spPr bwMode="auto">
            <a:xfrm>
              <a:off x="4228" y="1936"/>
              <a:ext cx="0" cy="256"/>
            </a:xfrm>
            <a:prstGeom prst="line">
              <a:avLst/>
            </a:prstGeom>
            <a:noFill/>
            <a:ln w="19050">
              <a:solidFill>
                <a:schemeClr val="tx1"/>
              </a:solidFill>
              <a:round/>
              <a:headEnd/>
              <a:tailEnd/>
            </a:ln>
            <a:effectLst/>
          </p:spPr>
          <p:txBody>
            <a:bodyPr wrap="none" anchor="ctr"/>
            <a:lstStyle/>
            <a:p>
              <a:endParaRPr lang="en-CA"/>
            </a:p>
          </p:txBody>
        </p:sp>
        <p:sp>
          <p:nvSpPr>
            <p:cNvPr id="98409" name="Line 105"/>
            <p:cNvSpPr>
              <a:spLocks noChangeShapeType="1"/>
            </p:cNvSpPr>
            <p:nvPr/>
          </p:nvSpPr>
          <p:spPr bwMode="auto">
            <a:xfrm>
              <a:off x="4276" y="1936"/>
              <a:ext cx="0" cy="256"/>
            </a:xfrm>
            <a:prstGeom prst="line">
              <a:avLst/>
            </a:prstGeom>
            <a:noFill/>
            <a:ln w="19050">
              <a:solidFill>
                <a:schemeClr val="tx1"/>
              </a:solidFill>
              <a:round/>
              <a:headEnd/>
              <a:tailEnd/>
            </a:ln>
            <a:effectLst/>
          </p:spPr>
          <p:txBody>
            <a:bodyPr wrap="none" anchor="ctr"/>
            <a:lstStyle/>
            <a:p>
              <a:endParaRPr lang="en-CA"/>
            </a:p>
          </p:txBody>
        </p:sp>
        <p:sp>
          <p:nvSpPr>
            <p:cNvPr id="98410" name="Line 106"/>
            <p:cNvSpPr>
              <a:spLocks noChangeShapeType="1"/>
            </p:cNvSpPr>
            <p:nvPr/>
          </p:nvSpPr>
          <p:spPr bwMode="auto">
            <a:xfrm>
              <a:off x="4300" y="1936"/>
              <a:ext cx="0" cy="256"/>
            </a:xfrm>
            <a:prstGeom prst="line">
              <a:avLst/>
            </a:prstGeom>
            <a:noFill/>
            <a:ln w="19050">
              <a:solidFill>
                <a:schemeClr val="tx1"/>
              </a:solidFill>
              <a:round/>
              <a:headEnd/>
              <a:tailEnd/>
            </a:ln>
            <a:effectLst/>
          </p:spPr>
          <p:txBody>
            <a:bodyPr wrap="none" anchor="ctr"/>
            <a:lstStyle/>
            <a:p>
              <a:endParaRPr lang="en-CA"/>
            </a:p>
          </p:txBody>
        </p:sp>
        <p:sp>
          <p:nvSpPr>
            <p:cNvPr id="98411" name="Line 107"/>
            <p:cNvSpPr>
              <a:spLocks noChangeShapeType="1"/>
            </p:cNvSpPr>
            <p:nvPr/>
          </p:nvSpPr>
          <p:spPr bwMode="auto">
            <a:xfrm>
              <a:off x="4332" y="1936"/>
              <a:ext cx="0" cy="256"/>
            </a:xfrm>
            <a:prstGeom prst="line">
              <a:avLst/>
            </a:prstGeom>
            <a:noFill/>
            <a:ln w="19050">
              <a:solidFill>
                <a:schemeClr val="tx1"/>
              </a:solidFill>
              <a:round/>
              <a:headEnd/>
              <a:tailEnd/>
            </a:ln>
            <a:effectLst/>
          </p:spPr>
          <p:txBody>
            <a:bodyPr wrap="none" anchor="ctr"/>
            <a:lstStyle/>
            <a:p>
              <a:endParaRPr lang="en-CA"/>
            </a:p>
          </p:txBody>
        </p:sp>
        <p:sp>
          <p:nvSpPr>
            <p:cNvPr id="98412" name="Line 108"/>
            <p:cNvSpPr>
              <a:spLocks noChangeShapeType="1"/>
            </p:cNvSpPr>
            <p:nvPr/>
          </p:nvSpPr>
          <p:spPr bwMode="auto">
            <a:xfrm>
              <a:off x="4364" y="1936"/>
              <a:ext cx="0" cy="256"/>
            </a:xfrm>
            <a:prstGeom prst="line">
              <a:avLst/>
            </a:prstGeom>
            <a:noFill/>
            <a:ln w="19050">
              <a:solidFill>
                <a:schemeClr val="tx1"/>
              </a:solidFill>
              <a:round/>
              <a:headEnd/>
              <a:tailEnd/>
            </a:ln>
            <a:effectLst/>
          </p:spPr>
          <p:txBody>
            <a:bodyPr wrap="none" anchor="ctr"/>
            <a:lstStyle/>
            <a:p>
              <a:endParaRPr lang="en-CA"/>
            </a:p>
          </p:txBody>
        </p:sp>
        <p:sp>
          <p:nvSpPr>
            <p:cNvPr id="98413" name="Line 109"/>
            <p:cNvSpPr>
              <a:spLocks noChangeShapeType="1"/>
            </p:cNvSpPr>
            <p:nvPr/>
          </p:nvSpPr>
          <p:spPr bwMode="auto">
            <a:xfrm>
              <a:off x="4396" y="1936"/>
              <a:ext cx="0" cy="256"/>
            </a:xfrm>
            <a:prstGeom prst="line">
              <a:avLst/>
            </a:prstGeom>
            <a:noFill/>
            <a:ln w="19050">
              <a:solidFill>
                <a:schemeClr val="tx1"/>
              </a:solidFill>
              <a:round/>
              <a:headEnd/>
              <a:tailEnd/>
            </a:ln>
            <a:effectLst/>
          </p:spPr>
          <p:txBody>
            <a:bodyPr wrap="none" anchor="ctr"/>
            <a:lstStyle/>
            <a:p>
              <a:endParaRPr lang="en-CA"/>
            </a:p>
          </p:txBody>
        </p:sp>
        <p:sp>
          <p:nvSpPr>
            <p:cNvPr id="98414" name="Line 110"/>
            <p:cNvSpPr>
              <a:spLocks noChangeShapeType="1"/>
            </p:cNvSpPr>
            <p:nvPr/>
          </p:nvSpPr>
          <p:spPr bwMode="auto">
            <a:xfrm>
              <a:off x="4436" y="1936"/>
              <a:ext cx="0" cy="256"/>
            </a:xfrm>
            <a:prstGeom prst="line">
              <a:avLst/>
            </a:prstGeom>
            <a:noFill/>
            <a:ln w="19050">
              <a:solidFill>
                <a:schemeClr val="tx1"/>
              </a:solidFill>
              <a:round/>
              <a:headEnd/>
              <a:tailEnd/>
            </a:ln>
            <a:effectLst/>
          </p:spPr>
          <p:txBody>
            <a:bodyPr wrap="none" anchor="ctr"/>
            <a:lstStyle/>
            <a:p>
              <a:endParaRPr lang="en-CA"/>
            </a:p>
          </p:txBody>
        </p:sp>
        <p:sp>
          <p:nvSpPr>
            <p:cNvPr id="98415" name="Line 111"/>
            <p:cNvSpPr>
              <a:spLocks noChangeShapeType="1"/>
            </p:cNvSpPr>
            <p:nvPr/>
          </p:nvSpPr>
          <p:spPr bwMode="auto">
            <a:xfrm>
              <a:off x="4484" y="1936"/>
              <a:ext cx="0" cy="256"/>
            </a:xfrm>
            <a:prstGeom prst="line">
              <a:avLst/>
            </a:prstGeom>
            <a:noFill/>
            <a:ln w="19050">
              <a:solidFill>
                <a:schemeClr val="tx1"/>
              </a:solidFill>
              <a:round/>
              <a:headEnd/>
              <a:tailEnd/>
            </a:ln>
            <a:effectLst/>
          </p:spPr>
          <p:txBody>
            <a:bodyPr wrap="none" anchor="ctr"/>
            <a:lstStyle/>
            <a:p>
              <a:endParaRPr lang="en-CA"/>
            </a:p>
          </p:txBody>
        </p:sp>
        <p:sp>
          <p:nvSpPr>
            <p:cNvPr id="98416" name="Line 112"/>
            <p:cNvSpPr>
              <a:spLocks noChangeShapeType="1"/>
            </p:cNvSpPr>
            <p:nvPr/>
          </p:nvSpPr>
          <p:spPr bwMode="auto">
            <a:xfrm>
              <a:off x="4210" y="2788"/>
              <a:ext cx="0" cy="256"/>
            </a:xfrm>
            <a:prstGeom prst="line">
              <a:avLst/>
            </a:prstGeom>
            <a:noFill/>
            <a:ln w="19050">
              <a:solidFill>
                <a:schemeClr val="tx1"/>
              </a:solidFill>
              <a:round/>
              <a:headEnd/>
              <a:tailEnd/>
            </a:ln>
            <a:effectLst/>
          </p:spPr>
          <p:txBody>
            <a:bodyPr wrap="none" anchor="ctr"/>
            <a:lstStyle/>
            <a:p>
              <a:endParaRPr lang="en-CA"/>
            </a:p>
          </p:txBody>
        </p:sp>
        <p:sp>
          <p:nvSpPr>
            <p:cNvPr id="98417" name="Line 113"/>
            <p:cNvSpPr>
              <a:spLocks noChangeShapeType="1"/>
            </p:cNvSpPr>
            <p:nvPr/>
          </p:nvSpPr>
          <p:spPr bwMode="auto">
            <a:xfrm>
              <a:off x="4234" y="2788"/>
              <a:ext cx="0" cy="256"/>
            </a:xfrm>
            <a:prstGeom prst="line">
              <a:avLst/>
            </a:prstGeom>
            <a:noFill/>
            <a:ln w="19050">
              <a:solidFill>
                <a:schemeClr val="tx1"/>
              </a:solidFill>
              <a:round/>
              <a:headEnd/>
              <a:tailEnd/>
            </a:ln>
            <a:effectLst/>
          </p:spPr>
          <p:txBody>
            <a:bodyPr wrap="none" anchor="ctr"/>
            <a:lstStyle/>
            <a:p>
              <a:endParaRPr lang="en-CA"/>
            </a:p>
          </p:txBody>
        </p:sp>
        <p:sp>
          <p:nvSpPr>
            <p:cNvPr id="98418" name="Line 114"/>
            <p:cNvSpPr>
              <a:spLocks noChangeShapeType="1"/>
            </p:cNvSpPr>
            <p:nvPr/>
          </p:nvSpPr>
          <p:spPr bwMode="auto">
            <a:xfrm>
              <a:off x="4282" y="2788"/>
              <a:ext cx="0" cy="256"/>
            </a:xfrm>
            <a:prstGeom prst="line">
              <a:avLst/>
            </a:prstGeom>
            <a:noFill/>
            <a:ln w="19050">
              <a:solidFill>
                <a:schemeClr val="tx1"/>
              </a:solidFill>
              <a:round/>
              <a:headEnd/>
              <a:tailEnd/>
            </a:ln>
            <a:effectLst/>
          </p:spPr>
          <p:txBody>
            <a:bodyPr wrap="none" anchor="ctr"/>
            <a:lstStyle/>
            <a:p>
              <a:endParaRPr lang="en-CA"/>
            </a:p>
          </p:txBody>
        </p:sp>
        <p:sp>
          <p:nvSpPr>
            <p:cNvPr id="98419" name="Line 115"/>
            <p:cNvSpPr>
              <a:spLocks noChangeShapeType="1"/>
            </p:cNvSpPr>
            <p:nvPr/>
          </p:nvSpPr>
          <p:spPr bwMode="auto">
            <a:xfrm>
              <a:off x="4306" y="2788"/>
              <a:ext cx="0" cy="256"/>
            </a:xfrm>
            <a:prstGeom prst="line">
              <a:avLst/>
            </a:prstGeom>
            <a:noFill/>
            <a:ln w="19050">
              <a:solidFill>
                <a:schemeClr val="tx1"/>
              </a:solidFill>
              <a:round/>
              <a:headEnd/>
              <a:tailEnd/>
            </a:ln>
            <a:effectLst/>
          </p:spPr>
          <p:txBody>
            <a:bodyPr wrap="none" anchor="ctr"/>
            <a:lstStyle/>
            <a:p>
              <a:endParaRPr lang="en-CA"/>
            </a:p>
          </p:txBody>
        </p:sp>
        <p:sp>
          <p:nvSpPr>
            <p:cNvPr id="98420" name="Line 116"/>
            <p:cNvSpPr>
              <a:spLocks noChangeShapeType="1"/>
            </p:cNvSpPr>
            <p:nvPr/>
          </p:nvSpPr>
          <p:spPr bwMode="auto">
            <a:xfrm>
              <a:off x="4338" y="2788"/>
              <a:ext cx="0" cy="256"/>
            </a:xfrm>
            <a:prstGeom prst="line">
              <a:avLst/>
            </a:prstGeom>
            <a:noFill/>
            <a:ln w="19050">
              <a:solidFill>
                <a:schemeClr val="tx1"/>
              </a:solidFill>
              <a:round/>
              <a:headEnd/>
              <a:tailEnd/>
            </a:ln>
            <a:effectLst/>
          </p:spPr>
          <p:txBody>
            <a:bodyPr wrap="none" anchor="ctr"/>
            <a:lstStyle/>
            <a:p>
              <a:endParaRPr lang="en-CA"/>
            </a:p>
          </p:txBody>
        </p:sp>
        <p:sp>
          <p:nvSpPr>
            <p:cNvPr id="98421" name="Line 117"/>
            <p:cNvSpPr>
              <a:spLocks noChangeShapeType="1"/>
            </p:cNvSpPr>
            <p:nvPr/>
          </p:nvSpPr>
          <p:spPr bwMode="auto">
            <a:xfrm>
              <a:off x="4370" y="2788"/>
              <a:ext cx="0" cy="256"/>
            </a:xfrm>
            <a:prstGeom prst="line">
              <a:avLst/>
            </a:prstGeom>
            <a:noFill/>
            <a:ln w="19050">
              <a:solidFill>
                <a:schemeClr val="tx1"/>
              </a:solidFill>
              <a:round/>
              <a:headEnd/>
              <a:tailEnd/>
            </a:ln>
            <a:effectLst/>
          </p:spPr>
          <p:txBody>
            <a:bodyPr wrap="none" anchor="ctr"/>
            <a:lstStyle/>
            <a:p>
              <a:endParaRPr lang="en-CA"/>
            </a:p>
          </p:txBody>
        </p:sp>
        <p:sp>
          <p:nvSpPr>
            <p:cNvPr id="98422" name="Line 118"/>
            <p:cNvSpPr>
              <a:spLocks noChangeShapeType="1"/>
            </p:cNvSpPr>
            <p:nvPr/>
          </p:nvSpPr>
          <p:spPr bwMode="auto">
            <a:xfrm>
              <a:off x="4402" y="2788"/>
              <a:ext cx="0" cy="256"/>
            </a:xfrm>
            <a:prstGeom prst="line">
              <a:avLst/>
            </a:prstGeom>
            <a:noFill/>
            <a:ln w="19050">
              <a:solidFill>
                <a:schemeClr val="tx1"/>
              </a:solidFill>
              <a:round/>
              <a:headEnd/>
              <a:tailEnd/>
            </a:ln>
            <a:effectLst/>
          </p:spPr>
          <p:txBody>
            <a:bodyPr wrap="none" anchor="ctr"/>
            <a:lstStyle/>
            <a:p>
              <a:endParaRPr lang="en-CA"/>
            </a:p>
          </p:txBody>
        </p:sp>
        <p:sp>
          <p:nvSpPr>
            <p:cNvPr id="98423" name="Line 119"/>
            <p:cNvSpPr>
              <a:spLocks noChangeShapeType="1"/>
            </p:cNvSpPr>
            <p:nvPr/>
          </p:nvSpPr>
          <p:spPr bwMode="auto">
            <a:xfrm>
              <a:off x="4442" y="2788"/>
              <a:ext cx="0" cy="256"/>
            </a:xfrm>
            <a:prstGeom prst="line">
              <a:avLst/>
            </a:prstGeom>
            <a:noFill/>
            <a:ln w="19050">
              <a:solidFill>
                <a:schemeClr val="tx1"/>
              </a:solidFill>
              <a:round/>
              <a:headEnd/>
              <a:tailEnd/>
            </a:ln>
            <a:effectLst/>
          </p:spPr>
          <p:txBody>
            <a:bodyPr wrap="none" anchor="ctr"/>
            <a:lstStyle/>
            <a:p>
              <a:endParaRPr lang="en-CA"/>
            </a:p>
          </p:txBody>
        </p:sp>
        <p:sp>
          <p:nvSpPr>
            <p:cNvPr id="98424" name="Line 120"/>
            <p:cNvSpPr>
              <a:spLocks noChangeShapeType="1"/>
            </p:cNvSpPr>
            <p:nvPr/>
          </p:nvSpPr>
          <p:spPr bwMode="auto">
            <a:xfrm>
              <a:off x="4490" y="2788"/>
              <a:ext cx="0" cy="256"/>
            </a:xfrm>
            <a:prstGeom prst="line">
              <a:avLst/>
            </a:prstGeom>
            <a:noFill/>
            <a:ln w="19050">
              <a:solidFill>
                <a:schemeClr val="tx1"/>
              </a:solidFill>
              <a:round/>
              <a:headEnd/>
              <a:tailEnd/>
            </a:ln>
            <a:effectLst/>
          </p:spPr>
          <p:txBody>
            <a:bodyPr wrap="none" anchor="ctr"/>
            <a:lstStyle/>
            <a:p>
              <a:endParaRPr lang="en-CA"/>
            </a:p>
          </p:txBody>
        </p:sp>
        <p:sp>
          <p:nvSpPr>
            <p:cNvPr id="98425" name="Line 121"/>
            <p:cNvSpPr>
              <a:spLocks noChangeShapeType="1"/>
            </p:cNvSpPr>
            <p:nvPr/>
          </p:nvSpPr>
          <p:spPr bwMode="auto">
            <a:xfrm>
              <a:off x="4216" y="3220"/>
              <a:ext cx="0" cy="256"/>
            </a:xfrm>
            <a:prstGeom prst="line">
              <a:avLst/>
            </a:prstGeom>
            <a:noFill/>
            <a:ln w="19050">
              <a:solidFill>
                <a:schemeClr val="tx1"/>
              </a:solidFill>
              <a:round/>
              <a:headEnd/>
              <a:tailEnd/>
            </a:ln>
            <a:effectLst/>
          </p:spPr>
          <p:txBody>
            <a:bodyPr wrap="none" anchor="ctr"/>
            <a:lstStyle/>
            <a:p>
              <a:endParaRPr lang="en-CA"/>
            </a:p>
          </p:txBody>
        </p:sp>
        <p:sp>
          <p:nvSpPr>
            <p:cNvPr id="98426" name="Line 122"/>
            <p:cNvSpPr>
              <a:spLocks noChangeShapeType="1"/>
            </p:cNvSpPr>
            <p:nvPr/>
          </p:nvSpPr>
          <p:spPr bwMode="auto">
            <a:xfrm>
              <a:off x="4240" y="3220"/>
              <a:ext cx="0" cy="256"/>
            </a:xfrm>
            <a:prstGeom prst="line">
              <a:avLst/>
            </a:prstGeom>
            <a:noFill/>
            <a:ln w="19050">
              <a:solidFill>
                <a:schemeClr val="tx1"/>
              </a:solidFill>
              <a:round/>
              <a:headEnd/>
              <a:tailEnd/>
            </a:ln>
            <a:effectLst/>
          </p:spPr>
          <p:txBody>
            <a:bodyPr wrap="none" anchor="ctr"/>
            <a:lstStyle/>
            <a:p>
              <a:endParaRPr lang="en-CA"/>
            </a:p>
          </p:txBody>
        </p:sp>
        <p:sp>
          <p:nvSpPr>
            <p:cNvPr id="98427" name="Line 123"/>
            <p:cNvSpPr>
              <a:spLocks noChangeShapeType="1"/>
            </p:cNvSpPr>
            <p:nvPr/>
          </p:nvSpPr>
          <p:spPr bwMode="auto">
            <a:xfrm>
              <a:off x="4288" y="3220"/>
              <a:ext cx="0" cy="256"/>
            </a:xfrm>
            <a:prstGeom prst="line">
              <a:avLst/>
            </a:prstGeom>
            <a:noFill/>
            <a:ln w="19050">
              <a:solidFill>
                <a:schemeClr val="tx1"/>
              </a:solidFill>
              <a:round/>
              <a:headEnd/>
              <a:tailEnd/>
            </a:ln>
            <a:effectLst/>
          </p:spPr>
          <p:txBody>
            <a:bodyPr wrap="none" anchor="ctr"/>
            <a:lstStyle/>
            <a:p>
              <a:endParaRPr lang="en-CA"/>
            </a:p>
          </p:txBody>
        </p:sp>
        <p:sp>
          <p:nvSpPr>
            <p:cNvPr id="98428" name="Line 124"/>
            <p:cNvSpPr>
              <a:spLocks noChangeShapeType="1"/>
            </p:cNvSpPr>
            <p:nvPr/>
          </p:nvSpPr>
          <p:spPr bwMode="auto">
            <a:xfrm>
              <a:off x="4312" y="3220"/>
              <a:ext cx="0" cy="256"/>
            </a:xfrm>
            <a:prstGeom prst="line">
              <a:avLst/>
            </a:prstGeom>
            <a:noFill/>
            <a:ln w="19050">
              <a:solidFill>
                <a:schemeClr val="tx1"/>
              </a:solidFill>
              <a:round/>
              <a:headEnd/>
              <a:tailEnd/>
            </a:ln>
            <a:effectLst/>
          </p:spPr>
          <p:txBody>
            <a:bodyPr wrap="none" anchor="ctr"/>
            <a:lstStyle/>
            <a:p>
              <a:endParaRPr lang="en-CA"/>
            </a:p>
          </p:txBody>
        </p:sp>
        <p:sp>
          <p:nvSpPr>
            <p:cNvPr id="98429" name="Line 125"/>
            <p:cNvSpPr>
              <a:spLocks noChangeShapeType="1"/>
            </p:cNvSpPr>
            <p:nvPr/>
          </p:nvSpPr>
          <p:spPr bwMode="auto">
            <a:xfrm>
              <a:off x="4344" y="3220"/>
              <a:ext cx="0" cy="256"/>
            </a:xfrm>
            <a:prstGeom prst="line">
              <a:avLst/>
            </a:prstGeom>
            <a:noFill/>
            <a:ln w="19050">
              <a:solidFill>
                <a:schemeClr val="tx1"/>
              </a:solidFill>
              <a:round/>
              <a:headEnd/>
              <a:tailEnd/>
            </a:ln>
            <a:effectLst/>
          </p:spPr>
          <p:txBody>
            <a:bodyPr wrap="none" anchor="ctr"/>
            <a:lstStyle/>
            <a:p>
              <a:endParaRPr lang="en-CA"/>
            </a:p>
          </p:txBody>
        </p:sp>
        <p:sp>
          <p:nvSpPr>
            <p:cNvPr id="98430" name="Line 126"/>
            <p:cNvSpPr>
              <a:spLocks noChangeShapeType="1"/>
            </p:cNvSpPr>
            <p:nvPr/>
          </p:nvSpPr>
          <p:spPr bwMode="auto">
            <a:xfrm>
              <a:off x="4376" y="3220"/>
              <a:ext cx="0" cy="256"/>
            </a:xfrm>
            <a:prstGeom prst="line">
              <a:avLst/>
            </a:prstGeom>
            <a:noFill/>
            <a:ln w="19050">
              <a:solidFill>
                <a:schemeClr val="tx1"/>
              </a:solidFill>
              <a:round/>
              <a:headEnd/>
              <a:tailEnd/>
            </a:ln>
            <a:effectLst/>
          </p:spPr>
          <p:txBody>
            <a:bodyPr wrap="none" anchor="ctr"/>
            <a:lstStyle/>
            <a:p>
              <a:endParaRPr lang="en-CA"/>
            </a:p>
          </p:txBody>
        </p:sp>
        <p:sp>
          <p:nvSpPr>
            <p:cNvPr id="98431" name="Line 127"/>
            <p:cNvSpPr>
              <a:spLocks noChangeShapeType="1"/>
            </p:cNvSpPr>
            <p:nvPr/>
          </p:nvSpPr>
          <p:spPr bwMode="auto">
            <a:xfrm>
              <a:off x="4408" y="3220"/>
              <a:ext cx="0" cy="256"/>
            </a:xfrm>
            <a:prstGeom prst="line">
              <a:avLst/>
            </a:prstGeom>
            <a:noFill/>
            <a:ln w="19050">
              <a:solidFill>
                <a:schemeClr val="tx1"/>
              </a:solidFill>
              <a:round/>
              <a:headEnd/>
              <a:tailEnd/>
            </a:ln>
            <a:effectLst/>
          </p:spPr>
          <p:txBody>
            <a:bodyPr wrap="none" anchor="ctr"/>
            <a:lstStyle/>
            <a:p>
              <a:endParaRPr lang="en-CA"/>
            </a:p>
          </p:txBody>
        </p:sp>
        <p:sp>
          <p:nvSpPr>
            <p:cNvPr id="98432" name="Line 128"/>
            <p:cNvSpPr>
              <a:spLocks noChangeShapeType="1"/>
            </p:cNvSpPr>
            <p:nvPr/>
          </p:nvSpPr>
          <p:spPr bwMode="auto">
            <a:xfrm>
              <a:off x="4448" y="3220"/>
              <a:ext cx="0" cy="256"/>
            </a:xfrm>
            <a:prstGeom prst="line">
              <a:avLst/>
            </a:prstGeom>
            <a:noFill/>
            <a:ln w="19050">
              <a:solidFill>
                <a:schemeClr val="tx1"/>
              </a:solidFill>
              <a:round/>
              <a:headEnd/>
              <a:tailEnd/>
            </a:ln>
            <a:effectLst/>
          </p:spPr>
          <p:txBody>
            <a:bodyPr wrap="none" anchor="ctr"/>
            <a:lstStyle/>
            <a:p>
              <a:endParaRPr lang="en-CA"/>
            </a:p>
          </p:txBody>
        </p:sp>
        <p:sp>
          <p:nvSpPr>
            <p:cNvPr id="98433" name="Line 129"/>
            <p:cNvSpPr>
              <a:spLocks noChangeShapeType="1"/>
            </p:cNvSpPr>
            <p:nvPr/>
          </p:nvSpPr>
          <p:spPr bwMode="auto">
            <a:xfrm>
              <a:off x="4496" y="3220"/>
              <a:ext cx="0" cy="256"/>
            </a:xfrm>
            <a:prstGeom prst="line">
              <a:avLst/>
            </a:prstGeom>
            <a:noFill/>
            <a:ln w="19050">
              <a:solidFill>
                <a:schemeClr val="tx1"/>
              </a:solidFill>
              <a:round/>
              <a:headEnd/>
              <a:tailEnd/>
            </a:ln>
            <a:effectLst/>
          </p:spPr>
          <p:txBody>
            <a:bodyPr wrap="none" anchor="ctr"/>
            <a:lstStyle/>
            <a:p>
              <a:endParaRPr lang="en-CA"/>
            </a:p>
          </p:txBody>
        </p:sp>
        <p:sp>
          <p:nvSpPr>
            <p:cNvPr id="98434" name="Line 130"/>
            <p:cNvSpPr>
              <a:spLocks noChangeShapeType="1"/>
            </p:cNvSpPr>
            <p:nvPr/>
          </p:nvSpPr>
          <p:spPr bwMode="auto">
            <a:xfrm>
              <a:off x="4222" y="3634"/>
              <a:ext cx="0" cy="256"/>
            </a:xfrm>
            <a:prstGeom prst="line">
              <a:avLst/>
            </a:prstGeom>
            <a:noFill/>
            <a:ln w="19050">
              <a:solidFill>
                <a:schemeClr val="tx1"/>
              </a:solidFill>
              <a:round/>
              <a:headEnd/>
              <a:tailEnd/>
            </a:ln>
            <a:effectLst/>
          </p:spPr>
          <p:txBody>
            <a:bodyPr wrap="none" anchor="ctr"/>
            <a:lstStyle/>
            <a:p>
              <a:endParaRPr lang="en-CA"/>
            </a:p>
          </p:txBody>
        </p:sp>
        <p:sp>
          <p:nvSpPr>
            <p:cNvPr id="98435" name="Line 131"/>
            <p:cNvSpPr>
              <a:spLocks noChangeShapeType="1"/>
            </p:cNvSpPr>
            <p:nvPr/>
          </p:nvSpPr>
          <p:spPr bwMode="auto">
            <a:xfrm>
              <a:off x="4246" y="3634"/>
              <a:ext cx="0" cy="256"/>
            </a:xfrm>
            <a:prstGeom prst="line">
              <a:avLst/>
            </a:prstGeom>
            <a:noFill/>
            <a:ln w="19050">
              <a:solidFill>
                <a:schemeClr val="tx1"/>
              </a:solidFill>
              <a:round/>
              <a:headEnd/>
              <a:tailEnd/>
            </a:ln>
            <a:effectLst/>
          </p:spPr>
          <p:txBody>
            <a:bodyPr wrap="none" anchor="ctr"/>
            <a:lstStyle/>
            <a:p>
              <a:endParaRPr lang="en-CA"/>
            </a:p>
          </p:txBody>
        </p:sp>
        <p:sp>
          <p:nvSpPr>
            <p:cNvPr id="98436" name="Line 132"/>
            <p:cNvSpPr>
              <a:spLocks noChangeShapeType="1"/>
            </p:cNvSpPr>
            <p:nvPr/>
          </p:nvSpPr>
          <p:spPr bwMode="auto">
            <a:xfrm>
              <a:off x="4294" y="3634"/>
              <a:ext cx="0" cy="256"/>
            </a:xfrm>
            <a:prstGeom prst="line">
              <a:avLst/>
            </a:prstGeom>
            <a:noFill/>
            <a:ln w="19050">
              <a:solidFill>
                <a:schemeClr val="tx1"/>
              </a:solidFill>
              <a:round/>
              <a:headEnd/>
              <a:tailEnd/>
            </a:ln>
            <a:effectLst/>
          </p:spPr>
          <p:txBody>
            <a:bodyPr wrap="none" anchor="ctr"/>
            <a:lstStyle/>
            <a:p>
              <a:endParaRPr lang="en-CA"/>
            </a:p>
          </p:txBody>
        </p:sp>
        <p:sp>
          <p:nvSpPr>
            <p:cNvPr id="98437" name="Line 133"/>
            <p:cNvSpPr>
              <a:spLocks noChangeShapeType="1"/>
            </p:cNvSpPr>
            <p:nvPr/>
          </p:nvSpPr>
          <p:spPr bwMode="auto">
            <a:xfrm>
              <a:off x="4318" y="3634"/>
              <a:ext cx="0" cy="256"/>
            </a:xfrm>
            <a:prstGeom prst="line">
              <a:avLst/>
            </a:prstGeom>
            <a:noFill/>
            <a:ln w="19050">
              <a:solidFill>
                <a:schemeClr val="tx1"/>
              </a:solidFill>
              <a:round/>
              <a:headEnd/>
              <a:tailEnd/>
            </a:ln>
            <a:effectLst/>
          </p:spPr>
          <p:txBody>
            <a:bodyPr wrap="none" anchor="ctr"/>
            <a:lstStyle/>
            <a:p>
              <a:endParaRPr lang="en-CA"/>
            </a:p>
          </p:txBody>
        </p:sp>
        <p:sp>
          <p:nvSpPr>
            <p:cNvPr id="98438" name="Line 134"/>
            <p:cNvSpPr>
              <a:spLocks noChangeShapeType="1"/>
            </p:cNvSpPr>
            <p:nvPr/>
          </p:nvSpPr>
          <p:spPr bwMode="auto">
            <a:xfrm>
              <a:off x="4350" y="3634"/>
              <a:ext cx="0" cy="256"/>
            </a:xfrm>
            <a:prstGeom prst="line">
              <a:avLst/>
            </a:prstGeom>
            <a:noFill/>
            <a:ln w="19050">
              <a:solidFill>
                <a:schemeClr val="tx1"/>
              </a:solidFill>
              <a:round/>
              <a:headEnd/>
              <a:tailEnd/>
            </a:ln>
            <a:effectLst/>
          </p:spPr>
          <p:txBody>
            <a:bodyPr wrap="none" anchor="ctr"/>
            <a:lstStyle/>
            <a:p>
              <a:endParaRPr lang="en-CA"/>
            </a:p>
          </p:txBody>
        </p:sp>
        <p:sp>
          <p:nvSpPr>
            <p:cNvPr id="98439" name="Line 135"/>
            <p:cNvSpPr>
              <a:spLocks noChangeShapeType="1"/>
            </p:cNvSpPr>
            <p:nvPr/>
          </p:nvSpPr>
          <p:spPr bwMode="auto">
            <a:xfrm>
              <a:off x="4382" y="3634"/>
              <a:ext cx="0" cy="256"/>
            </a:xfrm>
            <a:prstGeom prst="line">
              <a:avLst/>
            </a:prstGeom>
            <a:noFill/>
            <a:ln w="19050">
              <a:solidFill>
                <a:schemeClr val="tx1"/>
              </a:solidFill>
              <a:round/>
              <a:headEnd/>
              <a:tailEnd/>
            </a:ln>
            <a:effectLst/>
          </p:spPr>
          <p:txBody>
            <a:bodyPr wrap="none" anchor="ctr"/>
            <a:lstStyle/>
            <a:p>
              <a:endParaRPr lang="en-CA"/>
            </a:p>
          </p:txBody>
        </p:sp>
        <p:sp>
          <p:nvSpPr>
            <p:cNvPr id="98440" name="Line 136"/>
            <p:cNvSpPr>
              <a:spLocks noChangeShapeType="1"/>
            </p:cNvSpPr>
            <p:nvPr/>
          </p:nvSpPr>
          <p:spPr bwMode="auto">
            <a:xfrm>
              <a:off x="4414" y="3634"/>
              <a:ext cx="0" cy="256"/>
            </a:xfrm>
            <a:prstGeom prst="line">
              <a:avLst/>
            </a:prstGeom>
            <a:noFill/>
            <a:ln w="19050">
              <a:solidFill>
                <a:schemeClr val="tx1"/>
              </a:solidFill>
              <a:round/>
              <a:headEnd/>
              <a:tailEnd/>
            </a:ln>
            <a:effectLst/>
          </p:spPr>
          <p:txBody>
            <a:bodyPr wrap="none" anchor="ctr"/>
            <a:lstStyle/>
            <a:p>
              <a:endParaRPr lang="en-CA"/>
            </a:p>
          </p:txBody>
        </p:sp>
        <p:sp>
          <p:nvSpPr>
            <p:cNvPr id="98441" name="Line 137"/>
            <p:cNvSpPr>
              <a:spLocks noChangeShapeType="1"/>
            </p:cNvSpPr>
            <p:nvPr/>
          </p:nvSpPr>
          <p:spPr bwMode="auto">
            <a:xfrm>
              <a:off x="4454" y="3634"/>
              <a:ext cx="0" cy="256"/>
            </a:xfrm>
            <a:prstGeom prst="line">
              <a:avLst/>
            </a:prstGeom>
            <a:noFill/>
            <a:ln w="19050">
              <a:solidFill>
                <a:schemeClr val="tx1"/>
              </a:solidFill>
              <a:round/>
              <a:headEnd/>
              <a:tailEnd/>
            </a:ln>
            <a:effectLst/>
          </p:spPr>
          <p:txBody>
            <a:bodyPr wrap="none" anchor="ctr"/>
            <a:lstStyle/>
            <a:p>
              <a:endParaRPr lang="en-CA"/>
            </a:p>
          </p:txBody>
        </p:sp>
        <p:sp>
          <p:nvSpPr>
            <p:cNvPr id="98442" name="Line 138"/>
            <p:cNvSpPr>
              <a:spLocks noChangeShapeType="1"/>
            </p:cNvSpPr>
            <p:nvPr/>
          </p:nvSpPr>
          <p:spPr bwMode="auto">
            <a:xfrm>
              <a:off x="4502" y="3634"/>
              <a:ext cx="0" cy="256"/>
            </a:xfrm>
            <a:prstGeom prst="line">
              <a:avLst/>
            </a:prstGeom>
            <a:noFill/>
            <a:ln w="19050">
              <a:solidFill>
                <a:schemeClr val="tx1"/>
              </a:solidFill>
              <a:round/>
              <a:headEnd/>
              <a:tailEnd/>
            </a:ln>
            <a:effectLst/>
          </p:spPr>
          <p:txBody>
            <a:bodyPr wrap="none" anchor="ctr"/>
            <a:lstStyle/>
            <a:p>
              <a:endParaRPr lang="en-CA"/>
            </a:p>
          </p:txBody>
        </p:sp>
      </p:grpSp>
      <p:sp>
        <p:nvSpPr>
          <p:cNvPr id="98443" name="Oval 139"/>
          <p:cNvSpPr>
            <a:spLocks noChangeArrowheads="1"/>
          </p:cNvSpPr>
          <p:nvPr/>
        </p:nvSpPr>
        <p:spPr bwMode="auto">
          <a:xfrm>
            <a:off x="966788" y="4068763"/>
            <a:ext cx="739775" cy="739775"/>
          </a:xfrm>
          <a:prstGeom prst="ellipse">
            <a:avLst/>
          </a:prstGeom>
          <a:solidFill>
            <a:schemeClr val="bg1"/>
          </a:solidFill>
          <a:ln w="28575">
            <a:solidFill>
              <a:schemeClr val="bg1"/>
            </a:solidFill>
            <a:round/>
            <a:headEnd/>
            <a:tailEnd/>
          </a:ln>
          <a:effectLst/>
        </p:spPr>
        <p:txBody>
          <a:bodyPr wrap="none" anchor="ctr"/>
          <a:lstStyle/>
          <a:p>
            <a:endParaRPr lang="en-CA"/>
          </a:p>
        </p:txBody>
      </p:sp>
      <p:sp>
        <p:nvSpPr>
          <p:cNvPr id="98444" name="Oval 140"/>
          <p:cNvSpPr>
            <a:spLocks noChangeArrowheads="1"/>
          </p:cNvSpPr>
          <p:nvPr/>
        </p:nvSpPr>
        <p:spPr bwMode="auto">
          <a:xfrm>
            <a:off x="1209675" y="4305300"/>
            <a:ext cx="266700" cy="266700"/>
          </a:xfrm>
          <a:prstGeom prst="ellipse">
            <a:avLst/>
          </a:prstGeom>
          <a:solidFill>
            <a:schemeClr val="tx1"/>
          </a:solidFill>
          <a:ln w="9525">
            <a:solidFill>
              <a:schemeClr val="tx1"/>
            </a:solidFill>
            <a:round/>
            <a:headEnd/>
            <a:tailEnd/>
          </a:ln>
          <a:effectLst/>
        </p:spPr>
        <p:txBody>
          <a:bodyPr wrap="none" anchor="ctr"/>
          <a:lstStyle/>
          <a:p>
            <a:endParaRPr lang="en-CA"/>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8324"/>
                                        </p:tgtEl>
                                        <p:attrNameLst>
                                          <p:attrName>style.visibility</p:attrName>
                                        </p:attrNameLst>
                                      </p:cBhvr>
                                      <p:to>
                                        <p:strVal val="visible"/>
                                      </p:to>
                                    </p:set>
                                    <p:animEffect transition="in" filter="wipe(up)">
                                      <p:cBhvr>
                                        <p:cTn id="7" dur="500"/>
                                        <p:tgtEl>
                                          <p:spTgt spid="98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1660525" y="76200"/>
            <a:ext cx="5878513" cy="406400"/>
          </a:xfrm>
          <a:noFill/>
          <a:ln/>
        </p:spPr>
        <p:txBody>
          <a:bodyPr lIns="90488" tIns="44450" rIns="90488" bIns="44450"/>
          <a:lstStyle/>
          <a:p>
            <a:r>
              <a:rPr lang="en-US" sz="3200"/>
              <a:t>Neuronal responses in V1</a:t>
            </a:r>
          </a:p>
        </p:txBody>
      </p:sp>
      <p:sp>
        <p:nvSpPr>
          <p:cNvPr id="102403" name="Text Box 3"/>
          <p:cNvSpPr txBox="1">
            <a:spLocks noChangeArrowheads="1"/>
          </p:cNvSpPr>
          <p:nvPr/>
        </p:nvSpPr>
        <p:spPr bwMode="auto">
          <a:xfrm>
            <a:off x="265113" y="5794375"/>
            <a:ext cx="4311650" cy="641350"/>
          </a:xfrm>
          <a:prstGeom prst="rect">
            <a:avLst/>
          </a:prstGeom>
          <a:noFill/>
          <a:ln w="9525">
            <a:noFill/>
            <a:miter lim="800000"/>
            <a:headEnd/>
            <a:tailEnd/>
          </a:ln>
          <a:effectLst/>
        </p:spPr>
        <p:txBody>
          <a:bodyPr wrap="none">
            <a:spAutoFit/>
          </a:bodyPr>
          <a:lstStyle/>
          <a:p>
            <a:pPr eaLnBrk="1" hangingPunct="1"/>
            <a:r>
              <a:rPr lang="en-US" sz="1800">
                <a:latin typeface="Arial" charset="0"/>
              </a:rPr>
              <a:t>When probed with a small spot, a V1 cell</a:t>
            </a:r>
          </a:p>
          <a:p>
            <a:pPr eaLnBrk="1" hangingPunct="1"/>
            <a:r>
              <a:rPr lang="en-US" sz="1800">
                <a:latin typeface="Arial" charset="0"/>
              </a:rPr>
              <a:t>behaves somewhat like an LGN cell.</a:t>
            </a:r>
          </a:p>
        </p:txBody>
      </p:sp>
      <p:sp>
        <p:nvSpPr>
          <p:cNvPr id="102404" name="Rectangle 4"/>
          <p:cNvSpPr>
            <a:spLocks noChangeArrowheads="1"/>
          </p:cNvSpPr>
          <p:nvPr/>
        </p:nvSpPr>
        <p:spPr bwMode="auto">
          <a:xfrm>
            <a:off x="200025" y="1038225"/>
            <a:ext cx="3829050" cy="4648200"/>
          </a:xfrm>
          <a:prstGeom prst="rect">
            <a:avLst/>
          </a:prstGeom>
          <a:solidFill>
            <a:schemeClr val="tx1"/>
          </a:solidFill>
          <a:ln w="9525">
            <a:solidFill>
              <a:schemeClr val="bg1"/>
            </a:solidFill>
            <a:miter lim="800000"/>
            <a:headEnd/>
            <a:tailEnd/>
          </a:ln>
          <a:effectLst/>
        </p:spPr>
        <p:txBody>
          <a:bodyPr wrap="none" anchor="ctr"/>
          <a:lstStyle/>
          <a:p>
            <a:endParaRPr lang="en-CA"/>
          </a:p>
        </p:txBody>
      </p:sp>
      <p:sp>
        <p:nvSpPr>
          <p:cNvPr id="102405" name="Text Box 5"/>
          <p:cNvSpPr txBox="1">
            <a:spLocks noChangeArrowheads="1"/>
          </p:cNvSpPr>
          <p:nvPr/>
        </p:nvSpPr>
        <p:spPr bwMode="auto">
          <a:xfrm>
            <a:off x="2293938" y="1185863"/>
            <a:ext cx="679450" cy="366712"/>
          </a:xfrm>
          <a:prstGeom prst="rect">
            <a:avLst/>
          </a:prstGeom>
          <a:noFill/>
          <a:ln w="12700">
            <a:noFill/>
            <a:miter lim="800000"/>
            <a:headEnd/>
            <a:tailEnd/>
          </a:ln>
          <a:effectLst/>
        </p:spPr>
        <p:txBody>
          <a:bodyPr wrap="none">
            <a:spAutoFit/>
          </a:bodyPr>
          <a:lstStyle/>
          <a:p>
            <a:pPr algn="ctr"/>
            <a:r>
              <a:rPr lang="en-US" sz="1800">
                <a:solidFill>
                  <a:schemeClr val="bg1"/>
                </a:solidFill>
                <a:latin typeface="Times New Roman" pitchFamily="18" charset="0"/>
              </a:rPr>
              <a:t>Light</a:t>
            </a:r>
          </a:p>
        </p:txBody>
      </p:sp>
      <p:grpSp>
        <p:nvGrpSpPr>
          <p:cNvPr id="102406" name="Group 6"/>
          <p:cNvGrpSpPr>
            <a:grpSpLocks/>
          </p:cNvGrpSpPr>
          <p:nvPr/>
        </p:nvGrpSpPr>
        <p:grpSpPr bwMode="auto">
          <a:xfrm>
            <a:off x="1960563" y="1528763"/>
            <a:ext cx="1511300" cy="330200"/>
            <a:chOff x="1552" y="592"/>
            <a:chExt cx="952" cy="208"/>
          </a:xfrm>
        </p:grpSpPr>
        <p:sp>
          <p:nvSpPr>
            <p:cNvPr id="102407" name="Line 7"/>
            <p:cNvSpPr>
              <a:spLocks noChangeShapeType="1"/>
            </p:cNvSpPr>
            <p:nvPr/>
          </p:nvSpPr>
          <p:spPr bwMode="auto">
            <a:xfrm>
              <a:off x="1552" y="800"/>
              <a:ext cx="952" cy="0"/>
            </a:xfrm>
            <a:prstGeom prst="line">
              <a:avLst/>
            </a:prstGeom>
            <a:noFill/>
            <a:ln w="38100">
              <a:solidFill>
                <a:schemeClr val="bg1"/>
              </a:solidFill>
              <a:round/>
              <a:headEnd/>
              <a:tailEnd/>
            </a:ln>
            <a:effectLst/>
          </p:spPr>
          <p:txBody>
            <a:bodyPr wrap="none" anchor="ctr"/>
            <a:lstStyle/>
            <a:p>
              <a:endParaRPr lang="en-CA"/>
            </a:p>
          </p:txBody>
        </p:sp>
        <p:sp>
          <p:nvSpPr>
            <p:cNvPr id="102408" name="Line 8"/>
            <p:cNvSpPr>
              <a:spLocks noChangeShapeType="1"/>
            </p:cNvSpPr>
            <p:nvPr/>
          </p:nvSpPr>
          <p:spPr bwMode="auto">
            <a:xfrm>
              <a:off x="1832" y="592"/>
              <a:ext cx="280" cy="0"/>
            </a:xfrm>
            <a:prstGeom prst="line">
              <a:avLst/>
            </a:prstGeom>
            <a:noFill/>
            <a:ln w="28575">
              <a:solidFill>
                <a:schemeClr val="bg1"/>
              </a:solidFill>
              <a:round/>
              <a:headEnd/>
              <a:tailEnd/>
            </a:ln>
            <a:effectLst/>
          </p:spPr>
          <p:txBody>
            <a:bodyPr wrap="none" anchor="ctr"/>
            <a:lstStyle/>
            <a:p>
              <a:endParaRPr lang="en-CA"/>
            </a:p>
          </p:txBody>
        </p:sp>
      </p:grpSp>
      <p:grpSp>
        <p:nvGrpSpPr>
          <p:cNvPr id="102409" name="Group 9"/>
          <p:cNvGrpSpPr>
            <a:grpSpLocks/>
          </p:cNvGrpSpPr>
          <p:nvPr/>
        </p:nvGrpSpPr>
        <p:grpSpPr bwMode="auto">
          <a:xfrm>
            <a:off x="2024063" y="2874963"/>
            <a:ext cx="1511300" cy="330200"/>
            <a:chOff x="1552" y="592"/>
            <a:chExt cx="952" cy="208"/>
          </a:xfrm>
        </p:grpSpPr>
        <p:sp>
          <p:nvSpPr>
            <p:cNvPr id="102410" name="Line 10"/>
            <p:cNvSpPr>
              <a:spLocks noChangeShapeType="1"/>
            </p:cNvSpPr>
            <p:nvPr/>
          </p:nvSpPr>
          <p:spPr bwMode="auto">
            <a:xfrm>
              <a:off x="1552" y="800"/>
              <a:ext cx="952" cy="0"/>
            </a:xfrm>
            <a:prstGeom prst="line">
              <a:avLst/>
            </a:prstGeom>
            <a:noFill/>
            <a:ln w="38100">
              <a:solidFill>
                <a:schemeClr val="bg1"/>
              </a:solidFill>
              <a:round/>
              <a:headEnd/>
              <a:tailEnd/>
            </a:ln>
            <a:effectLst/>
          </p:spPr>
          <p:txBody>
            <a:bodyPr wrap="none" anchor="ctr"/>
            <a:lstStyle/>
            <a:p>
              <a:endParaRPr lang="en-CA"/>
            </a:p>
          </p:txBody>
        </p:sp>
        <p:sp>
          <p:nvSpPr>
            <p:cNvPr id="102411" name="Line 11"/>
            <p:cNvSpPr>
              <a:spLocks noChangeShapeType="1"/>
            </p:cNvSpPr>
            <p:nvPr/>
          </p:nvSpPr>
          <p:spPr bwMode="auto">
            <a:xfrm>
              <a:off x="1832" y="592"/>
              <a:ext cx="280" cy="0"/>
            </a:xfrm>
            <a:prstGeom prst="line">
              <a:avLst/>
            </a:prstGeom>
            <a:noFill/>
            <a:ln w="28575">
              <a:solidFill>
                <a:schemeClr val="bg1"/>
              </a:solidFill>
              <a:round/>
              <a:headEnd/>
              <a:tailEnd/>
            </a:ln>
            <a:effectLst/>
          </p:spPr>
          <p:txBody>
            <a:bodyPr wrap="none" anchor="ctr"/>
            <a:lstStyle/>
            <a:p>
              <a:endParaRPr lang="en-CA"/>
            </a:p>
          </p:txBody>
        </p:sp>
      </p:grpSp>
      <p:grpSp>
        <p:nvGrpSpPr>
          <p:cNvPr id="102412" name="Group 12"/>
          <p:cNvGrpSpPr>
            <a:grpSpLocks/>
          </p:cNvGrpSpPr>
          <p:nvPr/>
        </p:nvGrpSpPr>
        <p:grpSpPr bwMode="auto">
          <a:xfrm>
            <a:off x="2024063" y="4259263"/>
            <a:ext cx="1511300" cy="330200"/>
            <a:chOff x="1552" y="592"/>
            <a:chExt cx="952" cy="208"/>
          </a:xfrm>
        </p:grpSpPr>
        <p:sp>
          <p:nvSpPr>
            <p:cNvPr id="102413" name="Line 13"/>
            <p:cNvSpPr>
              <a:spLocks noChangeShapeType="1"/>
            </p:cNvSpPr>
            <p:nvPr/>
          </p:nvSpPr>
          <p:spPr bwMode="auto">
            <a:xfrm>
              <a:off x="1552" y="800"/>
              <a:ext cx="952" cy="0"/>
            </a:xfrm>
            <a:prstGeom prst="line">
              <a:avLst/>
            </a:prstGeom>
            <a:noFill/>
            <a:ln w="38100">
              <a:solidFill>
                <a:schemeClr val="bg1"/>
              </a:solidFill>
              <a:round/>
              <a:headEnd/>
              <a:tailEnd/>
            </a:ln>
            <a:effectLst/>
          </p:spPr>
          <p:txBody>
            <a:bodyPr wrap="none" anchor="ctr"/>
            <a:lstStyle/>
            <a:p>
              <a:endParaRPr lang="en-CA"/>
            </a:p>
          </p:txBody>
        </p:sp>
        <p:sp>
          <p:nvSpPr>
            <p:cNvPr id="102414" name="Line 14"/>
            <p:cNvSpPr>
              <a:spLocks noChangeShapeType="1"/>
            </p:cNvSpPr>
            <p:nvPr/>
          </p:nvSpPr>
          <p:spPr bwMode="auto">
            <a:xfrm>
              <a:off x="1832" y="592"/>
              <a:ext cx="280" cy="0"/>
            </a:xfrm>
            <a:prstGeom prst="line">
              <a:avLst/>
            </a:prstGeom>
            <a:noFill/>
            <a:ln w="28575">
              <a:solidFill>
                <a:schemeClr val="bg1"/>
              </a:solidFill>
              <a:round/>
              <a:headEnd/>
              <a:tailEnd/>
            </a:ln>
            <a:effectLst/>
          </p:spPr>
          <p:txBody>
            <a:bodyPr wrap="none" anchor="ctr"/>
            <a:lstStyle/>
            <a:p>
              <a:endParaRPr lang="en-CA"/>
            </a:p>
          </p:txBody>
        </p:sp>
      </p:grpSp>
      <p:sp>
        <p:nvSpPr>
          <p:cNvPr id="102415" name="Line 15"/>
          <p:cNvSpPr>
            <a:spLocks noChangeShapeType="1"/>
          </p:cNvSpPr>
          <p:nvPr/>
        </p:nvSpPr>
        <p:spPr bwMode="auto">
          <a:xfrm>
            <a:off x="2519363" y="1668463"/>
            <a:ext cx="0" cy="406400"/>
          </a:xfrm>
          <a:prstGeom prst="line">
            <a:avLst/>
          </a:prstGeom>
          <a:noFill/>
          <a:ln w="19050">
            <a:solidFill>
              <a:schemeClr val="bg1"/>
            </a:solidFill>
            <a:round/>
            <a:headEnd/>
            <a:tailEnd/>
          </a:ln>
          <a:effectLst/>
        </p:spPr>
        <p:txBody>
          <a:bodyPr wrap="none" anchor="ctr"/>
          <a:lstStyle/>
          <a:p>
            <a:endParaRPr lang="en-CA"/>
          </a:p>
        </p:txBody>
      </p:sp>
      <p:sp>
        <p:nvSpPr>
          <p:cNvPr id="102416" name="Line 16"/>
          <p:cNvSpPr>
            <a:spLocks noChangeShapeType="1"/>
          </p:cNvSpPr>
          <p:nvPr/>
        </p:nvSpPr>
        <p:spPr bwMode="auto">
          <a:xfrm>
            <a:off x="2957513" y="4379913"/>
            <a:ext cx="0" cy="406400"/>
          </a:xfrm>
          <a:prstGeom prst="line">
            <a:avLst/>
          </a:prstGeom>
          <a:noFill/>
          <a:ln w="19050">
            <a:solidFill>
              <a:schemeClr val="bg1"/>
            </a:solidFill>
            <a:round/>
            <a:headEnd/>
            <a:tailEnd/>
          </a:ln>
          <a:effectLst/>
        </p:spPr>
        <p:txBody>
          <a:bodyPr wrap="none" anchor="ctr"/>
          <a:lstStyle/>
          <a:p>
            <a:endParaRPr lang="en-CA"/>
          </a:p>
        </p:txBody>
      </p:sp>
      <p:sp>
        <p:nvSpPr>
          <p:cNvPr id="102417" name="Line 17"/>
          <p:cNvSpPr>
            <a:spLocks noChangeShapeType="1"/>
          </p:cNvSpPr>
          <p:nvPr/>
        </p:nvSpPr>
        <p:spPr bwMode="auto">
          <a:xfrm>
            <a:off x="2468563" y="1668463"/>
            <a:ext cx="0" cy="406400"/>
          </a:xfrm>
          <a:prstGeom prst="line">
            <a:avLst/>
          </a:prstGeom>
          <a:noFill/>
          <a:ln w="19050">
            <a:solidFill>
              <a:schemeClr val="bg1"/>
            </a:solidFill>
            <a:round/>
            <a:headEnd/>
            <a:tailEnd/>
          </a:ln>
          <a:effectLst/>
        </p:spPr>
        <p:txBody>
          <a:bodyPr wrap="none" anchor="ctr"/>
          <a:lstStyle/>
          <a:p>
            <a:endParaRPr lang="en-CA"/>
          </a:p>
        </p:txBody>
      </p:sp>
      <p:sp>
        <p:nvSpPr>
          <p:cNvPr id="102418" name="Line 18"/>
          <p:cNvSpPr>
            <a:spLocks noChangeShapeType="1"/>
          </p:cNvSpPr>
          <p:nvPr/>
        </p:nvSpPr>
        <p:spPr bwMode="auto">
          <a:xfrm>
            <a:off x="3049588" y="4379913"/>
            <a:ext cx="0" cy="406400"/>
          </a:xfrm>
          <a:prstGeom prst="line">
            <a:avLst/>
          </a:prstGeom>
          <a:noFill/>
          <a:ln w="19050">
            <a:solidFill>
              <a:schemeClr val="bg1"/>
            </a:solidFill>
            <a:round/>
            <a:headEnd/>
            <a:tailEnd/>
          </a:ln>
          <a:effectLst/>
        </p:spPr>
        <p:txBody>
          <a:bodyPr wrap="none" anchor="ctr"/>
          <a:lstStyle/>
          <a:p>
            <a:endParaRPr lang="en-CA"/>
          </a:p>
        </p:txBody>
      </p:sp>
      <p:sp>
        <p:nvSpPr>
          <p:cNvPr id="102419" name="Oval 19"/>
          <p:cNvSpPr>
            <a:spLocks noChangeArrowheads="1"/>
          </p:cNvSpPr>
          <p:nvPr/>
        </p:nvSpPr>
        <p:spPr bwMode="auto">
          <a:xfrm>
            <a:off x="969963" y="2824163"/>
            <a:ext cx="749300" cy="749300"/>
          </a:xfrm>
          <a:prstGeom prst="ellipse">
            <a:avLst/>
          </a:prstGeom>
          <a:solidFill>
            <a:schemeClr val="bg1"/>
          </a:solidFill>
          <a:ln w="28575">
            <a:solidFill>
              <a:schemeClr val="bg1"/>
            </a:solidFill>
            <a:round/>
            <a:headEnd/>
            <a:tailEnd/>
          </a:ln>
          <a:effectLst/>
        </p:spPr>
        <p:txBody>
          <a:bodyPr wrap="none" anchor="ctr"/>
          <a:lstStyle/>
          <a:p>
            <a:endParaRPr lang="en-CA"/>
          </a:p>
        </p:txBody>
      </p:sp>
      <p:sp>
        <p:nvSpPr>
          <p:cNvPr id="102420" name="Oval 20"/>
          <p:cNvSpPr>
            <a:spLocks noChangeArrowheads="1"/>
          </p:cNvSpPr>
          <p:nvPr/>
        </p:nvSpPr>
        <p:spPr bwMode="auto">
          <a:xfrm>
            <a:off x="1198563" y="1731963"/>
            <a:ext cx="254000" cy="254000"/>
          </a:xfrm>
          <a:prstGeom prst="ellipse">
            <a:avLst/>
          </a:prstGeom>
          <a:solidFill>
            <a:schemeClr val="bg1"/>
          </a:solidFill>
          <a:ln w="28575">
            <a:solidFill>
              <a:schemeClr val="bg1"/>
            </a:solidFill>
            <a:round/>
            <a:headEnd/>
            <a:tailEnd/>
          </a:ln>
          <a:effectLst/>
        </p:spPr>
        <p:txBody>
          <a:bodyPr wrap="none" anchor="ctr"/>
          <a:lstStyle/>
          <a:p>
            <a:endParaRPr lang="en-CA"/>
          </a:p>
        </p:txBody>
      </p:sp>
      <p:sp>
        <p:nvSpPr>
          <p:cNvPr id="102421" name="Oval 21"/>
          <p:cNvSpPr>
            <a:spLocks noChangeArrowheads="1"/>
          </p:cNvSpPr>
          <p:nvPr/>
        </p:nvSpPr>
        <p:spPr bwMode="auto">
          <a:xfrm>
            <a:off x="966788" y="4183063"/>
            <a:ext cx="739775" cy="739775"/>
          </a:xfrm>
          <a:prstGeom prst="ellipse">
            <a:avLst/>
          </a:prstGeom>
          <a:solidFill>
            <a:schemeClr val="bg1"/>
          </a:solidFill>
          <a:ln w="28575">
            <a:solidFill>
              <a:schemeClr val="bg1"/>
            </a:solidFill>
            <a:round/>
            <a:headEnd/>
            <a:tailEnd/>
          </a:ln>
          <a:effectLst/>
        </p:spPr>
        <p:txBody>
          <a:bodyPr wrap="none" anchor="ctr"/>
          <a:lstStyle/>
          <a:p>
            <a:endParaRPr lang="en-CA"/>
          </a:p>
        </p:txBody>
      </p:sp>
      <p:sp>
        <p:nvSpPr>
          <p:cNvPr id="102422" name="Oval 22"/>
          <p:cNvSpPr>
            <a:spLocks noChangeArrowheads="1"/>
          </p:cNvSpPr>
          <p:nvPr/>
        </p:nvSpPr>
        <p:spPr bwMode="auto">
          <a:xfrm>
            <a:off x="1209675" y="4419600"/>
            <a:ext cx="266700" cy="266700"/>
          </a:xfrm>
          <a:prstGeom prst="ellipse">
            <a:avLst/>
          </a:prstGeom>
          <a:solidFill>
            <a:schemeClr val="tx1"/>
          </a:solidFill>
          <a:ln w="9525">
            <a:solidFill>
              <a:schemeClr val="tx1"/>
            </a:solidFill>
            <a:round/>
            <a:headEnd/>
            <a:tailEnd/>
          </a:ln>
          <a:effectLst/>
        </p:spPr>
        <p:txBody>
          <a:bodyPr wrap="none" anchor="ctr"/>
          <a:lstStyle/>
          <a:p>
            <a:endParaRPr lang="en-CA"/>
          </a:p>
        </p:txBody>
      </p:sp>
      <p:grpSp>
        <p:nvGrpSpPr>
          <p:cNvPr id="102423" name="Group 23"/>
          <p:cNvGrpSpPr>
            <a:grpSpLocks/>
          </p:cNvGrpSpPr>
          <p:nvPr/>
        </p:nvGrpSpPr>
        <p:grpSpPr bwMode="auto">
          <a:xfrm>
            <a:off x="5172075" y="542925"/>
            <a:ext cx="3971925" cy="6096000"/>
            <a:chOff x="3258" y="342"/>
            <a:chExt cx="2502" cy="3840"/>
          </a:xfrm>
        </p:grpSpPr>
        <p:grpSp>
          <p:nvGrpSpPr>
            <p:cNvPr id="102424" name="Group 24"/>
            <p:cNvGrpSpPr>
              <a:grpSpLocks/>
            </p:cNvGrpSpPr>
            <p:nvPr/>
          </p:nvGrpSpPr>
          <p:grpSpPr bwMode="auto">
            <a:xfrm>
              <a:off x="3258" y="342"/>
              <a:ext cx="1938" cy="3840"/>
              <a:chOff x="3258" y="342"/>
              <a:chExt cx="1938" cy="3840"/>
            </a:xfrm>
          </p:grpSpPr>
          <p:sp>
            <p:nvSpPr>
              <p:cNvPr id="102425" name="Rectangle 25"/>
              <p:cNvSpPr>
                <a:spLocks noChangeArrowheads="1"/>
              </p:cNvSpPr>
              <p:nvPr/>
            </p:nvSpPr>
            <p:spPr bwMode="auto">
              <a:xfrm>
                <a:off x="3258" y="630"/>
                <a:ext cx="546" cy="3468"/>
              </a:xfrm>
              <a:prstGeom prst="rect">
                <a:avLst/>
              </a:prstGeom>
              <a:solidFill>
                <a:schemeClr val="tx1"/>
              </a:solidFill>
              <a:ln w="9525">
                <a:solidFill>
                  <a:schemeClr val="tx1"/>
                </a:solidFill>
                <a:miter lim="800000"/>
                <a:headEnd/>
                <a:tailEnd/>
              </a:ln>
              <a:effectLst/>
            </p:spPr>
            <p:txBody>
              <a:bodyPr wrap="none" anchor="ctr"/>
              <a:lstStyle/>
              <a:p>
                <a:endParaRPr lang="en-CA"/>
              </a:p>
            </p:txBody>
          </p:sp>
          <p:grpSp>
            <p:nvGrpSpPr>
              <p:cNvPr id="102426" name="Group 26"/>
              <p:cNvGrpSpPr>
                <a:grpSpLocks/>
              </p:cNvGrpSpPr>
              <p:nvPr/>
            </p:nvGrpSpPr>
            <p:grpSpPr bwMode="auto">
              <a:xfrm>
                <a:off x="3387" y="794"/>
                <a:ext cx="312" cy="2976"/>
                <a:chOff x="635" y="820"/>
                <a:chExt cx="312" cy="2976"/>
              </a:xfrm>
            </p:grpSpPr>
            <p:sp>
              <p:nvSpPr>
                <p:cNvPr id="102427" name="Line 27"/>
                <p:cNvSpPr>
                  <a:spLocks noChangeShapeType="1"/>
                </p:cNvSpPr>
                <p:nvPr/>
              </p:nvSpPr>
              <p:spPr bwMode="auto">
                <a:xfrm rot="-5400000">
                  <a:off x="791" y="664"/>
                  <a:ext cx="0" cy="312"/>
                </a:xfrm>
                <a:prstGeom prst="line">
                  <a:avLst/>
                </a:prstGeom>
                <a:noFill/>
                <a:ln w="76200">
                  <a:solidFill>
                    <a:schemeClr val="bg1"/>
                  </a:solidFill>
                  <a:round/>
                  <a:headEnd/>
                  <a:tailEnd/>
                </a:ln>
                <a:effectLst/>
              </p:spPr>
              <p:txBody>
                <a:bodyPr wrap="none" anchor="ctr"/>
                <a:lstStyle/>
                <a:p>
                  <a:endParaRPr lang="en-CA"/>
                </a:p>
              </p:txBody>
            </p:sp>
            <p:sp>
              <p:nvSpPr>
                <p:cNvPr id="102428" name="Line 28"/>
                <p:cNvSpPr>
                  <a:spLocks noChangeShapeType="1"/>
                </p:cNvSpPr>
                <p:nvPr/>
              </p:nvSpPr>
              <p:spPr bwMode="auto">
                <a:xfrm rot="-2700000">
                  <a:off x="790" y="1512"/>
                  <a:ext cx="1" cy="312"/>
                </a:xfrm>
                <a:prstGeom prst="line">
                  <a:avLst/>
                </a:prstGeom>
                <a:noFill/>
                <a:ln w="76200">
                  <a:solidFill>
                    <a:schemeClr val="bg1"/>
                  </a:solidFill>
                  <a:round/>
                  <a:headEnd/>
                  <a:tailEnd/>
                </a:ln>
                <a:effectLst/>
              </p:spPr>
              <p:txBody>
                <a:bodyPr wrap="none" anchor="ctr"/>
                <a:lstStyle/>
                <a:p>
                  <a:endParaRPr lang="en-CA"/>
                </a:p>
              </p:txBody>
            </p:sp>
            <p:sp>
              <p:nvSpPr>
                <p:cNvPr id="102429" name="Line 29"/>
                <p:cNvSpPr>
                  <a:spLocks noChangeShapeType="1"/>
                </p:cNvSpPr>
                <p:nvPr/>
              </p:nvSpPr>
              <p:spPr bwMode="auto">
                <a:xfrm rot="-3600000">
                  <a:off x="790" y="1080"/>
                  <a:ext cx="1" cy="312"/>
                </a:xfrm>
                <a:prstGeom prst="line">
                  <a:avLst/>
                </a:prstGeom>
                <a:noFill/>
                <a:ln w="76200">
                  <a:solidFill>
                    <a:schemeClr val="bg1"/>
                  </a:solidFill>
                  <a:round/>
                  <a:headEnd/>
                  <a:tailEnd/>
                </a:ln>
                <a:effectLst/>
              </p:spPr>
              <p:txBody>
                <a:bodyPr wrap="none" anchor="ctr"/>
                <a:lstStyle/>
                <a:p>
                  <a:endParaRPr lang="en-CA"/>
                </a:p>
              </p:txBody>
            </p:sp>
            <p:sp>
              <p:nvSpPr>
                <p:cNvPr id="102430" name="Line 30"/>
                <p:cNvSpPr>
                  <a:spLocks noChangeShapeType="1"/>
                </p:cNvSpPr>
                <p:nvPr/>
              </p:nvSpPr>
              <p:spPr bwMode="auto">
                <a:xfrm rot="-1800000">
                  <a:off x="791" y="1952"/>
                  <a:ext cx="1" cy="312"/>
                </a:xfrm>
                <a:prstGeom prst="line">
                  <a:avLst/>
                </a:prstGeom>
                <a:noFill/>
                <a:ln w="76200">
                  <a:solidFill>
                    <a:schemeClr val="bg1"/>
                  </a:solidFill>
                  <a:round/>
                  <a:headEnd/>
                  <a:tailEnd/>
                </a:ln>
                <a:effectLst/>
              </p:spPr>
              <p:txBody>
                <a:bodyPr wrap="none" anchor="ctr"/>
                <a:lstStyle/>
                <a:p>
                  <a:endParaRPr lang="en-CA"/>
                </a:p>
              </p:txBody>
            </p:sp>
            <p:sp>
              <p:nvSpPr>
                <p:cNvPr id="102431" name="Line 31"/>
                <p:cNvSpPr>
                  <a:spLocks noChangeShapeType="1"/>
                </p:cNvSpPr>
                <p:nvPr/>
              </p:nvSpPr>
              <p:spPr bwMode="auto">
                <a:xfrm>
                  <a:off x="791" y="2384"/>
                  <a:ext cx="0" cy="312"/>
                </a:xfrm>
                <a:prstGeom prst="line">
                  <a:avLst/>
                </a:prstGeom>
                <a:noFill/>
                <a:ln w="76200">
                  <a:solidFill>
                    <a:schemeClr val="bg1"/>
                  </a:solidFill>
                  <a:round/>
                  <a:headEnd/>
                  <a:tailEnd/>
                </a:ln>
                <a:effectLst/>
              </p:spPr>
              <p:txBody>
                <a:bodyPr wrap="none" anchor="ctr"/>
                <a:lstStyle/>
                <a:p>
                  <a:endParaRPr lang="en-CA"/>
                </a:p>
              </p:txBody>
            </p:sp>
            <p:sp>
              <p:nvSpPr>
                <p:cNvPr id="102432" name="Line 32"/>
                <p:cNvSpPr>
                  <a:spLocks noChangeShapeType="1"/>
                </p:cNvSpPr>
                <p:nvPr/>
              </p:nvSpPr>
              <p:spPr bwMode="auto">
                <a:xfrm rot="1800000">
                  <a:off x="791" y="2832"/>
                  <a:ext cx="1" cy="312"/>
                </a:xfrm>
                <a:prstGeom prst="line">
                  <a:avLst/>
                </a:prstGeom>
                <a:noFill/>
                <a:ln w="76200">
                  <a:solidFill>
                    <a:schemeClr val="bg1"/>
                  </a:solidFill>
                  <a:round/>
                  <a:headEnd/>
                  <a:tailEnd/>
                </a:ln>
                <a:effectLst/>
              </p:spPr>
              <p:txBody>
                <a:bodyPr wrap="none" anchor="ctr"/>
                <a:lstStyle/>
                <a:p>
                  <a:endParaRPr lang="en-CA"/>
                </a:p>
              </p:txBody>
            </p:sp>
            <p:sp>
              <p:nvSpPr>
                <p:cNvPr id="102433" name="Line 33"/>
                <p:cNvSpPr>
                  <a:spLocks noChangeShapeType="1"/>
                </p:cNvSpPr>
                <p:nvPr/>
              </p:nvSpPr>
              <p:spPr bwMode="auto">
                <a:xfrm rot="2700000">
                  <a:off x="790" y="3232"/>
                  <a:ext cx="1" cy="312"/>
                </a:xfrm>
                <a:prstGeom prst="line">
                  <a:avLst/>
                </a:prstGeom>
                <a:noFill/>
                <a:ln w="76200">
                  <a:solidFill>
                    <a:schemeClr val="bg1"/>
                  </a:solidFill>
                  <a:round/>
                  <a:headEnd/>
                  <a:tailEnd/>
                </a:ln>
                <a:effectLst/>
              </p:spPr>
              <p:txBody>
                <a:bodyPr wrap="none" anchor="ctr"/>
                <a:lstStyle/>
                <a:p>
                  <a:endParaRPr lang="en-CA"/>
                </a:p>
              </p:txBody>
            </p:sp>
            <p:sp>
              <p:nvSpPr>
                <p:cNvPr id="102434" name="Line 34"/>
                <p:cNvSpPr>
                  <a:spLocks noChangeShapeType="1"/>
                </p:cNvSpPr>
                <p:nvPr/>
              </p:nvSpPr>
              <p:spPr bwMode="auto">
                <a:xfrm rot="3600000">
                  <a:off x="790" y="3640"/>
                  <a:ext cx="1" cy="312"/>
                </a:xfrm>
                <a:prstGeom prst="line">
                  <a:avLst/>
                </a:prstGeom>
                <a:noFill/>
                <a:ln w="76200">
                  <a:solidFill>
                    <a:schemeClr val="bg1"/>
                  </a:solidFill>
                  <a:round/>
                  <a:headEnd/>
                  <a:tailEnd/>
                </a:ln>
                <a:effectLst/>
              </p:spPr>
              <p:txBody>
                <a:bodyPr wrap="none" anchor="ctr"/>
                <a:lstStyle/>
                <a:p>
                  <a:endParaRPr lang="en-CA"/>
                </a:p>
              </p:txBody>
            </p:sp>
          </p:grpSp>
          <p:grpSp>
            <p:nvGrpSpPr>
              <p:cNvPr id="102435" name="Group 35"/>
              <p:cNvGrpSpPr>
                <a:grpSpLocks/>
              </p:cNvGrpSpPr>
              <p:nvPr/>
            </p:nvGrpSpPr>
            <p:grpSpPr bwMode="auto">
              <a:xfrm>
                <a:off x="3920" y="566"/>
                <a:ext cx="952" cy="208"/>
                <a:chOff x="1552" y="592"/>
                <a:chExt cx="952" cy="208"/>
              </a:xfrm>
            </p:grpSpPr>
            <p:sp>
              <p:nvSpPr>
                <p:cNvPr id="102436" name="Line 36"/>
                <p:cNvSpPr>
                  <a:spLocks noChangeShapeType="1"/>
                </p:cNvSpPr>
                <p:nvPr/>
              </p:nvSpPr>
              <p:spPr bwMode="auto">
                <a:xfrm>
                  <a:off x="1552" y="800"/>
                  <a:ext cx="952" cy="0"/>
                </a:xfrm>
                <a:prstGeom prst="line">
                  <a:avLst/>
                </a:prstGeom>
                <a:noFill/>
                <a:ln w="38100">
                  <a:solidFill>
                    <a:schemeClr val="tx1"/>
                  </a:solidFill>
                  <a:round/>
                  <a:headEnd/>
                  <a:tailEnd/>
                </a:ln>
                <a:effectLst/>
              </p:spPr>
              <p:txBody>
                <a:bodyPr wrap="none" anchor="ctr"/>
                <a:lstStyle/>
                <a:p>
                  <a:endParaRPr lang="en-CA"/>
                </a:p>
              </p:txBody>
            </p:sp>
            <p:sp>
              <p:nvSpPr>
                <p:cNvPr id="102437" name="Line 37"/>
                <p:cNvSpPr>
                  <a:spLocks noChangeShapeType="1"/>
                </p:cNvSpPr>
                <p:nvPr/>
              </p:nvSpPr>
              <p:spPr bwMode="auto">
                <a:xfrm>
                  <a:off x="1832" y="592"/>
                  <a:ext cx="280" cy="0"/>
                </a:xfrm>
                <a:prstGeom prst="line">
                  <a:avLst/>
                </a:prstGeom>
                <a:noFill/>
                <a:ln w="28575">
                  <a:solidFill>
                    <a:schemeClr val="tx1"/>
                  </a:solidFill>
                  <a:round/>
                  <a:headEnd/>
                  <a:tailEnd/>
                </a:ln>
                <a:effectLst/>
              </p:spPr>
              <p:txBody>
                <a:bodyPr wrap="none" anchor="ctr"/>
                <a:lstStyle/>
                <a:p>
                  <a:endParaRPr lang="en-CA"/>
                </a:p>
              </p:txBody>
            </p:sp>
          </p:grpSp>
          <p:sp>
            <p:nvSpPr>
              <p:cNvPr id="102438" name="Text Box 38"/>
              <p:cNvSpPr txBox="1">
                <a:spLocks noChangeArrowheads="1"/>
              </p:cNvSpPr>
              <p:nvPr/>
            </p:nvSpPr>
            <p:spPr bwMode="auto">
              <a:xfrm>
                <a:off x="4130" y="342"/>
                <a:ext cx="428" cy="231"/>
              </a:xfrm>
              <a:prstGeom prst="rect">
                <a:avLst/>
              </a:prstGeom>
              <a:noFill/>
              <a:ln w="12700">
                <a:noFill/>
                <a:miter lim="800000"/>
                <a:headEnd/>
                <a:tailEnd/>
              </a:ln>
              <a:effectLst/>
            </p:spPr>
            <p:txBody>
              <a:bodyPr wrap="none">
                <a:spAutoFit/>
              </a:bodyPr>
              <a:lstStyle/>
              <a:p>
                <a:pPr algn="ctr"/>
                <a:r>
                  <a:rPr lang="en-US" sz="1800">
                    <a:solidFill>
                      <a:schemeClr val="tx2"/>
                    </a:solidFill>
                    <a:latin typeface="Times New Roman" pitchFamily="18" charset="0"/>
                  </a:rPr>
                  <a:t>Light</a:t>
                </a:r>
              </a:p>
            </p:txBody>
          </p:sp>
          <p:grpSp>
            <p:nvGrpSpPr>
              <p:cNvPr id="102439" name="Group 39"/>
              <p:cNvGrpSpPr>
                <a:grpSpLocks/>
              </p:cNvGrpSpPr>
              <p:nvPr/>
            </p:nvGrpSpPr>
            <p:grpSpPr bwMode="auto">
              <a:xfrm>
                <a:off x="3920" y="990"/>
                <a:ext cx="952" cy="208"/>
                <a:chOff x="1552" y="592"/>
                <a:chExt cx="952" cy="208"/>
              </a:xfrm>
            </p:grpSpPr>
            <p:sp>
              <p:nvSpPr>
                <p:cNvPr id="102440" name="Line 40"/>
                <p:cNvSpPr>
                  <a:spLocks noChangeShapeType="1"/>
                </p:cNvSpPr>
                <p:nvPr/>
              </p:nvSpPr>
              <p:spPr bwMode="auto">
                <a:xfrm>
                  <a:off x="1552" y="800"/>
                  <a:ext cx="952" cy="0"/>
                </a:xfrm>
                <a:prstGeom prst="line">
                  <a:avLst/>
                </a:prstGeom>
                <a:noFill/>
                <a:ln w="38100">
                  <a:solidFill>
                    <a:schemeClr val="tx1"/>
                  </a:solidFill>
                  <a:round/>
                  <a:headEnd/>
                  <a:tailEnd/>
                </a:ln>
                <a:effectLst/>
              </p:spPr>
              <p:txBody>
                <a:bodyPr wrap="none" anchor="ctr"/>
                <a:lstStyle/>
                <a:p>
                  <a:endParaRPr lang="en-CA"/>
                </a:p>
              </p:txBody>
            </p:sp>
            <p:sp>
              <p:nvSpPr>
                <p:cNvPr id="102441" name="Line 41"/>
                <p:cNvSpPr>
                  <a:spLocks noChangeShapeType="1"/>
                </p:cNvSpPr>
                <p:nvPr/>
              </p:nvSpPr>
              <p:spPr bwMode="auto">
                <a:xfrm>
                  <a:off x="1832" y="592"/>
                  <a:ext cx="280" cy="0"/>
                </a:xfrm>
                <a:prstGeom prst="line">
                  <a:avLst/>
                </a:prstGeom>
                <a:noFill/>
                <a:ln w="28575">
                  <a:solidFill>
                    <a:schemeClr val="tx1"/>
                  </a:solidFill>
                  <a:round/>
                  <a:headEnd/>
                  <a:tailEnd/>
                </a:ln>
                <a:effectLst/>
              </p:spPr>
              <p:txBody>
                <a:bodyPr wrap="none" anchor="ctr"/>
                <a:lstStyle/>
                <a:p>
                  <a:endParaRPr lang="en-CA"/>
                </a:p>
              </p:txBody>
            </p:sp>
          </p:grpSp>
          <p:grpSp>
            <p:nvGrpSpPr>
              <p:cNvPr id="102442" name="Group 42"/>
              <p:cNvGrpSpPr>
                <a:grpSpLocks/>
              </p:cNvGrpSpPr>
              <p:nvPr/>
            </p:nvGrpSpPr>
            <p:grpSpPr bwMode="auto">
              <a:xfrm>
                <a:off x="3928" y="1422"/>
                <a:ext cx="952" cy="208"/>
                <a:chOff x="1552" y="592"/>
                <a:chExt cx="952" cy="208"/>
              </a:xfrm>
            </p:grpSpPr>
            <p:sp>
              <p:nvSpPr>
                <p:cNvPr id="102443" name="Line 43"/>
                <p:cNvSpPr>
                  <a:spLocks noChangeShapeType="1"/>
                </p:cNvSpPr>
                <p:nvPr/>
              </p:nvSpPr>
              <p:spPr bwMode="auto">
                <a:xfrm>
                  <a:off x="1552" y="800"/>
                  <a:ext cx="952" cy="0"/>
                </a:xfrm>
                <a:prstGeom prst="line">
                  <a:avLst/>
                </a:prstGeom>
                <a:noFill/>
                <a:ln w="38100">
                  <a:solidFill>
                    <a:schemeClr val="tx1"/>
                  </a:solidFill>
                  <a:round/>
                  <a:headEnd/>
                  <a:tailEnd/>
                </a:ln>
                <a:effectLst/>
              </p:spPr>
              <p:txBody>
                <a:bodyPr wrap="none" anchor="ctr"/>
                <a:lstStyle/>
                <a:p>
                  <a:endParaRPr lang="en-CA"/>
                </a:p>
              </p:txBody>
            </p:sp>
            <p:sp>
              <p:nvSpPr>
                <p:cNvPr id="102444" name="Line 44"/>
                <p:cNvSpPr>
                  <a:spLocks noChangeShapeType="1"/>
                </p:cNvSpPr>
                <p:nvPr/>
              </p:nvSpPr>
              <p:spPr bwMode="auto">
                <a:xfrm>
                  <a:off x="1832" y="592"/>
                  <a:ext cx="280" cy="0"/>
                </a:xfrm>
                <a:prstGeom prst="line">
                  <a:avLst/>
                </a:prstGeom>
                <a:noFill/>
                <a:ln w="28575">
                  <a:solidFill>
                    <a:schemeClr val="tx1"/>
                  </a:solidFill>
                  <a:round/>
                  <a:headEnd/>
                  <a:tailEnd/>
                </a:ln>
                <a:effectLst/>
              </p:spPr>
              <p:txBody>
                <a:bodyPr wrap="none" anchor="ctr"/>
                <a:lstStyle/>
                <a:p>
                  <a:endParaRPr lang="en-CA"/>
                </a:p>
              </p:txBody>
            </p:sp>
          </p:grpSp>
          <p:grpSp>
            <p:nvGrpSpPr>
              <p:cNvPr id="102445" name="Group 45"/>
              <p:cNvGrpSpPr>
                <a:grpSpLocks/>
              </p:cNvGrpSpPr>
              <p:nvPr/>
            </p:nvGrpSpPr>
            <p:grpSpPr bwMode="auto">
              <a:xfrm>
                <a:off x="3928" y="1854"/>
                <a:ext cx="952" cy="208"/>
                <a:chOff x="1552" y="592"/>
                <a:chExt cx="952" cy="208"/>
              </a:xfrm>
            </p:grpSpPr>
            <p:sp>
              <p:nvSpPr>
                <p:cNvPr id="102446" name="Line 46"/>
                <p:cNvSpPr>
                  <a:spLocks noChangeShapeType="1"/>
                </p:cNvSpPr>
                <p:nvPr/>
              </p:nvSpPr>
              <p:spPr bwMode="auto">
                <a:xfrm>
                  <a:off x="1552" y="800"/>
                  <a:ext cx="952" cy="0"/>
                </a:xfrm>
                <a:prstGeom prst="line">
                  <a:avLst/>
                </a:prstGeom>
                <a:noFill/>
                <a:ln w="38100">
                  <a:solidFill>
                    <a:schemeClr val="tx1"/>
                  </a:solidFill>
                  <a:round/>
                  <a:headEnd/>
                  <a:tailEnd/>
                </a:ln>
                <a:effectLst/>
              </p:spPr>
              <p:txBody>
                <a:bodyPr wrap="none" anchor="ctr"/>
                <a:lstStyle/>
                <a:p>
                  <a:endParaRPr lang="en-CA"/>
                </a:p>
              </p:txBody>
            </p:sp>
            <p:sp>
              <p:nvSpPr>
                <p:cNvPr id="102447" name="Line 47"/>
                <p:cNvSpPr>
                  <a:spLocks noChangeShapeType="1"/>
                </p:cNvSpPr>
                <p:nvPr/>
              </p:nvSpPr>
              <p:spPr bwMode="auto">
                <a:xfrm>
                  <a:off x="1832" y="592"/>
                  <a:ext cx="280" cy="0"/>
                </a:xfrm>
                <a:prstGeom prst="line">
                  <a:avLst/>
                </a:prstGeom>
                <a:noFill/>
                <a:ln w="28575">
                  <a:solidFill>
                    <a:schemeClr val="tx1"/>
                  </a:solidFill>
                  <a:round/>
                  <a:headEnd/>
                  <a:tailEnd/>
                </a:ln>
                <a:effectLst/>
              </p:spPr>
              <p:txBody>
                <a:bodyPr wrap="none" anchor="ctr"/>
                <a:lstStyle/>
                <a:p>
                  <a:endParaRPr lang="en-CA"/>
                </a:p>
              </p:txBody>
            </p:sp>
          </p:grpSp>
          <p:grpSp>
            <p:nvGrpSpPr>
              <p:cNvPr id="102448" name="Group 48"/>
              <p:cNvGrpSpPr>
                <a:grpSpLocks/>
              </p:cNvGrpSpPr>
              <p:nvPr/>
            </p:nvGrpSpPr>
            <p:grpSpPr bwMode="auto">
              <a:xfrm>
                <a:off x="3928" y="2294"/>
                <a:ext cx="952" cy="208"/>
                <a:chOff x="1552" y="592"/>
                <a:chExt cx="952" cy="208"/>
              </a:xfrm>
            </p:grpSpPr>
            <p:sp>
              <p:nvSpPr>
                <p:cNvPr id="102449" name="Line 49"/>
                <p:cNvSpPr>
                  <a:spLocks noChangeShapeType="1"/>
                </p:cNvSpPr>
                <p:nvPr/>
              </p:nvSpPr>
              <p:spPr bwMode="auto">
                <a:xfrm>
                  <a:off x="1552" y="800"/>
                  <a:ext cx="952" cy="0"/>
                </a:xfrm>
                <a:prstGeom prst="line">
                  <a:avLst/>
                </a:prstGeom>
                <a:noFill/>
                <a:ln w="38100">
                  <a:solidFill>
                    <a:schemeClr val="tx1"/>
                  </a:solidFill>
                  <a:round/>
                  <a:headEnd/>
                  <a:tailEnd/>
                </a:ln>
                <a:effectLst/>
              </p:spPr>
              <p:txBody>
                <a:bodyPr wrap="none" anchor="ctr"/>
                <a:lstStyle/>
                <a:p>
                  <a:endParaRPr lang="en-CA"/>
                </a:p>
              </p:txBody>
            </p:sp>
            <p:sp>
              <p:nvSpPr>
                <p:cNvPr id="102450" name="Line 50"/>
                <p:cNvSpPr>
                  <a:spLocks noChangeShapeType="1"/>
                </p:cNvSpPr>
                <p:nvPr/>
              </p:nvSpPr>
              <p:spPr bwMode="auto">
                <a:xfrm>
                  <a:off x="1832" y="592"/>
                  <a:ext cx="280" cy="0"/>
                </a:xfrm>
                <a:prstGeom prst="line">
                  <a:avLst/>
                </a:prstGeom>
                <a:noFill/>
                <a:ln w="28575">
                  <a:solidFill>
                    <a:schemeClr val="tx1"/>
                  </a:solidFill>
                  <a:round/>
                  <a:headEnd/>
                  <a:tailEnd/>
                </a:ln>
                <a:effectLst/>
              </p:spPr>
              <p:txBody>
                <a:bodyPr wrap="none" anchor="ctr"/>
                <a:lstStyle/>
                <a:p>
                  <a:endParaRPr lang="en-CA"/>
                </a:p>
              </p:txBody>
            </p:sp>
          </p:grpSp>
          <p:grpSp>
            <p:nvGrpSpPr>
              <p:cNvPr id="102451" name="Group 51"/>
              <p:cNvGrpSpPr>
                <a:grpSpLocks/>
              </p:cNvGrpSpPr>
              <p:nvPr/>
            </p:nvGrpSpPr>
            <p:grpSpPr bwMode="auto">
              <a:xfrm>
                <a:off x="3944" y="2718"/>
                <a:ext cx="952" cy="208"/>
                <a:chOff x="1552" y="592"/>
                <a:chExt cx="952" cy="208"/>
              </a:xfrm>
            </p:grpSpPr>
            <p:sp>
              <p:nvSpPr>
                <p:cNvPr id="102452" name="Line 52"/>
                <p:cNvSpPr>
                  <a:spLocks noChangeShapeType="1"/>
                </p:cNvSpPr>
                <p:nvPr/>
              </p:nvSpPr>
              <p:spPr bwMode="auto">
                <a:xfrm>
                  <a:off x="1552" y="800"/>
                  <a:ext cx="952" cy="0"/>
                </a:xfrm>
                <a:prstGeom prst="line">
                  <a:avLst/>
                </a:prstGeom>
                <a:noFill/>
                <a:ln w="38100">
                  <a:solidFill>
                    <a:schemeClr val="tx1"/>
                  </a:solidFill>
                  <a:round/>
                  <a:headEnd/>
                  <a:tailEnd/>
                </a:ln>
                <a:effectLst/>
              </p:spPr>
              <p:txBody>
                <a:bodyPr wrap="none" anchor="ctr"/>
                <a:lstStyle/>
                <a:p>
                  <a:endParaRPr lang="en-CA"/>
                </a:p>
              </p:txBody>
            </p:sp>
            <p:sp>
              <p:nvSpPr>
                <p:cNvPr id="102453" name="Line 53"/>
                <p:cNvSpPr>
                  <a:spLocks noChangeShapeType="1"/>
                </p:cNvSpPr>
                <p:nvPr/>
              </p:nvSpPr>
              <p:spPr bwMode="auto">
                <a:xfrm>
                  <a:off x="1832" y="592"/>
                  <a:ext cx="280" cy="0"/>
                </a:xfrm>
                <a:prstGeom prst="line">
                  <a:avLst/>
                </a:prstGeom>
                <a:noFill/>
                <a:ln w="28575">
                  <a:solidFill>
                    <a:schemeClr val="tx1"/>
                  </a:solidFill>
                  <a:round/>
                  <a:headEnd/>
                  <a:tailEnd/>
                </a:ln>
                <a:effectLst/>
              </p:spPr>
              <p:txBody>
                <a:bodyPr wrap="none" anchor="ctr"/>
                <a:lstStyle/>
                <a:p>
                  <a:endParaRPr lang="en-CA"/>
                </a:p>
              </p:txBody>
            </p:sp>
          </p:grpSp>
          <p:grpSp>
            <p:nvGrpSpPr>
              <p:cNvPr id="102454" name="Group 54"/>
              <p:cNvGrpSpPr>
                <a:grpSpLocks/>
              </p:cNvGrpSpPr>
              <p:nvPr/>
            </p:nvGrpSpPr>
            <p:grpSpPr bwMode="auto">
              <a:xfrm>
                <a:off x="3936" y="3150"/>
                <a:ext cx="952" cy="208"/>
                <a:chOff x="1552" y="592"/>
                <a:chExt cx="952" cy="208"/>
              </a:xfrm>
            </p:grpSpPr>
            <p:sp>
              <p:nvSpPr>
                <p:cNvPr id="102455" name="Line 55"/>
                <p:cNvSpPr>
                  <a:spLocks noChangeShapeType="1"/>
                </p:cNvSpPr>
                <p:nvPr/>
              </p:nvSpPr>
              <p:spPr bwMode="auto">
                <a:xfrm>
                  <a:off x="1552" y="800"/>
                  <a:ext cx="952" cy="0"/>
                </a:xfrm>
                <a:prstGeom prst="line">
                  <a:avLst/>
                </a:prstGeom>
                <a:noFill/>
                <a:ln w="38100">
                  <a:solidFill>
                    <a:schemeClr val="tx1"/>
                  </a:solidFill>
                  <a:round/>
                  <a:headEnd/>
                  <a:tailEnd/>
                </a:ln>
                <a:effectLst/>
              </p:spPr>
              <p:txBody>
                <a:bodyPr wrap="none" anchor="ctr"/>
                <a:lstStyle/>
                <a:p>
                  <a:endParaRPr lang="en-CA"/>
                </a:p>
              </p:txBody>
            </p:sp>
            <p:sp>
              <p:nvSpPr>
                <p:cNvPr id="102456" name="Line 56"/>
                <p:cNvSpPr>
                  <a:spLocks noChangeShapeType="1"/>
                </p:cNvSpPr>
                <p:nvPr/>
              </p:nvSpPr>
              <p:spPr bwMode="auto">
                <a:xfrm>
                  <a:off x="1832" y="592"/>
                  <a:ext cx="280" cy="0"/>
                </a:xfrm>
                <a:prstGeom prst="line">
                  <a:avLst/>
                </a:prstGeom>
                <a:noFill/>
                <a:ln w="28575">
                  <a:solidFill>
                    <a:schemeClr val="tx1"/>
                  </a:solidFill>
                  <a:round/>
                  <a:headEnd/>
                  <a:tailEnd/>
                </a:ln>
                <a:effectLst/>
              </p:spPr>
              <p:txBody>
                <a:bodyPr wrap="none" anchor="ctr"/>
                <a:lstStyle/>
                <a:p>
                  <a:endParaRPr lang="en-CA"/>
                </a:p>
              </p:txBody>
            </p:sp>
          </p:grpSp>
          <p:grpSp>
            <p:nvGrpSpPr>
              <p:cNvPr id="102457" name="Group 57"/>
              <p:cNvGrpSpPr>
                <a:grpSpLocks/>
              </p:cNvGrpSpPr>
              <p:nvPr/>
            </p:nvGrpSpPr>
            <p:grpSpPr bwMode="auto">
              <a:xfrm>
                <a:off x="3936" y="3582"/>
                <a:ext cx="952" cy="208"/>
                <a:chOff x="1552" y="592"/>
                <a:chExt cx="952" cy="208"/>
              </a:xfrm>
            </p:grpSpPr>
            <p:sp>
              <p:nvSpPr>
                <p:cNvPr id="102458" name="Line 58"/>
                <p:cNvSpPr>
                  <a:spLocks noChangeShapeType="1"/>
                </p:cNvSpPr>
                <p:nvPr/>
              </p:nvSpPr>
              <p:spPr bwMode="auto">
                <a:xfrm>
                  <a:off x="1552" y="800"/>
                  <a:ext cx="952" cy="0"/>
                </a:xfrm>
                <a:prstGeom prst="line">
                  <a:avLst/>
                </a:prstGeom>
                <a:noFill/>
                <a:ln w="38100">
                  <a:solidFill>
                    <a:schemeClr val="tx1"/>
                  </a:solidFill>
                  <a:round/>
                  <a:headEnd/>
                  <a:tailEnd/>
                </a:ln>
                <a:effectLst/>
              </p:spPr>
              <p:txBody>
                <a:bodyPr wrap="none" anchor="ctr"/>
                <a:lstStyle/>
                <a:p>
                  <a:endParaRPr lang="en-CA"/>
                </a:p>
              </p:txBody>
            </p:sp>
            <p:sp>
              <p:nvSpPr>
                <p:cNvPr id="102459" name="Line 59"/>
                <p:cNvSpPr>
                  <a:spLocks noChangeShapeType="1"/>
                </p:cNvSpPr>
                <p:nvPr/>
              </p:nvSpPr>
              <p:spPr bwMode="auto">
                <a:xfrm>
                  <a:off x="1832" y="592"/>
                  <a:ext cx="280" cy="0"/>
                </a:xfrm>
                <a:prstGeom prst="line">
                  <a:avLst/>
                </a:prstGeom>
                <a:noFill/>
                <a:ln w="28575">
                  <a:solidFill>
                    <a:schemeClr val="tx1"/>
                  </a:solidFill>
                  <a:round/>
                  <a:headEnd/>
                  <a:tailEnd/>
                </a:ln>
                <a:effectLst/>
              </p:spPr>
              <p:txBody>
                <a:bodyPr wrap="none" anchor="ctr"/>
                <a:lstStyle/>
                <a:p>
                  <a:endParaRPr lang="en-CA"/>
                </a:p>
              </p:txBody>
            </p:sp>
          </p:grpSp>
          <p:grpSp>
            <p:nvGrpSpPr>
              <p:cNvPr id="102460" name="Group 60"/>
              <p:cNvGrpSpPr>
                <a:grpSpLocks/>
              </p:cNvGrpSpPr>
              <p:nvPr/>
            </p:nvGrpSpPr>
            <p:grpSpPr bwMode="auto">
              <a:xfrm>
                <a:off x="3850" y="3870"/>
                <a:ext cx="1346" cy="312"/>
                <a:chOff x="1482" y="3896"/>
                <a:chExt cx="1346" cy="312"/>
              </a:xfrm>
            </p:grpSpPr>
            <p:sp>
              <p:nvSpPr>
                <p:cNvPr id="102461" name="Line 61"/>
                <p:cNvSpPr>
                  <a:spLocks noChangeShapeType="1"/>
                </p:cNvSpPr>
                <p:nvPr/>
              </p:nvSpPr>
              <p:spPr bwMode="auto">
                <a:xfrm>
                  <a:off x="1576" y="3992"/>
                  <a:ext cx="952" cy="0"/>
                </a:xfrm>
                <a:prstGeom prst="line">
                  <a:avLst/>
                </a:prstGeom>
                <a:noFill/>
                <a:ln w="38100">
                  <a:solidFill>
                    <a:schemeClr val="tx1"/>
                  </a:solidFill>
                  <a:round/>
                  <a:headEnd/>
                  <a:tailEnd/>
                </a:ln>
                <a:effectLst/>
              </p:spPr>
              <p:txBody>
                <a:bodyPr wrap="none" anchor="ctr"/>
                <a:lstStyle/>
                <a:p>
                  <a:endParaRPr lang="en-CA"/>
                </a:p>
              </p:txBody>
            </p:sp>
            <p:sp>
              <p:nvSpPr>
                <p:cNvPr id="102462" name="Line 62"/>
                <p:cNvSpPr>
                  <a:spLocks noChangeShapeType="1"/>
                </p:cNvSpPr>
                <p:nvPr/>
              </p:nvSpPr>
              <p:spPr bwMode="auto">
                <a:xfrm>
                  <a:off x="2216" y="3896"/>
                  <a:ext cx="0" cy="96"/>
                </a:xfrm>
                <a:prstGeom prst="line">
                  <a:avLst/>
                </a:prstGeom>
                <a:noFill/>
                <a:ln w="28575">
                  <a:solidFill>
                    <a:schemeClr val="tx1"/>
                  </a:solidFill>
                  <a:round/>
                  <a:headEnd/>
                  <a:tailEnd/>
                </a:ln>
                <a:effectLst/>
              </p:spPr>
              <p:txBody>
                <a:bodyPr wrap="none" anchor="ctr"/>
                <a:lstStyle/>
                <a:p>
                  <a:endParaRPr lang="en-CA"/>
                </a:p>
              </p:txBody>
            </p:sp>
            <p:sp>
              <p:nvSpPr>
                <p:cNvPr id="102463" name="Line 63"/>
                <p:cNvSpPr>
                  <a:spLocks noChangeShapeType="1"/>
                </p:cNvSpPr>
                <p:nvPr/>
              </p:nvSpPr>
              <p:spPr bwMode="auto">
                <a:xfrm>
                  <a:off x="2520" y="3896"/>
                  <a:ext cx="0" cy="96"/>
                </a:xfrm>
                <a:prstGeom prst="line">
                  <a:avLst/>
                </a:prstGeom>
                <a:noFill/>
                <a:ln w="28575">
                  <a:solidFill>
                    <a:schemeClr val="tx1"/>
                  </a:solidFill>
                  <a:round/>
                  <a:headEnd/>
                  <a:tailEnd/>
                </a:ln>
                <a:effectLst/>
              </p:spPr>
              <p:txBody>
                <a:bodyPr wrap="none" anchor="ctr"/>
                <a:lstStyle/>
                <a:p>
                  <a:endParaRPr lang="en-CA"/>
                </a:p>
              </p:txBody>
            </p:sp>
            <p:sp>
              <p:nvSpPr>
                <p:cNvPr id="102464" name="Line 64"/>
                <p:cNvSpPr>
                  <a:spLocks noChangeShapeType="1"/>
                </p:cNvSpPr>
                <p:nvPr/>
              </p:nvSpPr>
              <p:spPr bwMode="auto">
                <a:xfrm>
                  <a:off x="1896" y="3896"/>
                  <a:ext cx="0" cy="96"/>
                </a:xfrm>
                <a:prstGeom prst="line">
                  <a:avLst/>
                </a:prstGeom>
                <a:noFill/>
                <a:ln w="28575">
                  <a:solidFill>
                    <a:schemeClr val="tx1"/>
                  </a:solidFill>
                  <a:round/>
                  <a:headEnd/>
                  <a:tailEnd/>
                </a:ln>
                <a:effectLst/>
              </p:spPr>
              <p:txBody>
                <a:bodyPr wrap="none" anchor="ctr"/>
                <a:lstStyle/>
                <a:p>
                  <a:endParaRPr lang="en-CA"/>
                </a:p>
              </p:txBody>
            </p:sp>
            <p:sp>
              <p:nvSpPr>
                <p:cNvPr id="102465" name="Line 65"/>
                <p:cNvSpPr>
                  <a:spLocks noChangeShapeType="1"/>
                </p:cNvSpPr>
                <p:nvPr/>
              </p:nvSpPr>
              <p:spPr bwMode="auto">
                <a:xfrm>
                  <a:off x="1584" y="3896"/>
                  <a:ext cx="0" cy="96"/>
                </a:xfrm>
                <a:prstGeom prst="line">
                  <a:avLst/>
                </a:prstGeom>
                <a:noFill/>
                <a:ln w="28575">
                  <a:solidFill>
                    <a:schemeClr val="tx1"/>
                  </a:solidFill>
                  <a:round/>
                  <a:headEnd/>
                  <a:tailEnd/>
                </a:ln>
                <a:effectLst/>
              </p:spPr>
              <p:txBody>
                <a:bodyPr wrap="none" anchor="ctr"/>
                <a:lstStyle/>
                <a:p>
                  <a:endParaRPr lang="en-CA"/>
                </a:p>
              </p:txBody>
            </p:sp>
            <p:grpSp>
              <p:nvGrpSpPr>
                <p:cNvPr id="102466" name="Group 66"/>
                <p:cNvGrpSpPr>
                  <a:grpSpLocks/>
                </p:cNvGrpSpPr>
                <p:nvPr/>
              </p:nvGrpSpPr>
              <p:grpSpPr bwMode="auto">
                <a:xfrm>
                  <a:off x="1482" y="3977"/>
                  <a:ext cx="1346" cy="231"/>
                  <a:chOff x="1482" y="3977"/>
                  <a:chExt cx="1346" cy="231"/>
                </a:xfrm>
              </p:grpSpPr>
              <p:sp>
                <p:nvSpPr>
                  <p:cNvPr id="102467" name="Text Box 67"/>
                  <p:cNvSpPr txBox="1">
                    <a:spLocks noChangeArrowheads="1"/>
                  </p:cNvSpPr>
                  <p:nvPr/>
                </p:nvSpPr>
                <p:spPr bwMode="auto">
                  <a:xfrm>
                    <a:off x="1482" y="3977"/>
                    <a:ext cx="188" cy="231"/>
                  </a:xfrm>
                  <a:prstGeom prst="rect">
                    <a:avLst/>
                  </a:prstGeom>
                  <a:noFill/>
                  <a:ln w="12700">
                    <a:noFill/>
                    <a:miter lim="800000"/>
                    <a:headEnd/>
                    <a:tailEnd/>
                  </a:ln>
                  <a:effectLst/>
                </p:spPr>
                <p:txBody>
                  <a:bodyPr wrap="none">
                    <a:spAutoFit/>
                  </a:bodyPr>
                  <a:lstStyle/>
                  <a:p>
                    <a:pPr algn="ctr"/>
                    <a:r>
                      <a:rPr lang="en-US" sz="1800">
                        <a:solidFill>
                          <a:schemeClr val="tx2"/>
                        </a:solidFill>
                        <a:latin typeface="Times New Roman" pitchFamily="18" charset="0"/>
                      </a:rPr>
                      <a:t>0</a:t>
                    </a:r>
                  </a:p>
                </p:txBody>
              </p:sp>
              <p:sp>
                <p:nvSpPr>
                  <p:cNvPr id="102468" name="Text Box 68"/>
                  <p:cNvSpPr txBox="1">
                    <a:spLocks noChangeArrowheads="1"/>
                  </p:cNvSpPr>
                  <p:nvPr/>
                </p:nvSpPr>
                <p:spPr bwMode="auto">
                  <a:xfrm>
                    <a:off x="1802" y="3977"/>
                    <a:ext cx="188" cy="231"/>
                  </a:xfrm>
                  <a:prstGeom prst="rect">
                    <a:avLst/>
                  </a:prstGeom>
                  <a:noFill/>
                  <a:ln w="12700">
                    <a:noFill/>
                    <a:miter lim="800000"/>
                    <a:headEnd/>
                    <a:tailEnd/>
                  </a:ln>
                  <a:effectLst/>
                </p:spPr>
                <p:txBody>
                  <a:bodyPr wrap="none">
                    <a:spAutoFit/>
                  </a:bodyPr>
                  <a:lstStyle/>
                  <a:p>
                    <a:pPr algn="ctr"/>
                    <a:r>
                      <a:rPr lang="en-US" sz="1800">
                        <a:solidFill>
                          <a:schemeClr val="tx2"/>
                        </a:solidFill>
                        <a:latin typeface="Times New Roman" pitchFamily="18" charset="0"/>
                      </a:rPr>
                      <a:t>1</a:t>
                    </a:r>
                  </a:p>
                </p:txBody>
              </p:sp>
              <p:sp>
                <p:nvSpPr>
                  <p:cNvPr id="102469" name="Text Box 69"/>
                  <p:cNvSpPr txBox="1">
                    <a:spLocks noChangeArrowheads="1"/>
                  </p:cNvSpPr>
                  <p:nvPr/>
                </p:nvSpPr>
                <p:spPr bwMode="auto">
                  <a:xfrm>
                    <a:off x="2420" y="3977"/>
                    <a:ext cx="408" cy="231"/>
                  </a:xfrm>
                  <a:prstGeom prst="rect">
                    <a:avLst/>
                  </a:prstGeom>
                  <a:noFill/>
                  <a:ln w="12700">
                    <a:noFill/>
                    <a:miter lim="800000"/>
                    <a:headEnd/>
                    <a:tailEnd/>
                  </a:ln>
                  <a:effectLst/>
                </p:spPr>
                <p:txBody>
                  <a:bodyPr wrap="none">
                    <a:spAutoFit/>
                  </a:bodyPr>
                  <a:lstStyle/>
                  <a:p>
                    <a:r>
                      <a:rPr lang="en-US" sz="1800">
                        <a:solidFill>
                          <a:schemeClr val="tx2"/>
                        </a:solidFill>
                        <a:latin typeface="Times New Roman" pitchFamily="18" charset="0"/>
                      </a:rPr>
                      <a:t>3 sec</a:t>
                    </a:r>
                  </a:p>
                </p:txBody>
              </p:sp>
              <p:sp>
                <p:nvSpPr>
                  <p:cNvPr id="102470" name="Text Box 70"/>
                  <p:cNvSpPr txBox="1">
                    <a:spLocks noChangeArrowheads="1"/>
                  </p:cNvSpPr>
                  <p:nvPr/>
                </p:nvSpPr>
                <p:spPr bwMode="auto">
                  <a:xfrm>
                    <a:off x="2138" y="3977"/>
                    <a:ext cx="188" cy="231"/>
                  </a:xfrm>
                  <a:prstGeom prst="rect">
                    <a:avLst/>
                  </a:prstGeom>
                  <a:noFill/>
                  <a:ln w="12700">
                    <a:noFill/>
                    <a:miter lim="800000"/>
                    <a:headEnd/>
                    <a:tailEnd/>
                  </a:ln>
                  <a:effectLst/>
                </p:spPr>
                <p:txBody>
                  <a:bodyPr wrap="none">
                    <a:spAutoFit/>
                  </a:bodyPr>
                  <a:lstStyle/>
                  <a:p>
                    <a:pPr algn="ctr"/>
                    <a:r>
                      <a:rPr lang="en-US" sz="1800">
                        <a:solidFill>
                          <a:schemeClr val="tx2"/>
                        </a:solidFill>
                        <a:latin typeface="Times New Roman" pitchFamily="18" charset="0"/>
                      </a:rPr>
                      <a:t>2</a:t>
                    </a:r>
                  </a:p>
                </p:txBody>
              </p:sp>
            </p:grpSp>
          </p:grpSp>
          <p:sp>
            <p:nvSpPr>
              <p:cNvPr id="102471" name="Line 71"/>
              <p:cNvSpPr>
                <a:spLocks noChangeShapeType="1"/>
              </p:cNvSpPr>
              <p:nvPr/>
            </p:nvSpPr>
            <p:spPr bwMode="auto">
              <a:xfrm>
                <a:off x="4216" y="2798"/>
                <a:ext cx="0" cy="256"/>
              </a:xfrm>
              <a:prstGeom prst="line">
                <a:avLst/>
              </a:prstGeom>
              <a:noFill/>
              <a:ln w="19050">
                <a:solidFill>
                  <a:schemeClr val="tx1"/>
                </a:solidFill>
                <a:round/>
                <a:headEnd/>
                <a:tailEnd/>
              </a:ln>
              <a:effectLst/>
            </p:spPr>
            <p:txBody>
              <a:bodyPr wrap="none" anchor="ctr"/>
              <a:lstStyle/>
              <a:p>
                <a:endParaRPr lang="en-CA"/>
              </a:p>
            </p:txBody>
          </p:sp>
          <p:sp>
            <p:nvSpPr>
              <p:cNvPr id="102472" name="Line 72"/>
              <p:cNvSpPr>
                <a:spLocks noChangeShapeType="1"/>
              </p:cNvSpPr>
              <p:nvPr/>
            </p:nvSpPr>
            <p:spPr bwMode="auto">
              <a:xfrm>
                <a:off x="4248" y="2798"/>
                <a:ext cx="0" cy="256"/>
              </a:xfrm>
              <a:prstGeom prst="line">
                <a:avLst/>
              </a:prstGeom>
              <a:noFill/>
              <a:ln w="19050">
                <a:solidFill>
                  <a:schemeClr val="tx1"/>
                </a:solidFill>
                <a:round/>
                <a:headEnd/>
                <a:tailEnd/>
              </a:ln>
              <a:effectLst/>
            </p:spPr>
            <p:txBody>
              <a:bodyPr wrap="none" anchor="ctr"/>
              <a:lstStyle/>
              <a:p>
                <a:endParaRPr lang="en-CA"/>
              </a:p>
            </p:txBody>
          </p:sp>
          <p:sp>
            <p:nvSpPr>
              <p:cNvPr id="102473" name="Line 73"/>
              <p:cNvSpPr>
                <a:spLocks noChangeShapeType="1"/>
              </p:cNvSpPr>
              <p:nvPr/>
            </p:nvSpPr>
            <p:spPr bwMode="auto">
              <a:xfrm>
                <a:off x="4288" y="2798"/>
                <a:ext cx="0" cy="256"/>
              </a:xfrm>
              <a:prstGeom prst="line">
                <a:avLst/>
              </a:prstGeom>
              <a:noFill/>
              <a:ln w="19050">
                <a:solidFill>
                  <a:schemeClr val="tx1"/>
                </a:solidFill>
                <a:round/>
                <a:headEnd/>
                <a:tailEnd/>
              </a:ln>
              <a:effectLst/>
            </p:spPr>
            <p:txBody>
              <a:bodyPr wrap="none" anchor="ctr"/>
              <a:lstStyle/>
              <a:p>
                <a:endParaRPr lang="en-CA"/>
              </a:p>
            </p:txBody>
          </p:sp>
          <p:sp>
            <p:nvSpPr>
              <p:cNvPr id="102474" name="Line 74"/>
              <p:cNvSpPr>
                <a:spLocks noChangeShapeType="1"/>
              </p:cNvSpPr>
              <p:nvPr/>
            </p:nvSpPr>
            <p:spPr bwMode="auto">
              <a:xfrm>
                <a:off x="4200" y="2382"/>
                <a:ext cx="0" cy="256"/>
              </a:xfrm>
              <a:prstGeom prst="line">
                <a:avLst/>
              </a:prstGeom>
              <a:noFill/>
              <a:ln w="19050">
                <a:solidFill>
                  <a:schemeClr val="tx1"/>
                </a:solidFill>
                <a:round/>
                <a:headEnd/>
                <a:tailEnd/>
              </a:ln>
              <a:effectLst/>
            </p:spPr>
            <p:txBody>
              <a:bodyPr wrap="none" anchor="ctr"/>
              <a:lstStyle/>
              <a:p>
                <a:endParaRPr lang="en-CA"/>
              </a:p>
            </p:txBody>
          </p:sp>
          <p:sp>
            <p:nvSpPr>
              <p:cNvPr id="102475" name="Line 75"/>
              <p:cNvSpPr>
                <a:spLocks noChangeShapeType="1"/>
              </p:cNvSpPr>
              <p:nvPr/>
            </p:nvSpPr>
            <p:spPr bwMode="auto">
              <a:xfrm>
                <a:off x="4224" y="2382"/>
                <a:ext cx="0" cy="256"/>
              </a:xfrm>
              <a:prstGeom prst="line">
                <a:avLst/>
              </a:prstGeom>
              <a:noFill/>
              <a:ln w="19050">
                <a:solidFill>
                  <a:schemeClr val="tx1"/>
                </a:solidFill>
                <a:round/>
                <a:headEnd/>
                <a:tailEnd/>
              </a:ln>
              <a:effectLst/>
            </p:spPr>
            <p:txBody>
              <a:bodyPr wrap="none" anchor="ctr"/>
              <a:lstStyle/>
              <a:p>
                <a:endParaRPr lang="en-CA"/>
              </a:p>
            </p:txBody>
          </p:sp>
          <p:sp>
            <p:nvSpPr>
              <p:cNvPr id="102476" name="Line 76"/>
              <p:cNvSpPr>
                <a:spLocks noChangeShapeType="1"/>
              </p:cNvSpPr>
              <p:nvPr/>
            </p:nvSpPr>
            <p:spPr bwMode="auto">
              <a:xfrm>
                <a:off x="4272" y="2382"/>
                <a:ext cx="0" cy="256"/>
              </a:xfrm>
              <a:prstGeom prst="line">
                <a:avLst/>
              </a:prstGeom>
              <a:noFill/>
              <a:ln w="19050">
                <a:solidFill>
                  <a:schemeClr val="tx1"/>
                </a:solidFill>
                <a:round/>
                <a:headEnd/>
                <a:tailEnd/>
              </a:ln>
              <a:effectLst/>
            </p:spPr>
            <p:txBody>
              <a:bodyPr wrap="none" anchor="ctr"/>
              <a:lstStyle/>
              <a:p>
                <a:endParaRPr lang="en-CA"/>
              </a:p>
            </p:txBody>
          </p:sp>
          <p:sp>
            <p:nvSpPr>
              <p:cNvPr id="102477" name="Line 77"/>
              <p:cNvSpPr>
                <a:spLocks noChangeShapeType="1"/>
              </p:cNvSpPr>
              <p:nvPr/>
            </p:nvSpPr>
            <p:spPr bwMode="auto">
              <a:xfrm>
                <a:off x="4296" y="2382"/>
                <a:ext cx="0" cy="256"/>
              </a:xfrm>
              <a:prstGeom prst="line">
                <a:avLst/>
              </a:prstGeom>
              <a:noFill/>
              <a:ln w="19050">
                <a:solidFill>
                  <a:schemeClr val="tx1"/>
                </a:solidFill>
                <a:round/>
                <a:headEnd/>
                <a:tailEnd/>
              </a:ln>
              <a:effectLst/>
            </p:spPr>
            <p:txBody>
              <a:bodyPr wrap="none" anchor="ctr"/>
              <a:lstStyle/>
              <a:p>
                <a:endParaRPr lang="en-CA"/>
              </a:p>
            </p:txBody>
          </p:sp>
          <p:sp>
            <p:nvSpPr>
              <p:cNvPr id="102478" name="Line 78"/>
              <p:cNvSpPr>
                <a:spLocks noChangeShapeType="1"/>
              </p:cNvSpPr>
              <p:nvPr/>
            </p:nvSpPr>
            <p:spPr bwMode="auto">
              <a:xfrm>
                <a:off x="4328" y="2382"/>
                <a:ext cx="0" cy="256"/>
              </a:xfrm>
              <a:prstGeom prst="line">
                <a:avLst/>
              </a:prstGeom>
              <a:noFill/>
              <a:ln w="19050">
                <a:solidFill>
                  <a:schemeClr val="tx1"/>
                </a:solidFill>
                <a:round/>
                <a:headEnd/>
                <a:tailEnd/>
              </a:ln>
              <a:effectLst/>
            </p:spPr>
            <p:txBody>
              <a:bodyPr wrap="none" anchor="ctr"/>
              <a:lstStyle/>
              <a:p>
                <a:endParaRPr lang="en-CA"/>
              </a:p>
            </p:txBody>
          </p:sp>
          <p:sp>
            <p:nvSpPr>
              <p:cNvPr id="102479" name="Line 79"/>
              <p:cNvSpPr>
                <a:spLocks noChangeShapeType="1"/>
              </p:cNvSpPr>
              <p:nvPr/>
            </p:nvSpPr>
            <p:spPr bwMode="auto">
              <a:xfrm>
                <a:off x="4360" y="2382"/>
                <a:ext cx="0" cy="256"/>
              </a:xfrm>
              <a:prstGeom prst="line">
                <a:avLst/>
              </a:prstGeom>
              <a:noFill/>
              <a:ln w="19050">
                <a:solidFill>
                  <a:schemeClr val="tx1"/>
                </a:solidFill>
                <a:round/>
                <a:headEnd/>
                <a:tailEnd/>
              </a:ln>
              <a:effectLst/>
            </p:spPr>
            <p:txBody>
              <a:bodyPr wrap="none" anchor="ctr"/>
              <a:lstStyle/>
              <a:p>
                <a:endParaRPr lang="en-CA"/>
              </a:p>
            </p:txBody>
          </p:sp>
          <p:sp>
            <p:nvSpPr>
              <p:cNvPr id="102480" name="Line 80"/>
              <p:cNvSpPr>
                <a:spLocks noChangeShapeType="1"/>
              </p:cNvSpPr>
              <p:nvPr/>
            </p:nvSpPr>
            <p:spPr bwMode="auto">
              <a:xfrm>
                <a:off x="4392" y="2382"/>
                <a:ext cx="0" cy="256"/>
              </a:xfrm>
              <a:prstGeom prst="line">
                <a:avLst/>
              </a:prstGeom>
              <a:noFill/>
              <a:ln w="19050">
                <a:solidFill>
                  <a:schemeClr val="tx1"/>
                </a:solidFill>
                <a:round/>
                <a:headEnd/>
                <a:tailEnd/>
              </a:ln>
              <a:effectLst/>
            </p:spPr>
            <p:txBody>
              <a:bodyPr wrap="none" anchor="ctr"/>
              <a:lstStyle/>
              <a:p>
                <a:endParaRPr lang="en-CA"/>
              </a:p>
            </p:txBody>
          </p:sp>
          <p:sp>
            <p:nvSpPr>
              <p:cNvPr id="102481" name="Line 81"/>
              <p:cNvSpPr>
                <a:spLocks noChangeShapeType="1"/>
              </p:cNvSpPr>
              <p:nvPr/>
            </p:nvSpPr>
            <p:spPr bwMode="auto">
              <a:xfrm>
                <a:off x="4432" y="2382"/>
                <a:ext cx="0" cy="256"/>
              </a:xfrm>
              <a:prstGeom prst="line">
                <a:avLst/>
              </a:prstGeom>
              <a:noFill/>
              <a:ln w="19050">
                <a:solidFill>
                  <a:schemeClr val="tx1"/>
                </a:solidFill>
                <a:round/>
                <a:headEnd/>
                <a:tailEnd/>
              </a:ln>
              <a:effectLst/>
            </p:spPr>
            <p:txBody>
              <a:bodyPr wrap="none" anchor="ctr"/>
              <a:lstStyle/>
              <a:p>
                <a:endParaRPr lang="en-CA"/>
              </a:p>
            </p:txBody>
          </p:sp>
          <p:sp>
            <p:nvSpPr>
              <p:cNvPr id="102482" name="Line 82"/>
              <p:cNvSpPr>
                <a:spLocks noChangeShapeType="1"/>
              </p:cNvSpPr>
              <p:nvPr/>
            </p:nvSpPr>
            <p:spPr bwMode="auto">
              <a:xfrm>
                <a:off x="4480" y="2382"/>
                <a:ext cx="0" cy="256"/>
              </a:xfrm>
              <a:prstGeom prst="line">
                <a:avLst/>
              </a:prstGeom>
              <a:noFill/>
              <a:ln w="19050">
                <a:solidFill>
                  <a:schemeClr val="tx1"/>
                </a:solidFill>
                <a:round/>
                <a:headEnd/>
                <a:tailEnd/>
              </a:ln>
              <a:effectLst/>
            </p:spPr>
            <p:txBody>
              <a:bodyPr wrap="none" anchor="ctr"/>
              <a:lstStyle/>
              <a:p>
                <a:endParaRPr lang="en-CA"/>
              </a:p>
            </p:txBody>
          </p:sp>
          <p:sp>
            <p:nvSpPr>
              <p:cNvPr id="102483" name="Line 83"/>
              <p:cNvSpPr>
                <a:spLocks noChangeShapeType="1"/>
              </p:cNvSpPr>
              <p:nvPr/>
            </p:nvSpPr>
            <p:spPr bwMode="auto">
              <a:xfrm>
                <a:off x="4208" y="1950"/>
                <a:ext cx="0" cy="256"/>
              </a:xfrm>
              <a:prstGeom prst="line">
                <a:avLst/>
              </a:prstGeom>
              <a:noFill/>
              <a:ln w="19050">
                <a:solidFill>
                  <a:schemeClr val="tx1"/>
                </a:solidFill>
                <a:round/>
                <a:headEnd/>
                <a:tailEnd/>
              </a:ln>
              <a:effectLst/>
            </p:spPr>
            <p:txBody>
              <a:bodyPr wrap="none" anchor="ctr"/>
              <a:lstStyle/>
              <a:p>
                <a:endParaRPr lang="en-CA"/>
              </a:p>
            </p:txBody>
          </p:sp>
          <p:sp>
            <p:nvSpPr>
              <p:cNvPr id="102484" name="Line 84"/>
              <p:cNvSpPr>
                <a:spLocks noChangeShapeType="1"/>
              </p:cNvSpPr>
              <p:nvPr/>
            </p:nvSpPr>
            <p:spPr bwMode="auto">
              <a:xfrm>
                <a:off x="4192" y="1518"/>
                <a:ext cx="0" cy="256"/>
              </a:xfrm>
              <a:prstGeom prst="line">
                <a:avLst/>
              </a:prstGeom>
              <a:noFill/>
              <a:ln w="19050">
                <a:solidFill>
                  <a:schemeClr val="tx1"/>
                </a:solidFill>
                <a:round/>
                <a:headEnd/>
                <a:tailEnd/>
              </a:ln>
              <a:effectLst/>
            </p:spPr>
            <p:txBody>
              <a:bodyPr wrap="none" anchor="ctr"/>
              <a:lstStyle/>
              <a:p>
                <a:endParaRPr lang="en-CA"/>
              </a:p>
            </p:txBody>
          </p:sp>
          <p:sp>
            <p:nvSpPr>
              <p:cNvPr id="102485" name="Line 85"/>
              <p:cNvSpPr>
                <a:spLocks noChangeShapeType="1"/>
              </p:cNvSpPr>
              <p:nvPr/>
            </p:nvSpPr>
            <p:spPr bwMode="auto">
              <a:xfrm>
                <a:off x="4224" y="1518"/>
                <a:ext cx="0" cy="256"/>
              </a:xfrm>
              <a:prstGeom prst="line">
                <a:avLst/>
              </a:prstGeom>
              <a:noFill/>
              <a:ln w="19050">
                <a:solidFill>
                  <a:schemeClr val="tx1"/>
                </a:solidFill>
                <a:round/>
                <a:headEnd/>
                <a:tailEnd/>
              </a:ln>
              <a:effectLst/>
            </p:spPr>
            <p:txBody>
              <a:bodyPr wrap="none" anchor="ctr"/>
              <a:lstStyle/>
              <a:p>
                <a:endParaRPr lang="en-CA"/>
              </a:p>
            </p:txBody>
          </p:sp>
          <p:sp>
            <p:nvSpPr>
              <p:cNvPr id="102486" name="Line 86"/>
              <p:cNvSpPr>
                <a:spLocks noChangeShapeType="1"/>
              </p:cNvSpPr>
              <p:nvPr/>
            </p:nvSpPr>
            <p:spPr bwMode="auto">
              <a:xfrm>
                <a:off x="4280" y="1950"/>
                <a:ext cx="0" cy="256"/>
              </a:xfrm>
              <a:prstGeom prst="line">
                <a:avLst/>
              </a:prstGeom>
              <a:noFill/>
              <a:ln w="19050">
                <a:solidFill>
                  <a:schemeClr val="tx1"/>
                </a:solidFill>
                <a:round/>
                <a:headEnd/>
                <a:tailEnd/>
              </a:ln>
              <a:effectLst/>
            </p:spPr>
            <p:txBody>
              <a:bodyPr wrap="none" anchor="ctr"/>
              <a:lstStyle/>
              <a:p>
                <a:endParaRPr lang="en-CA"/>
              </a:p>
            </p:txBody>
          </p:sp>
          <p:sp>
            <p:nvSpPr>
              <p:cNvPr id="102487" name="Line 87"/>
              <p:cNvSpPr>
                <a:spLocks noChangeShapeType="1"/>
              </p:cNvSpPr>
              <p:nvPr/>
            </p:nvSpPr>
            <p:spPr bwMode="auto">
              <a:xfrm>
                <a:off x="4232" y="1950"/>
                <a:ext cx="0" cy="256"/>
              </a:xfrm>
              <a:prstGeom prst="line">
                <a:avLst/>
              </a:prstGeom>
              <a:noFill/>
              <a:ln w="19050">
                <a:solidFill>
                  <a:schemeClr val="tx1"/>
                </a:solidFill>
                <a:round/>
                <a:headEnd/>
                <a:tailEnd/>
              </a:ln>
              <a:effectLst/>
            </p:spPr>
            <p:txBody>
              <a:bodyPr wrap="none" anchor="ctr"/>
              <a:lstStyle/>
              <a:p>
                <a:endParaRPr lang="en-CA"/>
              </a:p>
            </p:txBody>
          </p:sp>
        </p:grpSp>
        <p:sp>
          <p:nvSpPr>
            <p:cNvPr id="102488" name="Text Box 88"/>
            <p:cNvSpPr txBox="1">
              <a:spLocks noChangeArrowheads="1"/>
            </p:cNvSpPr>
            <p:nvPr/>
          </p:nvSpPr>
          <p:spPr bwMode="auto">
            <a:xfrm>
              <a:off x="4970" y="2039"/>
              <a:ext cx="790" cy="828"/>
            </a:xfrm>
            <a:prstGeom prst="rect">
              <a:avLst/>
            </a:prstGeom>
            <a:noFill/>
            <a:ln w="9525">
              <a:noFill/>
              <a:miter lim="800000"/>
              <a:headEnd/>
              <a:tailEnd/>
            </a:ln>
            <a:effectLst/>
          </p:spPr>
          <p:txBody>
            <a:bodyPr>
              <a:spAutoFit/>
            </a:bodyPr>
            <a:lstStyle/>
            <a:p>
              <a:pPr eaLnBrk="1" hangingPunct="1"/>
              <a:r>
                <a:rPr lang="en-CA" sz="1600">
                  <a:solidFill>
                    <a:srgbClr val="0066FF"/>
                  </a:solidFill>
                  <a:latin typeface="Arial" charset="0"/>
                </a:rPr>
                <a:t>V1 responses depend on bar orientation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2423"/>
                                        </p:tgtEl>
                                        <p:attrNameLst>
                                          <p:attrName>style.visibility</p:attrName>
                                        </p:attrNameLst>
                                      </p:cBhvr>
                                      <p:to>
                                        <p:strVal val="visible"/>
                                      </p:to>
                                    </p:set>
                                    <p:animEffect transition="in" filter="wipe(up)">
                                      <p:cBhvr>
                                        <p:cTn id="7" dur="500"/>
                                        <p:tgtEl>
                                          <p:spTgt spid="1024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2" descr="The image “http://www.nyas.org/snc/rw/28/images/hw02.jpg” cannot be displayed, because it contains errors."/>
          <p:cNvPicPr>
            <a:picLocks noChangeAspect="1" noChangeArrowheads="1"/>
          </p:cNvPicPr>
          <p:nvPr/>
        </p:nvPicPr>
        <p:blipFill>
          <a:blip r:embed="rId5" cstate="print"/>
          <a:srcRect/>
          <a:stretch>
            <a:fillRect/>
          </a:stretch>
        </p:blipFill>
        <p:spPr bwMode="auto">
          <a:xfrm>
            <a:off x="6762750" y="5124450"/>
            <a:ext cx="2381250" cy="1733550"/>
          </a:xfrm>
          <a:prstGeom prst="rect">
            <a:avLst/>
          </a:prstGeom>
          <a:noFill/>
        </p:spPr>
      </p:pic>
      <p:sp>
        <p:nvSpPr>
          <p:cNvPr id="106499" name="Text Box 3"/>
          <p:cNvSpPr txBox="1">
            <a:spLocks noChangeArrowheads="1"/>
          </p:cNvSpPr>
          <p:nvPr/>
        </p:nvSpPr>
        <p:spPr bwMode="auto">
          <a:xfrm>
            <a:off x="8204200" y="4699000"/>
            <a:ext cx="781050" cy="366713"/>
          </a:xfrm>
          <a:prstGeom prst="rect">
            <a:avLst/>
          </a:prstGeom>
          <a:noFill/>
          <a:ln w="9525">
            <a:noFill/>
            <a:miter lim="800000"/>
            <a:headEnd/>
            <a:tailEnd/>
          </a:ln>
          <a:effectLst/>
        </p:spPr>
        <p:txBody>
          <a:bodyPr wrap="none">
            <a:spAutoFit/>
          </a:bodyPr>
          <a:lstStyle/>
          <a:p>
            <a:pPr eaLnBrk="1" hangingPunct="1"/>
            <a:r>
              <a:rPr lang="en-CA" sz="1800">
                <a:latin typeface="Arial" charset="0"/>
              </a:rPr>
              <a:t>Hubel</a:t>
            </a:r>
          </a:p>
        </p:txBody>
      </p:sp>
      <p:sp>
        <p:nvSpPr>
          <p:cNvPr id="106500" name="Text Box 4"/>
          <p:cNvSpPr txBox="1">
            <a:spLocks noChangeArrowheads="1"/>
          </p:cNvSpPr>
          <p:nvPr/>
        </p:nvSpPr>
        <p:spPr bwMode="auto">
          <a:xfrm>
            <a:off x="6919913" y="4694238"/>
            <a:ext cx="869950" cy="366712"/>
          </a:xfrm>
          <a:prstGeom prst="rect">
            <a:avLst/>
          </a:prstGeom>
          <a:noFill/>
          <a:ln w="9525">
            <a:noFill/>
            <a:miter lim="800000"/>
            <a:headEnd/>
            <a:tailEnd/>
          </a:ln>
          <a:effectLst/>
        </p:spPr>
        <p:txBody>
          <a:bodyPr wrap="none">
            <a:spAutoFit/>
          </a:bodyPr>
          <a:lstStyle/>
          <a:p>
            <a:pPr eaLnBrk="1" hangingPunct="1"/>
            <a:r>
              <a:rPr lang="en-CA" sz="1800">
                <a:latin typeface="Arial" charset="0"/>
              </a:rPr>
              <a:t>Wiesel</a:t>
            </a:r>
          </a:p>
        </p:txBody>
      </p:sp>
      <p:sp>
        <p:nvSpPr>
          <p:cNvPr id="106501" name="Rectangle 5"/>
          <p:cNvSpPr>
            <a:spLocks noChangeArrowheads="1"/>
          </p:cNvSpPr>
          <p:nvPr/>
        </p:nvSpPr>
        <p:spPr bwMode="auto">
          <a:xfrm>
            <a:off x="0" y="6324600"/>
            <a:ext cx="6164263" cy="533400"/>
          </a:xfrm>
          <a:prstGeom prst="rect">
            <a:avLst/>
          </a:prstGeom>
          <a:noFill/>
          <a:ln w="9525">
            <a:noFill/>
            <a:miter lim="800000"/>
            <a:headEnd/>
            <a:tailEnd/>
          </a:ln>
          <a:effectLst/>
        </p:spPr>
        <p:txBody>
          <a:bodyPr anchor="ctr"/>
          <a:lstStyle/>
          <a:p>
            <a:pPr algn="ctr"/>
            <a:r>
              <a:rPr lang="en-US" sz="3200">
                <a:solidFill>
                  <a:srgbClr val="0066FF"/>
                </a:solidFill>
              </a:rPr>
              <a:t>Hubel/Wiesel movie #2</a:t>
            </a:r>
          </a:p>
        </p:txBody>
      </p:sp>
      <p:sp>
        <p:nvSpPr>
          <p:cNvPr id="106502" name="Rectangle 6"/>
          <p:cNvSpPr>
            <a:spLocks noChangeArrowheads="1"/>
          </p:cNvSpPr>
          <p:nvPr/>
        </p:nvSpPr>
        <p:spPr bwMode="auto">
          <a:xfrm>
            <a:off x="971550" y="0"/>
            <a:ext cx="6878638" cy="533400"/>
          </a:xfrm>
          <a:prstGeom prst="rect">
            <a:avLst/>
          </a:prstGeom>
          <a:noFill/>
          <a:ln w="9525">
            <a:noFill/>
            <a:miter lim="800000"/>
            <a:headEnd/>
            <a:tailEnd/>
          </a:ln>
          <a:effectLst/>
        </p:spPr>
        <p:txBody>
          <a:bodyPr anchor="ctr"/>
          <a:lstStyle/>
          <a:p>
            <a:pPr algn="ctr"/>
            <a:r>
              <a:rPr lang="en-US" sz="3200" dirty="0"/>
              <a:t>Orientation </a:t>
            </a:r>
            <a:r>
              <a:rPr lang="en-US" sz="3200" dirty="0" smtClean="0"/>
              <a:t>selectivity in V1 simple cells</a:t>
            </a:r>
            <a:endParaRPr lang="en-US" sz="3200" dirty="0"/>
          </a:p>
        </p:txBody>
      </p:sp>
      <p:pic>
        <p:nvPicPr>
          <p:cNvPr id="106503" name="HWSimple.mpg">
            <a:hlinkClick r:id="" action="ppaction://media"/>
          </p:cNvPr>
          <p:cNvPicPr>
            <a:picLocks noGrp="1" noChangeAspect="1" noChangeArrowheads="1"/>
          </p:cNvPicPr>
          <p:nvPr>
            <p:ph/>
            <a:videoFile r:link="rId2"/>
            <p:extLst>
              <p:ext uri="{DAA4B4D4-6D71-4841-9C94-3DE7FCFB9230}">
                <p14:media xmlns:p14="http://schemas.microsoft.com/office/powerpoint/2010/main" r:link="rId1"/>
              </p:ext>
            </p:extLst>
          </p:nvPr>
        </p:nvPicPr>
        <p:blipFill>
          <a:blip r:embed="rId6" cstate="print"/>
          <a:srcRect/>
          <a:stretch>
            <a:fillRect/>
          </a:stretch>
        </p:blipFill>
        <p:spPr>
          <a:xfrm>
            <a:off x="2989263" y="2281238"/>
            <a:ext cx="3165475" cy="2143125"/>
          </a:xfrm>
          <a:ln/>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650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6503"/>
                                        </p:tgtEl>
                                      </p:cBhvr>
                                    </p:cmd>
                                  </p:childTnLst>
                                </p:cTn>
                              </p:par>
                            </p:childTnLst>
                          </p:cTn>
                        </p:par>
                      </p:childTnLst>
                    </p:cTn>
                  </p:par>
                </p:childTnLst>
              </p:cTn>
              <p:nextCondLst>
                <p:cond evt="onClick" delay="0">
                  <p:tgtEl>
                    <p:spTgt spid="106503"/>
                  </p:tgtEl>
                </p:cond>
              </p:nextCondLst>
            </p:seq>
            <p:video>
              <p:cMediaNode>
                <p:cTn id="7" fill="hold" display="0">
                  <p:stCondLst>
                    <p:cond delay="indefinite"/>
                  </p:stCondLst>
                  <p:endCondLst>
                    <p:cond evt="onNext" delay="0">
                      <p:tgtEl>
                        <p:sldTgt/>
                      </p:tgtEl>
                    </p:cond>
                    <p:cond evt="onPrev" delay="0">
                      <p:tgtEl>
                        <p:sldTgt/>
                      </p:tgtEl>
                    </p:cond>
                  </p:endCondLst>
                </p:cTn>
                <p:tgtEl>
                  <p:spTgt spid="106503"/>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1412875" y="0"/>
            <a:ext cx="6667500" cy="787400"/>
          </a:xfrm>
          <a:noFill/>
          <a:ln/>
        </p:spPr>
        <p:txBody>
          <a:bodyPr lIns="90488" tIns="44450" rIns="90488" bIns="44450"/>
          <a:lstStyle/>
          <a:p>
            <a:r>
              <a:rPr lang="en-US" sz="3600">
                <a:latin typeface="Arial" panose="020B0604020202020204" pitchFamily="34" charset="0"/>
                <a:cs typeface="Arial" panose="020B0604020202020204" pitchFamily="34" charset="0"/>
              </a:rPr>
              <a:t>A Simple Cell Model</a:t>
            </a:r>
          </a:p>
        </p:txBody>
      </p:sp>
      <p:graphicFrame>
        <p:nvGraphicFramePr>
          <p:cNvPr id="104451" name="Object 3"/>
          <p:cNvGraphicFramePr>
            <a:graphicFrameLocks noChangeAspect="1"/>
          </p:cNvGraphicFramePr>
          <p:nvPr/>
        </p:nvGraphicFramePr>
        <p:xfrm>
          <a:off x="534988" y="796925"/>
          <a:ext cx="7805737" cy="6018213"/>
        </p:xfrm>
        <a:graphic>
          <a:graphicData uri="http://schemas.openxmlformats.org/presentationml/2006/ole">
            <mc:AlternateContent xmlns:mc="http://schemas.openxmlformats.org/markup-compatibility/2006">
              <mc:Choice xmlns:v="urn:schemas-microsoft-com:vml" Requires="v">
                <p:oleObj spid="_x0000_s104581" name="Drawing" r:id="rId4" imgW="2952812" imgH="2276721" progId="Canvas.Drawing.6">
                  <p:embed/>
                </p:oleObj>
              </mc:Choice>
              <mc:Fallback>
                <p:oleObj name="Drawing" r:id="rId4" imgW="2952812" imgH="2276721" progId="Canvas.Drawing.6">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988" y="796925"/>
                        <a:ext cx="7805737" cy="601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4452" name="Text Box 4"/>
          <p:cNvSpPr txBox="1">
            <a:spLocks noChangeArrowheads="1"/>
          </p:cNvSpPr>
          <p:nvPr/>
        </p:nvSpPr>
        <p:spPr bwMode="auto">
          <a:xfrm>
            <a:off x="298450" y="6149975"/>
            <a:ext cx="2847975" cy="457200"/>
          </a:xfrm>
          <a:prstGeom prst="rect">
            <a:avLst/>
          </a:prstGeom>
          <a:noFill/>
          <a:ln w="12700">
            <a:noFill/>
            <a:miter lim="800000"/>
            <a:headEnd/>
            <a:tailEnd/>
          </a:ln>
          <a:effectLst/>
        </p:spPr>
        <p:txBody>
          <a:bodyPr wrap="none">
            <a:spAutoFit/>
          </a:bodyPr>
          <a:lstStyle/>
          <a:p>
            <a:pPr algn="ctr"/>
            <a:r>
              <a:rPr lang="en-US">
                <a:solidFill>
                  <a:schemeClr val="tx2"/>
                </a:solidFill>
                <a:latin typeface="Times New Roman" pitchFamily="18" charset="0"/>
              </a:rPr>
              <a:t>Hubel &amp; Wiesel 1962</a:t>
            </a:r>
          </a:p>
        </p:txBody>
      </p:sp>
      <p:sp>
        <p:nvSpPr>
          <p:cNvPr id="104453" name="Text Box 5"/>
          <p:cNvSpPr txBox="1">
            <a:spLocks noChangeArrowheads="1"/>
          </p:cNvSpPr>
          <p:nvPr/>
        </p:nvSpPr>
        <p:spPr bwMode="auto">
          <a:xfrm>
            <a:off x="812800" y="2038350"/>
            <a:ext cx="311150" cy="366713"/>
          </a:xfrm>
          <a:prstGeom prst="rect">
            <a:avLst/>
          </a:prstGeom>
          <a:noFill/>
          <a:ln w="9525">
            <a:noFill/>
            <a:miter lim="800000"/>
            <a:headEnd/>
            <a:tailEnd/>
          </a:ln>
          <a:effectLst/>
        </p:spPr>
        <p:txBody>
          <a:bodyPr wrap="none">
            <a:spAutoFit/>
          </a:bodyPr>
          <a:lstStyle/>
          <a:p>
            <a:pPr eaLnBrk="1" hangingPunct="1"/>
            <a:r>
              <a:rPr lang="en-CA" sz="1800">
                <a:latin typeface="Arial" charset="0"/>
              </a:rPr>
              <a:t>1</a:t>
            </a:r>
          </a:p>
        </p:txBody>
      </p:sp>
      <p:sp>
        <p:nvSpPr>
          <p:cNvPr id="104454" name="Text Box 6"/>
          <p:cNvSpPr txBox="1">
            <a:spLocks noChangeArrowheads="1"/>
          </p:cNvSpPr>
          <p:nvPr/>
        </p:nvSpPr>
        <p:spPr bwMode="auto">
          <a:xfrm>
            <a:off x="1773238" y="1687513"/>
            <a:ext cx="311150" cy="366712"/>
          </a:xfrm>
          <a:prstGeom prst="rect">
            <a:avLst/>
          </a:prstGeom>
          <a:noFill/>
          <a:ln w="9525">
            <a:noFill/>
            <a:miter lim="800000"/>
            <a:headEnd/>
            <a:tailEnd/>
          </a:ln>
          <a:effectLst/>
        </p:spPr>
        <p:txBody>
          <a:bodyPr wrap="none">
            <a:spAutoFit/>
          </a:bodyPr>
          <a:lstStyle/>
          <a:p>
            <a:pPr eaLnBrk="1" hangingPunct="1"/>
            <a:r>
              <a:rPr lang="en-CA" sz="1800">
                <a:latin typeface="Arial" charset="0"/>
              </a:rPr>
              <a:t>2</a:t>
            </a:r>
          </a:p>
        </p:txBody>
      </p:sp>
      <p:sp>
        <p:nvSpPr>
          <p:cNvPr id="104455" name="Text Box 7"/>
          <p:cNvSpPr txBox="1">
            <a:spLocks noChangeArrowheads="1"/>
          </p:cNvSpPr>
          <p:nvPr/>
        </p:nvSpPr>
        <p:spPr bwMode="auto">
          <a:xfrm>
            <a:off x="2635250" y="1357313"/>
            <a:ext cx="311150" cy="366712"/>
          </a:xfrm>
          <a:prstGeom prst="rect">
            <a:avLst/>
          </a:prstGeom>
          <a:noFill/>
          <a:ln w="9525">
            <a:noFill/>
            <a:miter lim="800000"/>
            <a:headEnd/>
            <a:tailEnd/>
          </a:ln>
          <a:effectLst/>
        </p:spPr>
        <p:txBody>
          <a:bodyPr wrap="none">
            <a:spAutoFit/>
          </a:bodyPr>
          <a:lstStyle/>
          <a:p>
            <a:pPr eaLnBrk="1" hangingPunct="1"/>
            <a:r>
              <a:rPr lang="en-CA" sz="1800">
                <a:latin typeface="Arial" charset="0"/>
              </a:rPr>
              <a:t>3</a:t>
            </a:r>
          </a:p>
        </p:txBody>
      </p:sp>
      <p:sp>
        <p:nvSpPr>
          <p:cNvPr id="104456" name="Text Box 8"/>
          <p:cNvSpPr txBox="1">
            <a:spLocks noChangeArrowheads="1"/>
          </p:cNvSpPr>
          <p:nvPr/>
        </p:nvSpPr>
        <p:spPr bwMode="auto">
          <a:xfrm>
            <a:off x="0" y="2046288"/>
            <a:ext cx="742950" cy="366712"/>
          </a:xfrm>
          <a:prstGeom prst="rect">
            <a:avLst/>
          </a:prstGeom>
          <a:noFill/>
          <a:ln w="9525">
            <a:noFill/>
            <a:miter lim="800000"/>
            <a:headEnd/>
            <a:tailEnd/>
          </a:ln>
          <a:effectLst/>
        </p:spPr>
        <p:txBody>
          <a:bodyPr wrap="none">
            <a:spAutoFit/>
          </a:bodyPr>
          <a:lstStyle/>
          <a:p>
            <a:pPr eaLnBrk="1" hangingPunct="1"/>
            <a:r>
              <a:rPr lang="en-CA" sz="1800" b="1">
                <a:latin typeface="Arial" charset="0"/>
              </a:rPr>
              <a:t>LGN:</a:t>
            </a:r>
          </a:p>
        </p:txBody>
      </p:sp>
      <p:sp>
        <p:nvSpPr>
          <p:cNvPr id="104457" name="Text Box 9"/>
          <p:cNvSpPr txBox="1">
            <a:spLocks noChangeArrowheads="1"/>
          </p:cNvSpPr>
          <p:nvPr/>
        </p:nvSpPr>
        <p:spPr bwMode="auto">
          <a:xfrm>
            <a:off x="6302375" y="4545013"/>
            <a:ext cx="463550" cy="366712"/>
          </a:xfrm>
          <a:prstGeom prst="rect">
            <a:avLst/>
          </a:prstGeom>
          <a:noFill/>
          <a:ln w="9525">
            <a:noFill/>
            <a:miter lim="800000"/>
            <a:headEnd/>
            <a:tailEnd/>
          </a:ln>
          <a:effectLst/>
        </p:spPr>
        <p:txBody>
          <a:bodyPr wrap="none">
            <a:spAutoFit/>
          </a:bodyPr>
          <a:lstStyle/>
          <a:p>
            <a:pPr eaLnBrk="1" hangingPunct="1"/>
            <a:r>
              <a:rPr lang="en-CA" sz="1800" b="1">
                <a:latin typeface="Arial" charset="0"/>
              </a:rPr>
              <a:t>V1</a:t>
            </a:r>
          </a:p>
        </p:txBody>
      </p:sp>
      <p:grpSp>
        <p:nvGrpSpPr>
          <p:cNvPr id="104458" name="Group 10"/>
          <p:cNvGrpSpPr>
            <a:grpSpLocks/>
          </p:cNvGrpSpPr>
          <p:nvPr/>
        </p:nvGrpSpPr>
        <p:grpSpPr bwMode="auto">
          <a:xfrm>
            <a:off x="381000" y="736600"/>
            <a:ext cx="8288338" cy="6102350"/>
            <a:chOff x="238" y="476"/>
            <a:chExt cx="5221" cy="3844"/>
          </a:xfrm>
        </p:grpSpPr>
        <p:sp>
          <p:nvSpPr>
            <p:cNvPr id="104459" name="Rectangle 11"/>
            <p:cNvSpPr>
              <a:spLocks noChangeArrowheads="1"/>
            </p:cNvSpPr>
            <p:nvPr/>
          </p:nvSpPr>
          <p:spPr bwMode="auto">
            <a:xfrm>
              <a:off x="238" y="476"/>
              <a:ext cx="5221" cy="432"/>
            </a:xfrm>
            <a:prstGeom prst="rect">
              <a:avLst/>
            </a:prstGeom>
            <a:solidFill>
              <a:schemeClr val="bg1"/>
            </a:solidFill>
            <a:ln w="9525">
              <a:noFill/>
              <a:miter lim="800000"/>
              <a:headEnd/>
              <a:tailEnd/>
            </a:ln>
            <a:effectLst/>
          </p:spPr>
          <p:txBody>
            <a:bodyPr wrap="none" anchor="ctr"/>
            <a:lstStyle/>
            <a:p>
              <a:endParaRPr lang="en-CA"/>
            </a:p>
          </p:txBody>
        </p:sp>
        <p:sp>
          <p:nvSpPr>
            <p:cNvPr id="104460" name="Rectangle 12"/>
            <p:cNvSpPr>
              <a:spLocks noChangeArrowheads="1"/>
            </p:cNvSpPr>
            <p:nvPr/>
          </p:nvSpPr>
          <p:spPr bwMode="auto">
            <a:xfrm>
              <a:off x="2792" y="762"/>
              <a:ext cx="2460" cy="3558"/>
            </a:xfrm>
            <a:prstGeom prst="rect">
              <a:avLst/>
            </a:prstGeom>
            <a:solidFill>
              <a:schemeClr val="bg1"/>
            </a:solidFill>
            <a:ln w="9525">
              <a:noFill/>
              <a:miter lim="800000"/>
              <a:headEnd/>
              <a:tailEnd/>
            </a:ln>
            <a:effectLst/>
          </p:spPr>
          <p:txBody>
            <a:bodyPr wrap="none" anchor="ctr"/>
            <a:lstStyle/>
            <a:p>
              <a:endParaRPr lang="en-CA"/>
            </a:p>
          </p:txBody>
        </p:sp>
      </p:grpSp>
      <p:sp>
        <p:nvSpPr>
          <p:cNvPr id="104461" name="Rectangle 13"/>
          <p:cNvSpPr>
            <a:spLocks noChangeArrowheads="1"/>
          </p:cNvSpPr>
          <p:nvPr/>
        </p:nvSpPr>
        <p:spPr bwMode="auto">
          <a:xfrm>
            <a:off x="1958975" y="3735388"/>
            <a:ext cx="3308350" cy="2008187"/>
          </a:xfrm>
          <a:prstGeom prst="rect">
            <a:avLst/>
          </a:prstGeom>
          <a:solidFill>
            <a:schemeClr val="bg1"/>
          </a:solidFill>
          <a:ln w="9525">
            <a:noFill/>
            <a:miter lim="800000"/>
            <a:headEnd/>
            <a:tailEnd/>
          </a:ln>
          <a:effectLst/>
        </p:spPr>
        <p:txBody>
          <a:bodyPr wrap="none" anchor="ctr"/>
          <a:lstStyle/>
          <a:p>
            <a:endParaRPr lang="en-CA"/>
          </a:p>
        </p:txBody>
      </p:sp>
      <p:sp>
        <p:nvSpPr>
          <p:cNvPr id="104462" name="Rectangle 14"/>
          <p:cNvSpPr>
            <a:spLocks noChangeArrowheads="1"/>
          </p:cNvSpPr>
          <p:nvPr/>
        </p:nvSpPr>
        <p:spPr bwMode="auto">
          <a:xfrm>
            <a:off x="5157788" y="5183188"/>
            <a:ext cx="1252537" cy="508000"/>
          </a:xfrm>
          <a:prstGeom prst="rect">
            <a:avLst/>
          </a:prstGeom>
          <a:solidFill>
            <a:schemeClr val="bg1"/>
          </a:solidFill>
          <a:ln w="9525">
            <a:noFill/>
            <a:miter lim="800000"/>
            <a:headEnd/>
            <a:tailEnd/>
          </a:ln>
          <a:effectLst/>
        </p:spPr>
        <p:txBody>
          <a:bodyPr wrap="none" anchor="ctr"/>
          <a:lstStyle/>
          <a:p>
            <a:endParaRPr lang="en-CA"/>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nodeType="clickEffect">
                                  <p:stCondLst>
                                    <p:cond delay="0"/>
                                  </p:stCondLst>
                                  <p:childTnLst>
                                    <p:animEffect transition="out" filter="wipe(left)">
                                      <p:cBhvr>
                                        <p:cTn id="6" dur="500"/>
                                        <p:tgtEl>
                                          <p:spTgt spid="104458"/>
                                        </p:tgtEl>
                                      </p:cBhvr>
                                    </p:animEffect>
                                    <p:set>
                                      <p:cBhvr>
                                        <p:cTn id="7" dur="1" fill="hold">
                                          <p:stCondLst>
                                            <p:cond delay="499"/>
                                          </p:stCondLst>
                                        </p:cTn>
                                        <p:tgtEl>
                                          <p:spTgt spid="1044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756" name="Picture 4" descr="RCR_simple"/>
          <p:cNvPicPr>
            <a:picLocks noChangeAspect="1" noChangeArrowheads="1"/>
          </p:cNvPicPr>
          <p:nvPr/>
        </p:nvPicPr>
        <p:blipFill>
          <a:blip r:embed="rId3" cstate="print">
            <a:lum bright="24000" contrast="18000"/>
          </a:blip>
          <a:srcRect/>
          <a:stretch>
            <a:fillRect/>
          </a:stretch>
        </p:blipFill>
        <p:spPr bwMode="auto">
          <a:xfrm>
            <a:off x="2198688" y="1173163"/>
            <a:ext cx="4802187" cy="4556125"/>
          </a:xfrm>
          <a:prstGeom prst="rect">
            <a:avLst/>
          </a:prstGeom>
          <a:noFill/>
          <a:ln w="28575">
            <a:solidFill>
              <a:srgbClr val="186FF0"/>
            </a:solidFill>
            <a:miter lim="800000"/>
            <a:headEnd/>
            <a:tailEnd/>
          </a:ln>
        </p:spPr>
      </p:pic>
      <p:sp>
        <p:nvSpPr>
          <p:cNvPr id="202757" name="Rectangle 5"/>
          <p:cNvSpPr>
            <a:spLocks noGrp="1" noChangeArrowheads="1"/>
          </p:cNvSpPr>
          <p:nvPr>
            <p:ph type="title"/>
          </p:nvPr>
        </p:nvSpPr>
        <p:spPr>
          <a:xfrm>
            <a:off x="1412875" y="0"/>
            <a:ext cx="6667500" cy="787400"/>
          </a:xfrm>
          <a:noFill/>
          <a:ln/>
        </p:spPr>
        <p:txBody>
          <a:bodyPr lIns="90488" tIns="44450" rIns="90488" bIns="44450"/>
          <a:lstStyle/>
          <a:p>
            <a:r>
              <a:rPr lang="en-US" sz="2800">
                <a:latin typeface="Arial" charset="0"/>
              </a:rPr>
              <a:t>A Simple Cell Model Confirmed</a:t>
            </a:r>
          </a:p>
        </p:txBody>
      </p:sp>
      <p:sp>
        <p:nvSpPr>
          <p:cNvPr id="202758" name="Text Box 6"/>
          <p:cNvSpPr txBox="1">
            <a:spLocks noChangeArrowheads="1"/>
          </p:cNvSpPr>
          <p:nvPr/>
        </p:nvSpPr>
        <p:spPr bwMode="auto">
          <a:xfrm>
            <a:off x="6877050" y="6491288"/>
            <a:ext cx="2266950" cy="366712"/>
          </a:xfrm>
          <a:prstGeom prst="rect">
            <a:avLst/>
          </a:prstGeom>
          <a:noFill/>
          <a:ln w="9525">
            <a:noFill/>
            <a:miter lim="800000"/>
            <a:headEnd/>
            <a:tailEnd/>
          </a:ln>
          <a:effectLst/>
        </p:spPr>
        <p:txBody>
          <a:bodyPr wrap="none">
            <a:spAutoFit/>
          </a:bodyPr>
          <a:lstStyle/>
          <a:p>
            <a:r>
              <a:rPr lang="en-CA" sz="1800">
                <a:latin typeface="Arial" charset="0"/>
              </a:rPr>
              <a:t>Alonso &amp; Reid, 1995</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8" name="Text Box 4"/>
          <p:cNvSpPr txBox="1">
            <a:spLocks noChangeArrowheads="1"/>
          </p:cNvSpPr>
          <p:nvPr/>
        </p:nvSpPr>
        <p:spPr bwMode="auto">
          <a:xfrm>
            <a:off x="1619250" y="115888"/>
            <a:ext cx="5607050" cy="519112"/>
          </a:xfrm>
          <a:prstGeom prst="rect">
            <a:avLst/>
          </a:prstGeom>
          <a:noFill/>
          <a:ln w="9525">
            <a:noFill/>
            <a:miter lim="800000"/>
            <a:headEnd/>
            <a:tailEnd/>
          </a:ln>
          <a:effectLst/>
        </p:spPr>
        <p:txBody>
          <a:bodyPr wrap="none">
            <a:spAutoFit/>
          </a:bodyPr>
          <a:lstStyle/>
          <a:p>
            <a:pPr eaLnBrk="1" hangingPunct="1"/>
            <a:r>
              <a:rPr lang="en-CA" sz="2800">
                <a:latin typeface="Arial" charset="0"/>
              </a:rPr>
              <a:t>Action Potentials and Spike Trains</a:t>
            </a:r>
          </a:p>
        </p:txBody>
      </p:sp>
      <p:sp>
        <p:nvSpPr>
          <p:cNvPr id="257029" name="Text Box 5"/>
          <p:cNvSpPr txBox="1">
            <a:spLocks noChangeArrowheads="1"/>
          </p:cNvSpPr>
          <p:nvPr/>
        </p:nvSpPr>
        <p:spPr bwMode="auto">
          <a:xfrm>
            <a:off x="323850" y="1412875"/>
            <a:ext cx="8496300" cy="1192213"/>
          </a:xfrm>
          <a:prstGeom prst="rect">
            <a:avLst/>
          </a:prstGeom>
          <a:noFill/>
          <a:ln w="9525">
            <a:noFill/>
            <a:miter lim="800000"/>
            <a:headEnd/>
            <a:tailEnd/>
          </a:ln>
          <a:effectLst/>
        </p:spPr>
        <p:txBody>
          <a:bodyPr>
            <a:spAutoFit/>
          </a:bodyPr>
          <a:lstStyle/>
          <a:p>
            <a:pPr eaLnBrk="1" hangingPunct="1">
              <a:spcBef>
                <a:spcPct val="50000"/>
              </a:spcBef>
            </a:pPr>
            <a:r>
              <a:rPr lang="en-CA" sz="1800">
                <a:latin typeface="Arial" charset="0"/>
              </a:rPr>
              <a:t>Two types of questions for modellers:</a:t>
            </a:r>
          </a:p>
          <a:p>
            <a:pPr eaLnBrk="1" hangingPunct="1">
              <a:spcBef>
                <a:spcPct val="50000"/>
              </a:spcBef>
              <a:buFontTx/>
              <a:buChar char="•"/>
            </a:pPr>
            <a:r>
              <a:rPr lang="en-CA" sz="1800" b="1">
                <a:latin typeface="Arial" charset="0"/>
              </a:rPr>
              <a:t>  Encoding</a:t>
            </a:r>
            <a:r>
              <a:rPr lang="en-CA" sz="1800">
                <a:latin typeface="Arial" charset="0"/>
              </a:rPr>
              <a:t>:  If I know the stimulus can I predict the spike train?</a:t>
            </a:r>
          </a:p>
          <a:p>
            <a:pPr eaLnBrk="1" hangingPunct="1">
              <a:spcBef>
                <a:spcPct val="50000"/>
              </a:spcBef>
              <a:buFontTx/>
              <a:buChar char="•"/>
            </a:pPr>
            <a:r>
              <a:rPr lang="en-CA" sz="1800">
                <a:latin typeface="Arial" charset="0"/>
              </a:rPr>
              <a:t>  </a:t>
            </a:r>
            <a:r>
              <a:rPr lang="en-CA" sz="1800" b="1">
                <a:latin typeface="Arial" charset="0"/>
              </a:rPr>
              <a:t>Decoding</a:t>
            </a:r>
            <a:r>
              <a:rPr lang="en-CA" sz="1800">
                <a:latin typeface="Arial" charset="0"/>
              </a:rPr>
              <a:t>:  If I know the spike train, can I figure out what the stimulus was?</a:t>
            </a:r>
          </a:p>
        </p:txBody>
      </p:sp>
      <p:grpSp>
        <p:nvGrpSpPr>
          <p:cNvPr id="257030" name="Group 6"/>
          <p:cNvGrpSpPr>
            <a:grpSpLocks/>
          </p:cNvGrpSpPr>
          <p:nvPr/>
        </p:nvGrpSpPr>
        <p:grpSpPr bwMode="auto">
          <a:xfrm>
            <a:off x="5580063" y="4365625"/>
            <a:ext cx="3024187" cy="215900"/>
            <a:chOff x="2744" y="2251"/>
            <a:chExt cx="2449" cy="136"/>
          </a:xfrm>
        </p:grpSpPr>
        <p:sp>
          <p:nvSpPr>
            <p:cNvPr id="257031" name="Line 7"/>
            <p:cNvSpPr>
              <a:spLocks noChangeShapeType="1"/>
            </p:cNvSpPr>
            <p:nvPr/>
          </p:nvSpPr>
          <p:spPr bwMode="auto">
            <a:xfrm>
              <a:off x="2744" y="2387"/>
              <a:ext cx="2449" cy="0"/>
            </a:xfrm>
            <a:prstGeom prst="line">
              <a:avLst/>
            </a:prstGeom>
            <a:noFill/>
            <a:ln w="19050">
              <a:solidFill>
                <a:schemeClr val="tx1"/>
              </a:solidFill>
              <a:round/>
              <a:headEnd/>
              <a:tailEnd/>
            </a:ln>
            <a:effectLst/>
          </p:spPr>
          <p:txBody>
            <a:bodyPr/>
            <a:lstStyle/>
            <a:p>
              <a:endParaRPr lang="en-CA"/>
            </a:p>
          </p:txBody>
        </p:sp>
        <p:sp>
          <p:nvSpPr>
            <p:cNvPr id="257032" name="Line 8"/>
            <p:cNvSpPr>
              <a:spLocks noChangeShapeType="1"/>
            </p:cNvSpPr>
            <p:nvPr/>
          </p:nvSpPr>
          <p:spPr bwMode="auto">
            <a:xfrm>
              <a:off x="2925" y="2251"/>
              <a:ext cx="0" cy="136"/>
            </a:xfrm>
            <a:prstGeom prst="line">
              <a:avLst/>
            </a:prstGeom>
            <a:noFill/>
            <a:ln w="19050">
              <a:solidFill>
                <a:schemeClr val="tx1"/>
              </a:solidFill>
              <a:round/>
              <a:headEnd/>
              <a:tailEnd/>
            </a:ln>
            <a:effectLst/>
          </p:spPr>
          <p:txBody>
            <a:bodyPr/>
            <a:lstStyle/>
            <a:p>
              <a:endParaRPr lang="en-CA"/>
            </a:p>
          </p:txBody>
        </p:sp>
        <p:sp>
          <p:nvSpPr>
            <p:cNvPr id="257033" name="Line 9"/>
            <p:cNvSpPr>
              <a:spLocks noChangeShapeType="1"/>
            </p:cNvSpPr>
            <p:nvPr/>
          </p:nvSpPr>
          <p:spPr bwMode="auto">
            <a:xfrm>
              <a:off x="2971" y="2251"/>
              <a:ext cx="0" cy="136"/>
            </a:xfrm>
            <a:prstGeom prst="line">
              <a:avLst/>
            </a:prstGeom>
            <a:noFill/>
            <a:ln w="19050">
              <a:solidFill>
                <a:schemeClr val="tx1"/>
              </a:solidFill>
              <a:round/>
              <a:headEnd/>
              <a:tailEnd/>
            </a:ln>
            <a:effectLst/>
          </p:spPr>
          <p:txBody>
            <a:bodyPr/>
            <a:lstStyle/>
            <a:p>
              <a:endParaRPr lang="en-CA"/>
            </a:p>
          </p:txBody>
        </p:sp>
        <p:sp>
          <p:nvSpPr>
            <p:cNvPr id="257034" name="Line 10"/>
            <p:cNvSpPr>
              <a:spLocks noChangeShapeType="1"/>
            </p:cNvSpPr>
            <p:nvPr/>
          </p:nvSpPr>
          <p:spPr bwMode="auto">
            <a:xfrm>
              <a:off x="3198" y="2251"/>
              <a:ext cx="0" cy="136"/>
            </a:xfrm>
            <a:prstGeom prst="line">
              <a:avLst/>
            </a:prstGeom>
            <a:noFill/>
            <a:ln w="19050">
              <a:solidFill>
                <a:schemeClr val="tx1"/>
              </a:solidFill>
              <a:round/>
              <a:headEnd/>
              <a:tailEnd/>
            </a:ln>
            <a:effectLst/>
          </p:spPr>
          <p:txBody>
            <a:bodyPr/>
            <a:lstStyle/>
            <a:p>
              <a:endParaRPr lang="en-CA"/>
            </a:p>
          </p:txBody>
        </p:sp>
        <p:sp>
          <p:nvSpPr>
            <p:cNvPr id="257035" name="Line 11"/>
            <p:cNvSpPr>
              <a:spLocks noChangeShapeType="1"/>
            </p:cNvSpPr>
            <p:nvPr/>
          </p:nvSpPr>
          <p:spPr bwMode="auto">
            <a:xfrm>
              <a:off x="3379" y="2251"/>
              <a:ext cx="0" cy="136"/>
            </a:xfrm>
            <a:prstGeom prst="line">
              <a:avLst/>
            </a:prstGeom>
            <a:noFill/>
            <a:ln w="19050">
              <a:solidFill>
                <a:schemeClr val="tx1"/>
              </a:solidFill>
              <a:round/>
              <a:headEnd/>
              <a:tailEnd/>
            </a:ln>
            <a:effectLst/>
          </p:spPr>
          <p:txBody>
            <a:bodyPr/>
            <a:lstStyle/>
            <a:p>
              <a:endParaRPr lang="en-CA"/>
            </a:p>
          </p:txBody>
        </p:sp>
        <p:sp>
          <p:nvSpPr>
            <p:cNvPr id="257036" name="Line 12"/>
            <p:cNvSpPr>
              <a:spLocks noChangeShapeType="1"/>
            </p:cNvSpPr>
            <p:nvPr/>
          </p:nvSpPr>
          <p:spPr bwMode="auto">
            <a:xfrm>
              <a:off x="3742" y="2251"/>
              <a:ext cx="0" cy="136"/>
            </a:xfrm>
            <a:prstGeom prst="line">
              <a:avLst/>
            </a:prstGeom>
            <a:noFill/>
            <a:ln w="19050">
              <a:solidFill>
                <a:schemeClr val="tx1"/>
              </a:solidFill>
              <a:round/>
              <a:headEnd/>
              <a:tailEnd/>
            </a:ln>
            <a:effectLst/>
          </p:spPr>
          <p:txBody>
            <a:bodyPr/>
            <a:lstStyle/>
            <a:p>
              <a:endParaRPr lang="en-CA"/>
            </a:p>
          </p:txBody>
        </p:sp>
        <p:sp>
          <p:nvSpPr>
            <p:cNvPr id="257037" name="Line 13"/>
            <p:cNvSpPr>
              <a:spLocks noChangeShapeType="1"/>
            </p:cNvSpPr>
            <p:nvPr/>
          </p:nvSpPr>
          <p:spPr bwMode="auto">
            <a:xfrm>
              <a:off x="4014" y="2251"/>
              <a:ext cx="0" cy="136"/>
            </a:xfrm>
            <a:prstGeom prst="line">
              <a:avLst/>
            </a:prstGeom>
            <a:noFill/>
            <a:ln w="19050">
              <a:solidFill>
                <a:schemeClr val="tx1"/>
              </a:solidFill>
              <a:round/>
              <a:headEnd/>
              <a:tailEnd/>
            </a:ln>
            <a:effectLst/>
          </p:spPr>
          <p:txBody>
            <a:bodyPr/>
            <a:lstStyle/>
            <a:p>
              <a:endParaRPr lang="en-CA"/>
            </a:p>
          </p:txBody>
        </p:sp>
        <p:sp>
          <p:nvSpPr>
            <p:cNvPr id="257038" name="Line 14"/>
            <p:cNvSpPr>
              <a:spLocks noChangeShapeType="1"/>
            </p:cNvSpPr>
            <p:nvPr/>
          </p:nvSpPr>
          <p:spPr bwMode="auto">
            <a:xfrm>
              <a:off x="3923" y="2251"/>
              <a:ext cx="0" cy="136"/>
            </a:xfrm>
            <a:prstGeom prst="line">
              <a:avLst/>
            </a:prstGeom>
            <a:noFill/>
            <a:ln w="19050">
              <a:solidFill>
                <a:schemeClr val="tx1"/>
              </a:solidFill>
              <a:round/>
              <a:headEnd/>
              <a:tailEnd/>
            </a:ln>
            <a:effectLst/>
          </p:spPr>
          <p:txBody>
            <a:bodyPr/>
            <a:lstStyle/>
            <a:p>
              <a:endParaRPr lang="en-CA"/>
            </a:p>
          </p:txBody>
        </p:sp>
        <p:sp>
          <p:nvSpPr>
            <p:cNvPr id="257039" name="Line 15"/>
            <p:cNvSpPr>
              <a:spLocks noChangeShapeType="1"/>
            </p:cNvSpPr>
            <p:nvPr/>
          </p:nvSpPr>
          <p:spPr bwMode="auto">
            <a:xfrm>
              <a:off x="3651" y="2251"/>
              <a:ext cx="0" cy="136"/>
            </a:xfrm>
            <a:prstGeom prst="line">
              <a:avLst/>
            </a:prstGeom>
            <a:noFill/>
            <a:ln w="19050">
              <a:solidFill>
                <a:schemeClr val="tx1"/>
              </a:solidFill>
              <a:round/>
              <a:headEnd/>
              <a:tailEnd/>
            </a:ln>
            <a:effectLst/>
          </p:spPr>
          <p:txBody>
            <a:bodyPr/>
            <a:lstStyle/>
            <a:p>
              <a:endParaRPr lang="en-CA"/>
            </a:p>
          </p:txBody>
        </p:sp>
        <p:sp>
          <p:nvSpPr>
            <p:cNvPr id="257040" name="Line 16"/>
            <p:cNvSpPr>
              <a:spLocks noChangeShapeType="1"/>
            </p:cNvSpPr>
            <p:nvPr/>
          </p:nvSpPr>
          <p:spPr bwMode="auto">
            <a:xfrm>
              <a:off x="5012" y="2251"/>
              <a:ext cx="0" cy="136"/>
            </a:xfrm>
            <a:prstGeom prst="line">
              <a:avLst/>
            </a:prstGeom>
            <a:noFill/>
            <a:ln w="19050">
              <a:solidFill>
                <a:schemeClr val="tx1"/>
              </a:solidFill>
              <a:round/>
              <a:headEnd/>
              <a:tailEnd/>
            </a:ln>
            <a:effectLst/>
          </p:spPr>
          <p:txBody>
            <a:bodyPr/>
            <a:lstStyle/>
            <a:p>
              <a:endParaRPr lang="en-CA"/>
            </a:p>
          </p:txBody>
        </p:sp>
        <p:sp>
          <p:nvSpPr>
            <p:cNvPr id="257041" name="Line 17"/>
            <p:cNvSpPr>
              <a:spLocks noChangeShapeType="1"/>
            </p:cNvSpPr>
            <p:nvPr/>
          </p:nvSpPr>
          <p:spPr bwMode="auto">
            <a:xfrm>
              <a:off x="4558" y="2251"/>
              <a:ext cx="0" cy="136"/>
            </a:xfrm>
            <a:prstGeom prst="line">
              <a:avLst/>
            </a:prstGeom>
            <a:noFill/>
            <a:ln w="19050">
              <a:solidFill>
                <a:schemeClr val="tx1"/>
              </a:solidFill>
              <a:round/>
              <a:headEnd/>
              <a:tailEnd/>
            </a:ln>
            <a:effectLst/>
          </p:spPr>
          <p:txBody>
            <a:bodyPr/>
            <a:lstStyle/>
            <a:p>
              <a:endParaRPr lang="en-CA"/>
            </a:p>
          </p:txBody>
        </p:sp>
        <p:sp>
          <p:nvSpPr>
            <p:cNvPr id="257042" name="Line 18"/>
            <p:cNvSpPr>
              <a:spLocks noChangeShapeType="1"/>
            </p:cNvSpPr>
            <p:nvPr/>
          </p:nvSpPr>
          <p:spPr bwMode="auto">
            <a:xfrm>
              <a:off x="4468" y="2251"/>
              <a:ext cx="0" cy="136"/>
            </a:xfrm>
            <a:prstGeom prst="line">
              <a:avLst/>
            </a:prstGeom>
            <a:noFill/>
            <a:ln w="19050">
              <a:solidFill>
                <a:schemeClr val="tx1"/>
              </a:solidFill>
              <a:round/>
              <a:headEnd/>
              <a:tailEnd/>
            </a:ln>
            <a:effectLst/>
          </p:spPr>
          <p:txBody>
            <a:bodyPr/>
            <a:lstStyle/>
            <a:p>
              <a:endParaRPr lang="en-CA"/>
            </a:p>
          </p:txBody>
        </p:sp>
        <p:sp>
          <p:nvSpPr>
            <p:cNvPr id="257043" name="Line 19"/>
            <p:cNvSpPr>
              <a:spLocks noChangeShapeType="1"/>
            </p:cNvSpPr>
            <p:nvPr/>
          </p:nvSpPr>
          <p:spPr bwMode="auto">
            <a:xfrm>
              <a:off x="4513" y="2251"/>
              <a:ext cx="0" cy="136"/>
            </a:xfrm>
            <a:prstGeom prst="line">
              <a:avLst/>
            </a:prstGeom>
            <a:noFill/>
            <a:ln w="19050">
              <a:solidFill>
                <a:schemeClr val="tx1"/>
              </a:solidFill>
              <a:round/>
              <a:headEnd/>
              <a:tailEnd/>
            </a:ln>
            <a:effectLst/>
          </p:spPr>
          <p:txBody>
            <a:bodyPr/>
            <a:lstStyle/>
            <a:p>
              <a:endParaRPr lang="en-CA"/>
            </a:p>
          </p:txBody>
        </p:sp>
        <p:sp>
          <p:nvSpPr>
            <p:cNvPr id="257044" name="Line 20"/>
            <p:cNvSpPr>
              <a:spLocks noChangeShapeType="1"/>
            </p:cNvSpPr>
            <p:nvPr/>
          </p:nvSpPr>
          <p:spPr bwMode="auto">
            <a:xfrm>
              <a:off x="4150" y="2251"/>
              <a:ext cx="0" cy="136"/>
            </a:xfrm>
            <a:prstGeom prst="line">
              <a:avLst/>
            </a:prstGeom>
            <a:noFill/>
            <a:ln w="19050">
              <a:solidFill>
                <a:schemeClr val="tx1"/>
              </a:solidFill>
              <a:round/>
              <a:headEnd/>
              <a:tailEnd/>
            </a:ln>
            <a:effectLst/>
          </p:spPr>
          <p:txBody>
            <a:bodyPr/>
            <a:lstStyle/>
            <a:p>
              <a:endParaRPr lang="en-CA"/>
            </a:p>
          </p:txBody>
        </p:sp>
      </p:grpSp>
      <p:grpSp>
        <p:nvGrpSpPr>
          <p:cNvPr id="257045" name="Group 21"/>
          <p:cNvGrpSpPr>
            <a:grpSpLocks/>
          </p:cNvGrpSpPr>
          <p:nvPr/>
        </p:nvGrpSpPr>
        <p:grpSpPr bwMode="auto">
          <a:xfrm>
            <a:off x="3203575" y="4221163"/>
            <a:ext cx="647700" cy="647700"/>
            <a:chOff x="2472" y="2659"/>
            <a:chExt cx="408" cy="408"/>
          </a:xfrm>
        </p:grpSpPr>
        <p:sp>
          <p:nvSpPr>
            <p:cNvPr id="257046" name="Oval 22"/>
            <p:cNvSpPr>
              <a:spLocks noChangeArrowheads="1"/>
            </p:cNvSpPr>
            <p:nvPr/>
          </p:nvSpPr>
          <p:spPr bwMode="auto">
            <a:xfrm>
              <a:off x="2472" y="2659"/>
              <a:ext cx="408" cy="408"/>
            </a:xfrm>
            <a:prstGeom prst="ellipse">
              <a:avLst/>
            </a:prstGeom>
            <a:solidFill>
              <a:schemeClr val="bg1"/>
            </a:solidFill>
            <a:ln w="9525">
              <a:solidFill>
                <a:schemeClr val="tx1"/>
              </a:solidFill>
              <a:round/>
              <a:headEnd/>
              <a:tailEnd/>
            </a:ln>
            <a:effectLst/>
          </p:spPr>
          <p:txBody>
            <a:bodyPr wrap="none" anchor="ctr"/>
            <a:lstStyle/>
            <a:p>
              <a:endParaRPr lang="en-CA"/>
            </a:p>
          </p:txBody>
        </p:sp>
        <p:sp>
          <p:nvSpPr>
            <p:cNvPr id="257047" name="Oval 23"/>
            <p:cNvSpPr>
              <a:spLocks noChangeArrowheads="1"/>
            </p:cNvSpPr>
            <p:nvPr/>
          </p:nvSpPr>
          <p:spPr bwMode="auto">
            <a:xfrm>
              <a:off x="2472" y="2795"/>
              <a:ext cx="45" cy="136"/>
            </a:xfrm>
            <a:prstGeom prst="ellipse">
              <a:avLst/>
            </a:prstGeom>
            <a:solidFill>
              <a:schemeClr val="accent1"/>
            </a:solidFill>
            <a:ln w="9525">
              <a:solidFill>
                <a:schemeClr val="tx1"/>
              </a:solidFill>
              <a:round/>
              <a:headEnd/>
              <a:tailEnd/>
            </a:ln>
            <a:effectLst/>
          </p:spPr>
          <p:txBody>
            <a:bodyPr wrap="none" anchor="ctr"/>
            <a:lstStyle/>
            <a:p>
              <a:endParaRPr lang="en-CA"/>
            </a:p>
          </p:txBody>
        </p:sp>
      </p:grpSp>
      <p:sp>
        <p:nvSpPr>
          <p:cNvPr id="257048" name="AutoShape 24" descr="taj-mahal"/>
          <p:cNvSpPr>
            <a:spLocks noChangeArrowheads="1"/>
          </p:cNvSpPr>
          <p:nvPr/>
        </p:nvSpPr>
        <p:spPr bwMode="auto">
          <a:xfrm rot="-1775540">
            <a:off x="446088" y="3681413"/>
            <a:ext cx="2016125" cy="1584325"/>
          </a:xfrm>
          <a:prstGeom prst="parallelogram">
            <a:avLst>
              <a:gd name="adj" fmla="val 56964"/>
            </a:avLst>
          </a:prstGeom>
          <a:blipFill dpi="0" rotWithShape="1">
            <a:blip r:embed="rId3" cstate="print"/>
            <a:srcRect/>
            <a:stretch>
              <a:fillRect/>
            </a:stretch>
          </a:blipFill>
          <a:ln w="9525">
            <a:solidFill>
              <a:schemeClr val="tx1"/>
            </a:solidFill>
            <a:miter lim="800000"/>
            <a:headEnd/>
            <a:tailEnd/>
          </a:ln>
          <a:effectLst/>
        </p:spPr>
        <p:txBody>
          <a:bodyPr wrap="none" anchor="ctr"/>
          <a:lstStyle/>
          <a:p>
            <a:endParaRPr lang="en-CA"/>
          </a:p>
        </p:txBody>
      </p:sp>
      <p:sp>
        <p:nvSpPr>
          <p:cNvPr id="257049" name="Line 25"/>
          <p:cNvSpPr>
            <a:spLocks noChangeShapeType="1"/>
          </p:cNvSpPr>
          <p:nvPr/>
        </p:nvSpPr>
        <p:spPr bwMode="auto">
          <a:xfrm>
            <a:off x="1981200" y="4581525"/>
            <a:ext cx="1222375" cy="0"/>
          </a:xfrm>
          <a:prstGeom prst="line">
            <a:avLst/>
          </a:prstGeom>
          <a:noFill/>
          <a:ln w="19050">
            <a:solidFill>
              <a:srgbClr val="FF3300"/>
            </a:solidFill>
            <a:round/>
            <a:headEnd/>
            <a:tailEnd type="triangle" w="med" len="med"/>
          </a:ln>
          <a:effectLst/>
        </p:spPr>
        <p:txBody>
          <a:bodyPr/>
          <a:lstStyle/>
          <a:p>
            <a:endParaRPr lang="en-CA"/>
          </a:p>
        </p:txBody>
      </p:sp>
      <p:sp>
        <p:nvSpPr>
          <p:cNvPr id="257050" name="Freeform 26"/>
          <p:cNvSpPr>
            <a:spLocks/>
          </p:cNvSpPr>
          <p:nvPr/>
        </p:nvSpPr>
        <p:spPr bwMode="auto">
          <a:xfrm>
            <a:off x="2051050" y="3573463"/>
            <a:ext cx="4897438" cy="719137"/>
          </a:xfrm>
          <a:custGeom>
            <a:avLst/>
            <a:gdLst/>
            <a:ahLst/>
            <a:cxnLst>
              <a:cxn ang="0">
                <a:pos x="2359" y="181"/>
              </a:cxn>
              <a:cxn ang="0">
                <a:pos x="2359" y="0"/>
              </a:cxn>
              <a:cxn ang="0">
                <a:pos x="0" y="0"/>
              </a:cxn>
            </a:cxnLst>
            <a:rect l="0" t="0" r="r" b="b"/>
            <a:pathLst>
              <a:path w="2359" h="181">
                <a:moveTo>
                  <a:pt x="2359" y="181"/>
                </a:moveTo>
                <a:lnTo>
                  <a:pt x="2359" y="0"/>
                </a:lnTo>
                <a:lnTo>
                  <a:pt x="0" y="0"/>
                </a:lnTo>
              </a:path>
            </a:pathLst>
          </a:custGeom>
          <a:noFill/>
          <a:ln w="19050" cmpd="sng">
            <a:solidFill>
              <a:srgbClr val="0066FF"/>
            </a:solidFill>
            <a:round/>
            <a:headEnd type="none" w="med" len="med"/>
            <a:tailEnd type="arrow" w="med" len="med"/>
          </a:ln>
          <a:effectLst/>
        </p:spPr>
        <p:txBody>
          <a:bodyPr/>
          <a:lstStyle/>
          <a:p>
            <a:endParaRPr lang="en-CA"/>
          </a:p>
        </p:txBody>
      </p:sp>
      <p:sp>
        <p:nvSpPr>
          <p:cNvPr id="257051" name="AutoShape 27"/>
          <p:cNvSpPr>
            <a:spLocks/>
          </p:cNvSpPr>
          <p:nvPr/>
        </p:nvSpPr>
        <p:spPr bwMode="auto">
          <a:xfrm rot="-5400000">
            <a:off x="7019131" y="2924969"/>
            <a:ext cx="73025" cy="2808288"/>
          </a:xfrm>
          <a:prstGeom prst="rightBracket">
            <a:avLst>
              <a:gd name="adj" fmla="val 320471"/>
            </a:avLst>
          </a:prstGeom>
          <a:noFill/>
          <a:ln w="19050">
            <a:solidFill>
              <a:srgbClr val="0066FF"/>
            </a:solidFill>
            <a:round/>
            <a:headEnd/>
            <a:tailEnd/>
          </a:ln>
          <a:effectLst/>
        </p:spPr>
        <p:txBody>
          <a:bodyPr wrap="none" anchor="ctr"/>
          <a:lstStyle/>
          <a:p>
            <a:endParaRPr lang="en-CA"/>
          </a:p>
        </p:txBody>
      </p:sp>
      <p:sp>
        <p:nvSpPr>
          <p:cNvPr id="257052" name="Line 28"/>
          <p:cNvSpPr>
            <a:spLocks noChangeShapeType="1"/>
          </p:cNvSpPr>
          <p:nvPr/>
        </p:nvSpPr>
        <p:spPr bwMode="auto">
          <a:xfrm>
            <a:off x="3851275" y="4581525"/>
            <a:ext cx="1657350" cy="0"/>
          </a:xfrm>
          <a:prstGeom prst="line">
            <a:avLst/>
          </a:prstGeom>
          <a:noFill/>
          <a:ln w="19050">
            <a:solidFill>
              <a:srgbClr val="FF3300"/>
            </a:solidFill>
            <a:round/>
            <a:headEnd/>
            <a:tailEnd type="triangle" w="med" len="med"/>
          </a:ln>
          <a:effectLst/>
        </p:spPr>
        <p:txBody>
          <a:bodyPr/>
          <a:lstStyle/>
          <a:p>
            <a:endParaRPr lang="en-CA"/>
          </a:p>
        </p:txBody>
      </p:sp>
      <p:sp>
        <p:nvSpPr>
          <p:cNvPr id="257053" name="Rectangle 29"/>
          <p:cNvSpPr>
            <a:spLocks noChangeArrowheads="1"/>
          </p:cNvSpPr>
          <p:nvPr/>
        </p:nvSpPr>
        <p:spPr bwMode="auto">
          <a:xfrm>
            <a:off x="4427538" y="4365625"/>
            <a:ext cx="649287" cy="431800"/>
          </a:xfrm>
          <a:prstGeom prst="rect">
            <a:avLst/>
          </a:prstGeom>
          <a:solidFill>
            <a:schemeClr val="tx1"/>
          </a:solidFill>
          <a:ln w="9525">
            <a:solidFill>
              <a:schemeClr val="tx1"/>
            </a:solidFill>
            <a:miter lim="800000"/>
            <a:headEnd/>
            <a:tailEnd/>
          </a:ln>
          <a:effectLst/>
        </p:spPr>
        <p:txBody>
          <a:bodyPr wrap="none" anchor="ctr"/>
          <a:lstStyle/>
          <a:p>
            <a:endParaRPr lang="en-CA"/>
          </a:p>
        </p:txBody>
      </p:sp>
      <p:sp>
        <p:nvSpPr>
          <p:cNvPr id="257054" name="Rectangle 30"/>
          <p:cNvSpPr>
            <a:spLocks noChangeArrowheads="1"/>
          </p:cNvSpPr>
          <p:nvPr/>
        </p:nvSpPr>
        <p:spPr bwMode="auto">
          <a:xfrm>
            <a:off x="4427538" y="3357563"/>
            <a:ext cx="649287" cy="431800"/>
          </a:xfrm>
          <a:prstGeom prst="rect">
            <a:avLst/>
          </a:prstGeom>
          <a:solidFill>
            <a:schemeClr val="tx1"/>
          </a:solidFill>
          <a:ln w="9525">
            <a:solidFill>
              <a:schemeClr val="tx1"/>
            </a:solidFill>
            <a:miter lim="800000"/>
            <a:headEnd/>
            <a:tailEnd/>
          </a:ln>
          <a:effectLst/>
        </p:spPr>
        <p:txBody>
          <a:bodyPr wrap="none" anchor="ctr"/>
          <a:lstStyle/>
          <a:p>
            <a:endParaRPr lang="en-CA"/>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1412875" y="0"/>
            <a:ext cx="6667500" cy="787400"/>
          </a:xfrm>
          <a:noFill/>
          <a:ln/>
        </p:spPr>
        <p:txBody>
          <a:bodyPr lIns="90488" tIns="44450" rIns="90488" bIns="44450"/>
          <a:lstStyle/>
          <a:p>
            <a:r>
              <a:rPr lang="en-US" sz="3200" dirty="0" smtClean="0"/>
              <a:t>Linear systems</a:t>
            </a:r>
            <a:endParaRPr lang="en-US" sz="3200" dirty="0"/>
          </a:p>
        </p:txBody>
      </p:sp>
      <p:grpSp>
        <p:nvGrpSpPr>
          <p:cNvPr id="2" name="Group 1"/>
          <p:cNvGrpSpPr/>
          <p:nvPr/>
        </p:nvGrpSpPr>
        <p:grpSpPr>
          <a:xfrm>
            <a:off x="480261" y="925754"/>
            <a:ext cx="3067936" cy="2365375"/>
            <a:chOff x="487364" y="1758950"/>
            <a:chExt cx="3067936" cy="2365375"/>
          </a:xfrm>
        </p:grpSpPr>
        <p:graphicFrame>
          <p:nvGraphicFramePr>
            <p:cNvPr id="104451" name="Object 3"/>
            <p:cNvGraphicFramePr>
              <a:graphicFrameLocks noChangeAspect="1"/>
            </p:cNvGraphicFramePr>
            <p:nvPr>
              <p:extLst>
                <p:ext uri="{D42A27DB-BD31-4B8C-83A1-F6EECF244321}">
                  <p14:modId xmlns:p14="http://schemas.microsoft.com/office/powerpoint/2010/main" val="2112142428"/>
                </p:ext>
              </p:extLst>
            </p:nvPr>
          </p:nvGraphicFramePr>
          <p:xfrm>
            <a:off x="487364" y="1758950"/>
            <a:ext cx="3067936" cy="2365375"/>
          </p:xfrm>
          <a:graphic>
            <a:graphicData uri="http://schemas.openxmlformats.org/presentationml/2006/ole">
              <mc:AlternateContent xmlns:mc="http://schemas.openxmlformats.org/markup-compatibility/2006">
                <mc:Choice xmlns:v="urn:schemas-microsoft-com:vml" Requires="v">
                  <p:oleObj spid="_x0000_s280682" name="Drawing" r:id="rId4" imgW="2952812" imgH="2276721" progId="Canvas.Drawing.6">
                    <p:embed/>
                  </p:oleObj>
                </mc:Choice>
                <mc:Fallback>
                  <p:oleObj name="Drawing" r:id="rId4" imgW="2952812" imgH="2276721" progId="Canvas.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364" y="1758950"/>
                          <a:ext cx="3067936" cy="2365375"/>
                        </a:xfrm>
                        <a:prstGeom prst="rect">
                          <a:avLst/>
                        </a:prstGeom>
                        <a:noFill/>
                        <a:ln>
                          <a:noFill/>
                        </a:ln>
                        <a:effectLst/>
                        <a:extLst/>
                      </p:spPr>
                    </p:pic>
                  </p:oleObj>
                </mc:Fallback>
              </mc:AlternateContent>
            </a:graphicData>
          </a:graphic>
        </p:graphicFrame>
        <p:sp>
          <p:nvSpPr>
            <p:cNvPr id="104452" name="Text Box 4"/>
            <p:cNvSpPr txBox="1">
              <a:spLocks noChangeArrowheads="1"/>
            </p:cNvSpPr>
            <p:nvPr/>
          </p:nvSpPr>
          <p:spPr bwMode="auto">
            <a:xfrm>
              <a:off x="1243151" y="3235325"/>
              <a:ext cx="1415772" cy="261610"/>
            </a:xfrm>
            <a:prstGeom prst="rect">
              <a:avLst/>
            </a:prstGeom>
            <a:noFill/>
            <a:ln w="12700">
              <a:noFill/>
              <a:miter lim="800000"/>
              <a:headEnd/>
              <a:tailEnd/>
            </a:ln>
            <a:effectLst/>
          </p:spPr>
          <p:txBody>
            <a:bodyPr wrap="none">
              <a:spAutoFit/>
            </a:bodyPr>
            <a:lstStyle/>
            <a:p>
              <a:pPr algn="ctr"/>
              <a:r>
                <a:rPr lang="en-US" sz="1100" dirty="0">
                  <a:solidFill>
                    <a:schemeClr val="tx2"/>
                  </a:solidFill>
                  <a:latin typeface="Times New Roman" pitchFamily="18" charset="0"/>
                </a:rPr>
                <a:t>Hubel &amp; Wiesel 1962</a:t>
              </a:r>
            </a:p>
          </p:txBody>
        </p:sp>
      </p:grpSp>
      <p:sp>
        <p:nvSpPr>
          <p:cNvPr id="3" name="TextBox 2"/>
          <p:cNvSpPr txBox="1"/>
          <p:nvPr/>
        </p:nvSpPr>
        <p:spPr>
          <a:xfrm>
            <a:off x="3860048" y="928929"/>
            <a:ext cx="4724400" cy="1077218"/>
          </a:xfrm>
          <a:prstGeom prst="rect">
            <a:avLst/>
          </a:prstGeom>
          <a:noFill/>
        </p:spPr>
        <p:txBody>
          <a:bodyPr wrap="square" rtlCol="0">
            <a:spAutoFit/>
          </a:bodyPr>
          <a:lstStyle/>
          <a:p>
            <a:r>
              <a:rPr lang="en-CA" sz="1600" dirty="0" smtClean="0"/>
              <a:t>Neurons </a:t>
            </a:r>
            <a:r>
              <a:rPr lang="en-CA" sz="1600" u="sng" dirty="0" smtClean="0"/>
              <a:t>integrate</a:t>
            </a:r>
            <a:r>
              <a:rPr lang="en-CA" sz="1600" dirty="0" smtClean="0"/>
              <a:t> inputs from other neurons and generate a response. A key assumption of the H/W model of simple cells is that the inputs are (roughly) </a:t>
            </a:r>
            <a:r>
              <a:rPr lang="en-CA" sz="1600" u="sng" dirty="0" smtClean="0"/>
              <a:t>linearly</a:t>
            </a:r>
            <a:r>
              <a:rPr lang="en-CA" sz="1600" dirty="0" smtClean="0"/>
              <a:t> related to the stimulus. </a:t>
            </a:r>
          </a:p>
        </p:txBody>
      </p:sp>
      <p:grpSp>
        <p:nvGrpSpPr>
          <p:cNvPr id="6" name="Group 5"/>
          <p:cNvGrpSpPr/>
          <p:nvPr/>
        </p:nvGrpSpPr>
        <p:grpSpPr>
          <a:xfrm>
            <a:off x="569683" y="1767228"/>
            <a:ext cx="1249706" cy="850305"/>
            <a:chOff x="538686" y="2495649"/>
            <a:chExt cx="1249706" cy="850305"/>
          </a:xfrm>
        </p:grpSpPr>
        <p:sp>
          <p:nvSpPr>
            <p:cNvPr id="5" name="TextBox 4"/>
            <p:cNvSpPr txBox="1"/>
            <p:nvPr/>
          </p:nvSpPr>
          <p:spPr>
            <a:xfrm>
              <a:off x="538686" y="2976622"/>
              <a:ext cx="351378" cy="369332"/>
            </a:xfrm>
            <a:prstGeom prst="rect">
              <a:avLst/>
            </a:prstGeom>
            <a:noFill/>
          </p:spPr>
          <p:txBody>
            <a:bodyPr wrap="none" rtlCol="0">
              <a:spAutoFit/>
            </a:bodyPr>
            <a:lstStyle/>
            <a:p>
              <a:r>
                <a:rPr lang="en-CA" sz="1800" dirty="0" smtClean="0">
                  <a:solidFill>
                    <a:srgbClr val="FF0000"/>
                  </a:solidFill>
                </a:rPr>
                <a:t>A</a:t>
              </a:r>
              <a:endParaRPr lang="en-CA" sz="1800" dirty="0">
                <a:solidFill>
                  <a:srgbClr val="FF0000"/>
                </a:solidFill>
              </a:endParaRPr>
            </a:p>
          </p:txBody>
        </p:sp>
        <p:sp>
          <p:nvSpPr>
            <p:cNvPr id="9" name="TextBox 8"/>
            <p:cNvSpPr txBox="1"/>
            <p:nvPr/>
          </p:nvSpPr>
          <p:spPr>
            <a:xfrm>
              <a:off x="1042464" y="2746990"/>
              <a:ext cx="351378" cy="369332"/>
            </a:xfrm>
            <a:prstGeom prst="rect">
              <a:avLst/>
            </a:prstGeom>
            <a:noFill/>
          </p:spPr>
          <p:txBody>
            <a:bodyPr wrap="none" rtlCol="0">
              <a:spAutoFit/>
            </a:bodyPr>
            <a:lstStyle/>
            <a:p>
              <a:r>
                <a:rPr lang="en-CA" sz="1800" dirty="0" smtClean="0">
                  <a:solidFill>
                    <a:srgbClr val="FF0000"/>
                  </a:solidFill>
                </a:rPr>
                <a:t>B</a:t>
              </a:r>
              <a:endParaRPr lang="en-CA" sz="1800" dirty="0">
                <a:solidFill>
                  <a:srgbClr val="FF0000"/>
                </a:solidFill>
              </a:endParaRPr>
            </a:p>
          </p:txBody>
        </p:sp>
        <p:sp>
          <p:nvSpPr>
            <p:cNvPr id="10" name="TextBox 9"/>
            <p:cNvSpPr txBox="1"/>
            <p:nvPr/>
          </p:nvSpPr>
          <p:spPr>
            <a:xfrm>
              <a:off x="1449838" y="2495649"/>
              <a:ext cx="338554" cy="369332"/>
            </a:xfrm>
            <a:prstGeom prst="rect">
              <a:avLst/>
            </a:prstGeom>
            <a:noFill/>
          </p:spPr>
          <p:txBody>
            <a:bodyPr wrap="none" rtlCol="0">
              <a:spAutoFit/>
            </a:bodyPr>
            <a:lstStyle/>
            <a:p>
              <a:r>
                <a:rPr lang="en-CA" sz="1800" dirty="0">
                  <a:solidFill>
                    <a:srgbClr val="FF0000"/>
                  </a:solidFill>
                </a:rPr>
                <a:t>C</a:t>
              </a:r>
            </a:p>
          </p:txBody>
        </p:sp>
      </p:grpSp>
      <mc:AlternateContent xmlns:mc="http://schemas.openxmlformats.org/markup-compatibility/2006" xmlns:a14="http://schemas.microsoft.com/office/drawing/2010/main">
        <mc:Choice Requires="a14">
          <p:sp>
            <p:nvSpPr>
              <p:cNvPr id="14" name="TextBox 13"/>
              <p:cNvSpPr txBox="1"/>
              <p:nvPr/>
            </p:nvSpPr>
            <p:spPr>
              <a:xfrm>
                <a:off x="745371" y="3480716"/>
                <a:ext cx="7206711" cy="1015663"/>
              </a:xfrm>
              <a:prstGeom prst="rect">
                <a:avLst/>
              </a:prstGeom>
              <a:noFill/>
            </p:spPr>
            <p:txBody>
              <a:bodyPr wrap="square" rtlCol="0">
                <a:spAutoFit/>
              </a:bodyPr>
              <a:lstStyle/>
              <a:p>
                <a:r>
                  <a:rPr lang="en-CA" sz="2000" dirty="0" smtClean="0"/>
                  <a:t>So our previous approach should still work. Assume a linear system:</a:t>
                </a:r>
              </a:p>
              <a:p>
                <a:pPr algn="ctr"/>
                <a:r>
                  <a:rPr lang="en-CA" sz="2000" b="0" i="1" dirty="0" smtClean="0"/>
                  <a:t>r</a:t>
                </a:r>
                <a14:m>
                  <m:oMath xmlns:m="http://schemas.openxmlformats.org/officeDocument/2006/math">
                    <m:r>
                      <a:rPr lang="en-CA" sz="2000" b="0" i="1" smtClean="0">
                        <a:latin typeface="Cambria Math" panose="02040503050406030204" pitchFamily="18" charset="0"/>
                      </a:rPr>
                      <m:t>(</m:t>
                    </m:r>
                    <m:r>
                      <a:rPr lang="en-CA" sz="2000" b="0" i="1" smtClean="0">
                        <a:latin typeface="Cambria Math" panose="02040503050406030204" pitchFamily="18" charset="0"/>
                      </a:rPr>
                      <m:t>𝑡</m:t>
                    </m:r>
                    <m:r>
                      <a:rPr lang="en-CA" sz="2000" b="0" i="1" smtClean="0">
                        <a:latin typeface="Cambria Math" panose="02040503050406030204" pitchFamily="18" charset="0"/>
                      </a:rPr>
                      <m:t>)= </m:t>
                    </m:r>
                    <m:nary>
                      <m:naryPr>
                        <m:chr m:val="∑"/>
                        <m:supHide m:val="on"/>
                        <m:ctrlPr>
                          <a:rPr lang="en-CA" sz="2000" b="0" i="1" smtClean="0">
                            <a:latin typeface="Cambria Math" charset="0"/>
                          </a:rPr>
                        </m:ctrlPr>
                      </m:naryPr>
                      <m:sub>
                        <m:r>
                          <a:rPr lang="en-CA" sz="2000" i="1">
                            <a:latin typeface="Cambria Math" panose="02040503050406030204" pitchFamily="18" charset="0"/>
                            <a:ea typeface="Cambria Math" panose="02040503050406030204" pitchFamily="18" charset="0"/>
                          </a:rPr>
                          <m:t>𝜏</m:t>
                        </m:r>
                      </m:sub>
                      <m:sup/>
                      <m:e>
                        <m:r>
                          <a:rPr lang="en-CA" sz="2000" b="0" i="1" smtClean="0">
                            <a:latin typeface="Cambria Math" panose="02040503050406030204" pitchFamily="18" charset="0"/>
                          </a:rPr>
                          <m:t>𝑠</m:t>
                        </m:r>
                        <m:r>
                          <a:rPr lang="en-CA" sz="2000" b="0" i="1" smtClean="0">
                            <a:latin typeface="Cambria Math" panose="02040503050406030204" pitchFamily="18" charset="0"/>
                          </a:rPr>
                          <m:t>(</m:t>
                        </m:r>
                        <m:r>
                          <a:rPr lang="en-CA" sz="2000" b="0" i="1" smtClean="0">
                            <a:latin typeface="Cambria Math" panose="02040503050406030204" pitchFamily="18" charset="0"/>
                          </a:rPr>
                          <m:t>𝑡</m:t>
                        </m:r>
                        <m:r>
                          <a:rPr lang="en-CA" sz="2000" b="0" i="1" smtClean="0">
                            <a:latin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𝜏</m:t>
                        </m:r>
                        <m:r>
                          <a:rPr lang="en-CA" sz="2000" b="0" i="1" smtClean="0">
                            <a:latin typeface="Cambria Math" panose="02040503050406030204" pitchFamily="18" charset="0"/>
                          </a:rPr>
                          <m:t>)</m:t>
                        </m:r>
                      </m:e>
                    </m:nary>
                  </m:oMath>
                </a14:m>
                <a:r>
                  <a:rPr lang="en-CA" sz="2000" i="1" dirty="0" smtClean="0"/>
                  <a:t>h</a:t>
                </a:r>
                <a:r>
                  <a:rPr lang="en-CA" sz="2000" dirty="0" smtClean="0"/>
                  <a:t>(</a:t>
                </a:r>
                <a14:m>
                  <m:oMath xmlns:m="http://schemas.openxmlformats.org/officeDocument/2006/math">
                    <m:r>
                      <a:rPr lang="en-CA" sz="2000" i="1">
                        <a:latin typeface="Cambria Math" panose="02040503050406030204" pitchFamily="18" charset="0"/>
                        <a:ea typeface="Cambria Math" panose="02040503050406030204" pitchFamily="18" charset="0"/>
                      </a:rPr>
                      <m:t>𝜏</m:t>
                    </m:r>
                  </m:oMath>
                </a14:m>
                <a:r>
                  <a:rPr lang="en-CA" sz="2000" dirty="0" smtClean="0"/>
                  <a:t>)</a:t>
                </a:r>
              </a:p>
              <a:p>
                <a:endParaRPr lang="en-CA" sz="2000" dirty="0" smtClean="0"/>
              </a:p>
            </p:txBody>
          </p:sp>
        </mc:Choice>
        <mc:Fallback xmlns="">
          <p:sp>
            <p:nvSpPr>
              <p:cNvPr id="14" name="TextBox 13"/>
              <p:cNvSpPr txBox="1">
                <a:spLocks noRot="1" noChangeAspect="1" noMove="1" noResize="1" noEditPoints="1" noAdjustHandles="1" noChangeArrowheads="1" noChangeShapeType="1" noTextEdit="1"/>
              </p:cNvSpPr>
              <p:nvPr/>
            </p:nvSpPr>
            <p:spPr>
              <a:xfrm>
                <a:off x="745371" y="3480716"/>
                <a:ext cx="7206711" cy="1015663"/>
              </a:xfrm>
              <a:prstGeom prst="rect">
                <a:avLst/>
              </a:prstGeom>
              <a:blipFill>
                <a:blip r:embed="rId6"/>
                <a:stretch>
                  <a:fillRect l="-846" t="-17964" b="-41916"/>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2840486" y="4990449"/>
                <a:ext cx="3447162" cy="613886"/>
              </a:xfrm>
              <a:prstGeom prst="rect">
                <a:avLst/>
              </a:prstGeom>
            </p:spPr>
            <p:txBody>
              <a:bodyPr wrap="none">
                <a:spAutoFit/>
              </a:bodyPr>
              <a:lstStyle/>
              <a:p>
                <a:pPr algn="ctr"/>
                <a:r>
                  <a:rPr lang="en-CA" dirty="0" smtClean="0"/>
                  <a:t>Q</a:t>
                </a:r>
                <a14:m>
                  <m:oMath xmlns:m="http://schemas.openxmlformats.org/officeDocument/2006/math">
                    <m:r>
                      <a:rPr lang="en-CA" i="1">
                        <a:latin typeface="Cambria Math" panose="02040503050406030204" pitchFamily="18" charset="0"/>
                      </a:rPr>
                      <m:t>(</m:t>
                    </m:r>
                    <m:r>
                      <a:rPr lang="en-CA" i="1" smtClean="0">
                        <a:latin typeface="Cambria Math" panose="02040503050406030204" pitchFamily="18" charset="0"/>
                        <a:ea typeface="Cambria Math" panose="02040503050406030204" pitchFamily="18" charset="0"/>
                      </a:rPr>
                      <m:t>𝜎</m:t>
                    </m:r>
                    <m:r>
                      <a:rPr lang="en-CA" i="1">
                        <a:latin typeface="Cambria Math" panose="02040503050406030204" pitchFamily="18" charset="0"/>
                      </a:rPr>
                      <m:t>)=</m:t>
                    </m:r>
                    <m:f>
                      <m:fPr>
                        <m:ctrlPr>
                          <a:rPr lang="en-CA" i="1" smtClean="0">
                            <a:latin typeface="Cambria Math"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𝑇</m:t>
                        </m:r>
                      </m:den>
                    </m:f>
                    <m:nary>
                      <m:naryPr>
                        <m:chr m:val="∑"/>
                        <m:supHide m:val="on"/>
                        <m:ctrlPr>
                          <a:rPr lang="en-CA" i="1" smtClean="0">
                            <a:latin typeface="Cambria Math" charset="0"/>
                          </a:rPr>
                        </m:ctrlPr>
                      </m:naryPr>
                      <m:sub>
                        <m:r>
                          <m:rPr>
                            <m:brk m:alnAt="7"/>
                          </m:rPr>
                          <a:rPr lang="en-CA" b="0" i="1" smtClean="0">
                            <a:latin typeface="Cambria Math" panose="02040503050406030204" pitchFamily="18" charset="0"/>
                          </a:rPr>
                          <m:t>𝑡</m:t>
                        </m:r>
                      </m:sub>
                      <m:sup/>
                      <m:e>
                        <m:r>
                          <a:rPr lang="en-CA" i="1">
                            <a:latin typeface="Cambria Math" panose="02040503050406030204" pitchFamily="18" charset="0"/>
                          </a:rPr>
                          <m:t>𝑠</m:t>
                        </m:r>
                        <m:d>
                          <m:dPr>
                            <m:ctrlPr>
                              <a:rPr lang="en-CA" i="1">
                                <a:latin typeface="Cambria Math" charset="0"/>
                              </a:rPr>
                            </m:ctrlPr>
                          </m:dPr>
                          <m:e>
                            <m:r>
                              <a:rPr lang="en-CA" i="1">
                                <a:latin typeface="Cambria Math" panose="02040503050406030204" pitchFamily="18" charset="0"/>
                              </a:rPr>
                              <m:t>𝑡</m:t>
                            </m:r>
                            <m:r>
                              <a:rPr lang="en-CA" i="1">
                                <a:latin typeface="Cambria Math" panose="02040503050406030204" pitchFamily="18" charset="0"/>
                              </a:rPr>
                              <m:t>−</m:t>
                            </m:r>
                            <m:r>
                              <a:rPr lang="en-CA" i="1">
                                <a:latin typeface="Cambria Math" panose="02040503050406030204" pitchFamily="18" charset="0"/>
                                <a:ea typeface="Cambria Math" panose="02040503050406030204" pitchFamily="18" charset="0"/>
                              </a:rPr>
                              <m:t>𝜎</m:t>
                            </m:r>
                          </m:e>
                        </m:d>
                        <m:r>
                          <a:rPr lang="en-CA" i="1">
                            <a:latin typeface="Cambria Math" panose="02040503050406030204" pitchFamily="18" charset="0"/>
                            <a:ea typeface="Cambria Math" panose="02040503050406030204" pitchFamily="18" charset="0"/>
                          </a:rPr>
                          <m:t>𝑟</m:t>
                        </m:r>
                        <m:r>
                          <a:rPr lang="en-CA" i="1">
                            <a:latin typeface="Cambria Math" panose="02040503050406030204" pitchFamily="18" charset="0"/>
                            <a:ea typeface="Cambria Math" panose="02040503050406030204" pitchFamily="18" charset="0"/>
                          </a:rPr>
                          <m:t>(</m:t>
                        </m:r>
                        <m:r>
                          <a:rPr lang="en-CA" i="1">
                            <a:latin typeface="Cambria Math" panose="02040503050406030204" pitchFamily="18" charset="0"/>
                            <a:ea typeface="Cambria Math" panose="02040503050406030204" pitchFamily="18" charset="0"/>
                          </a:rPr>
                          <m:t>𝑡</m:t>
                        </m:r>
                        <m:r>
                          <a:rPr lang="en-CA" i="1">
                            <a:latin typeface="Cambria Math" panose="02040503050406030204" pitchFamily="18" charset="0"/>
                            <a:ea typeface="Cambria Math" panose="02040503050406030204" pitchFamily="18" charset="0"/>
                          </a:rPr>
                          <m:t>)</m:t>
                        </m:r>
                      </m:e>
                    </m:nary>
                  </m:oMath>
                </a14:m>
                <a:endParaRPr lang="en-CA" dirty="0"/>
              </a:p>
            </p:txBody>
          </p:sp>
        </mc:Choice>
        <mc:Fallback xmlns="">
          <p:sp>
            <p:nvSpPr>
              <p:cNvPr id="15" name="Rectangle 14"/>
              <p:cNvSpPr>
                <a:spLocks noRot="1" noChangeAspect="1" noMove="1" noResize="1" noEditPoints="1" noAdjustHandles="1" noChangeArrowheads="1" noChangeShapeType="1" noTextEdit="1"/>
              </p:cNvSpPr>
              <p:nvPr/>
            </p:nvSpPr>
            <p:spPr>
              <a:xfrm>
                <a:off x="2840486" y="4990449"/>
                <a:ext cx="3447162" cy="613886"/>
              </a:xfrm>
              <a:prstGeom prst="rect">
                <a:avLst/>
              </a:prstGeom>
              <a:blipFill>
                <a:blip r:embed="rId7"/>
                <a:stretch>
                  <a:fillRect l="-2478" b="-10000"/>
                </a:stretch>
              </a:blipFill>
            </p:spPr>
            <p:txBody>
              <a:bodyPr/>
              <a:lstStyle/>
              <a:p>
                <a:r>
                  <a:rPr lang="en-CA">
                    <a:noFill/>
                  </a:rPr>
                  <a:t> </a:t>
                </a:r>
              </a:p>
            </p:txBody>
          </p:sp>
        </mc:Fallback>
      </mc:AlternateContent>
      <p:sp>
        <p:nvSpPr>
          <p:cNvPr id="16" name="TextBox 15"/>
          <p:cNvSpPr txBox="1"/>
          <p:nvPr/>
        </p:nvSpPr>
        <p:spPr>
          <a:xfrm>
            <a:off x="745372" y="4590339"/>
            <a:ext cx="8562813" cy="400110"/>
          </a:xfrm>
          <a:prstGeom prst="rect">
            <a:avLst/>
          </a:prstGeom>
          <a:noFill/>
        </p:spPr>
        <p:txBody>
          <a:bodyPr wrap="square" rtlCol="0">
            <a:spAutoFit/>
          </a:bodyPr>
          <a:lstStyle/>
          <a:p>
            <a:r>
              <a:rPr lang="en-CA" sz="2000" dirty="0" smtClean="0"/>
              <a:t>And we should still be able to recover the temporal filter by cross-correlation:</a:t>
            </a:r>
            <a:endParaRPr lang="en-CA" sz="2000" dirty="0"/>
          </a:p>
        </p:txBody>
      </p:sp>
      <p:sp>
        <p:nvSpPr>
          <p:cNvPr id="18" name="TextBox 17"/>
          <p:cNvSpPr txBox="1"/>
          <p:nvPr/>
        </p:nvSpPr>
        <p:spPr>
          <a:xfrm>
            <a:off x="745371" y="5875321"/>
            <a:ext cx="7839077" cy="707886"/>
          </a:xfrm>
          <a:prstGeom prst="rect">
            <a:avLst/>
          </a:prstGeom>
          <a:noFill/>
        </p:spPr>
        <p:txBody>
          <a:bodyPr wrap="square" rtlCol="0">
            <a:spAutoFit/>
          </a:bodyPr>
          <a:lstStyle/>
          <a:p>
            <a:r>
              <a:rPr lang="en-CA" sz="2000" dirty="0" smtClean="0"/>
              <a:t>This leads to a very simple trick for recovering the full space-time receptive field…</a:t>
            </a:r>
            <a:endParaRPr lang="en-CA" sz="2000" dirty="0"/>
          </a:p>
        </p:txBody>
      </p:sp>
    </p:spTree>
    <p:extLst>
      <p:ext uri="{BB962C8B-B14F-4D97-AF65-F5344CB8AC3E}">
        <p14:creationId xmlns:p14="http://schemas.microsoft.com/office/powerpoint/2010/main" val="33264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8" name="Text Box 4"/>
          <p:cNvSpPr txBox="1">
            <a:spLocks noChangeArrowheads="1"/>
          </p:cNvSpPr>
          <p:nvPr/>
        </p:nvSpPr>
        <p:spPr bwMode="auto">
          <a:xfrm>
            <a:off x="1619250" y="115888"/>
            <a:ext cx="5607050" cy="519112"/>
          </a:xfrm>
          <a:prstGeom prst="rect">
            <a:avLst/>
          </a:prstGeom>
          <a:noFill/>
          <a:ln w="9525">
            <a:noFill/>
            <a:miter lim="800000"/>
            <a:headEnd/>
            <a:tailEnd/>
          </a:ln>
          <a:effectLst/>
        </p:spPr>
        <p:txBody>
          <a:bodyPr wrap="none">
            <a:spAutoFit/>
          </a:bodyPr>
          <a:lstStyle/>
          <a:p>
            <a:pPr eaLnBrk="1" hangingPunct="1"/>
            <a:r>
              <a:rPr lang="en-CA" sz="2800">
                <a:latin typeface="Arial" charset="0"/>
              </a:rPr>
              <a:t>Action Potentials and Spike Trains</a:t>
            </a:r>
          </a:p>
        </p:txBody>
      </p:sp>
      <p:sp>
        <p:nvSpPr>
          <p:cNvPr id="257029" name="Text Box 5"/>
          <p:cNvSpPr txBox="1">
            <a:spLocks noChangeArrowheads="1"/>
          </p:cNvSpPr>
          <p:nvPr/>
        </p:nvSpPr>
        <p:spPr bwMode="auto">
          <a:xfrm>
            <a:off x="323850" y="1412875"/>
            <a:ext cx="8496300" cy="1192213"/>
          </a:xfrm>
          <a:prstGeom prst="rect">
            <a:avLst/>
          </a:prstGeom>
          <a:noFill/>
          <a:ln w="9525">
            <a:noFill/>
            <a:miter lim="800000"/>
            <a:headEnd/>
            <a:tailEnd/>
          </a:ln>
          <a:effectLst/>
        </p:spPr>
        <p:txBody>
          <a:bodyPr>
            <a:spAutoFit/>
          </a:bodyPr>
          <a:lstStyle/>
          <a:p>
            <a:pPr eaLnBrk="1" hangingPunct="1">
              <a:spcBef>
                <a:spcPct val="50000"/>
              </a:spcBef>
            </a:pPr>
            <a:r>
              <a:rPr lang="en-CA" sz="1800">
                <a:latin typeface="Arial" charset="0"/>
              </a:rPr>
              <a:t>Two types of questions for modellers:</a:t>
            </a:r>
          </a:p>
          <a:p>
            <a:pPr eaLnBrk="1" hangingPunct="1">
              <a:spcBef>
                <a:spcPct val="50000"/>
              </a:spcBef>
              <a:buFontTx/>
              <a:buChar char="•"/>
            </a:pPr>
            <a:r>
              <a:rPr lang="en-CA" sz="1800" b="1">
                <a:latin typeface="Arial" charset="0"/>
              </a:rPr>
              <a:t>  Encoding</a:t>
            </a:r>
            <a:r>
              <a:rPr lang="en-CA" sz="1800">
                <a:latin typeface="Arial" charset="0"/>
              </a:rPr>
              <a:t>:  If I know the stimulus can I predict the spike train?</a:t>
            </a:r>
          </a:p>
          <a:p>
            <a:pPr eaLnBrk="1" hangingPunct="1">
              <a:spcBef>
                <a:spcPct val="50000"/>
              </a:spcBef>
              <a:buFontTx/>
              <a:buChar char="•"/>
            </a:pPr>
            <a:r>
              <a:rPr lang="en-CA" sz="1800">
                <a:latin typeface="Arial" charset="0"/>
              </a:rPr>
              <a:t>  </a:t>
            </a:r>
            <a:r>
              <a:rPr lang="en-CA" sz="1800" b="1">
                <a:latin typeface="Arial" charset="0"/>
              </a:rPr>
              <a:t>Decoding</a:t>
            </a:r>
            <a:r>
              <a:rPr lang="en-CA" sz="1800">
                <a:latin typeface="Arial" charset="0"/>
              </a:rPr>
              <a:t>:  If I know the spike train, can I figure out what the stimulus was?</a:t>
            </a:r>
          </a:p>
        </p:txBody>
      </p:sp>
      <p:grpSp>
        <p:nvGrpSpPr>
          <p:cNvPr id="257030" name="Group 6"/>
          <p:cNvGrpSpPr>
            <a:grpSpLocks/>
          </p:cNvGrpSpPr>
          <p:nvPr/>
        </p:nvGrpSpPr>
        <p:grpSpPr bwMode="auto">
          <a:xfrm>
            <a:off x="5580063" y="4365625"/>
            <a:ext cx="3024187" cy="215900"/>
            <a:chOff x="2744" y="2251"/>
            <a:chExt cx="2449" cy="136"/>
          </a:xfrm>
        </p:grpSpPr>
        <p:sp>
          <p:nvSpPr>
            <p:cNvPr id="257031" name="Line 7"/>
            <p:cNvSpPr>
              <a:spLocks noChangeShapeType="1"/>
            </p:cNvSpPr>
            <p:nvPr/>
          </p:nvSpPr>
          <p:spPr bwMode="auto">
            <a:xfrm>
              <a:off x="2744" y="2387"/>
              <a:ext cx="2449" cy="0"/>
            </a:xfrm>
            <a:prstGeom prst="line">
              <a:avLst/>
            </a:prstGeom>
            <a:noFill/>
            <a:ln w="19050">
              <a:solidFill>
                <a:schemeClr val="tx1"/>
              </a:solidFill>
              <a:round/>
              <a:headEnd/>
              <a:tailEnd/>
            </a:ln>
            <a:effectLst/>
          </p:spPr>
          <p:txBody>
            <a:bodyPr/>
            <a:lstStyle/>
            <a:p>
              <a:endParaRPr lang="en-CA"/>
            </a:p>
          </p:txBody>
        </p:sp>
        <p:sp>
          <p:nvSpPr>
            <p:cNvPr id="257032" name="Line 8"/>
            <p:cNvSpPr>
              <a:spLocks noChangeShapeType="1"/>
            </p:cNvSpPr>
            <p:nvPr/>
          </p:nvSpPr>
          <p:spPr bwMode="auto">
            <a:xfrm>
              <a:off x="2925" y="2251"/>
              <a:ext cx="0" cy="136"/>
            </a:xfrm>
            <a:prstGeom prst="line">
              <a:avLst/>
            </a:prstGeom>
            <a:noFill/>
            <a:ln w="19050">
              <a:solidFill>
                <a:schemeClr val="tx1"/>
              </a:solidFill>
              <a:round/>
              <a:headEnd/>
              <a:tailEnd/>
            </a:ln>
            <a:effectLst/>
          </p:spPr>
          <p:txBody>
            <a:bodyPr/>
            <a:lstStyle/>
            <a:p>
              <a:endParaRPr lang="en-CA"/>
            </a:p>
          </p:txBody>
        </p:sp>
        <p:sp>
          <p:nvSpPr>
            <p:cNvPr id="257033" name="Line 9"/>
            <p:cNvSpPr>
              <a:spLocks noChangeShapeType="1"/>
            </p:cNvSpPr>
            <p:nvPr/>
          </p:nvSpPr>
          <p:spPr bwMode="auto">
            <a:xfrm>
              <a:off x="2971" y="2251"/>
              <a:ext cx="0" cy="136"/>
            </a:xfrm>
            <a:prstGeom prst="line">
              <a:avLst/>
            </a:prstGeom>
            <a:noFill/>
            <a:ln w="19050">
              <a:solidFill>
                <a:schemeClr val="tx1"/>
              </a:solidFill>
              <a:round/>
              <a:headEnd/>
              <a:tailEnd/>
            </a:ln>
            <a:effectLst/>
          </p:spPr>
          <p:txBody>
            <a:bodyPr/>
            <a:lstStyle/>
            <a:p>
              <a:endParaRPr lang="en-CA"/>
            </a:p>
          </p:txBody>
        </p:sp>
        <p:sp>
          <p:nvSpPr>
            <p:cNvPr id="257034" name="Line 10"/>
            <p:cNvSpPr>
              <a:spLocks noChangeShapeType="1"/>
            </p:cNvSpPr>
            <p:nvPr/>
          </p:nvSpPr>
          <p:spPr bwMode="auto">
            <a:xfrm>
              <a:off x="3198" y="2251"/>
              <a:ext cx="0" cy="136"/>
            </a:xfrm>
            <a:prstGeom prst="line">
              <a:avLst/>
            </a:prstGeom>
            <a:noFill/>
            <a:ln w="19050">
              <a:solidFill>
                <a:schemeClr val="tx1"/>
              </a:solidFill>
              <a:round/>
              <a:headEnd/>
              <a:tailEnd/>
            </a:ln>
            <a:effectLst/>
          </p:spPr>
          <p:txBody>
            <a:bodyPr/>
            <a:lstStyle/>
            <a:p>
              <a:endParaRPr lang="en-CA"/>
            </a:p>
          </p:txBody>
        </p:sp>
        <p:sp>
          <p:nvSpPr>
            <p:cNvPr id="257035" name="Line 11"/>
            <p:cNvSpPr>
              <a:spLocks noChangeShapeType="1"/>
            </p:cNvSpPr>
            <p:nvPr/>
          </p:nvSpPr>
          <p:spPr bwMode="auto">
            <a:xfrm>
              <a:off x="3379" y="2251"/>
              <a:ext cx="0" cy="136"/>
            </a:xfrm>
            <a:prstGeom prst="line">
              <a:avLst/>
            </a:prstGeom>
            <a:noFill/>
            <a:ln w="19050">
              <a:solidFill>
                <a:schemeClr val="tx1"/>
              </a:solidFill>
              <a:round/>
              <a:headEnd/>
              <a:tailEnd/>
            </a:ln>
            <a:effectLst/>
          </p:spPr>
          <p:txBody>
            <a:bodyPr/>
            <a:lstStyle/>
            <a:p>
              <a:endParaRPr lang="en-CA"/>
            </a:p>
          </p:txBody>
        </p:sp>
        <p:sp>
          <p:nvSpPr>
            <p:cNvPr id="257036" name="Line 12"/>
            <p:cNvSpPr>
              <a:spLocks noChangeShapeType="1"/>
            </p:cNvSpPr>
            <p:nvPr/>
          </p:nvSpPr>
          <p:spPr bwMode="auto">
            <a:xfrm>
              <a:off x="3742" y="2251"/>
              <a:ext cx="0" cy="136"/>
            </a:xfrm>
            <a:prstGeom prst="line">
              <a:avLst/>
            </a:prstGeom>
            <a:noFill/>
            <a:ln w="19050">
              <a:solidFill>
                <a:schemeClr val="tx1"/>
              </a:solidFill>
              <a:round/>
              <a:headEnd/>
              <a:tailEnd/>
            </a:ln>
            <a:effectLst/>
          </p:spPr>
          <p:txBody>
            <a:bodyPr/>
            <a:lstStyle/>
            <a:p>
              <a:endParaRPr lang="en-CA"/>
            </a:p>
          </p:txBody>
        </p:sp>
        <p:sp>
          <p:nvSpPr>
            <p:cNvPr id="257037" name="Line 13"/>
            <p:cNvSpPr>
              <a:spLocks noChangeShapeType="1"/>
            </p:cNvSpPr>
            <p:nvPr/>
          </p:nvSpPr>
          <p:spPr bwMode="auto">
            <a:xfrm>
              <a:off x="4014" y="2251"/>
              <a:ext cx="0" cy="136"/>
            </a:xfrm>
            <a:prstGeom prst="line">
              <a:avLst/>
            </a:prstGeom>
            <a:noFill/>
            <a:ln w="19050">
              <a:solidFill>
                <a:schemeClr val="tx1"/>
              </a:solidFill>
              <a:round/>
              <a:headEnd/>
              <a:tailEnd/>
            </a:ln>
            <a:effectLst/>
          </p:spPr>
          <p:txBody>
            <a:bodyPr/>
            <a:lstStyle/>
            <a:p>
              <a:endParaRPr lang="en-CA"/>
            </a:p>
          </p:txBody>
        </p:sp>
        <p:sp>
          <p:nvSpPr>
            <p:cNvPr id="257038" name="Line 14"/>
            <p:cNvSpPr>
              <a:spLocks noChangeShapeType="1"/>
            </p:cNvSpPr>
            <p:nvPr/>
          </p:nvSpPr>
          <p:spPr bwMode="auto">
            <a:xfrm>
              <a:off x="3923" y="2251"/>
              <a:ext cx="0" cy="136"/>
            </a:xfrm>
            <a:prstGeom prst="line">
              <a:avLst/>
            </a:prstGeom>
            <a:noFill/>
            <a:ln w="19050">
              <a:solidFill>
                <a:schemeClr val="tx1"/>
              </a:solidFill>
              <a:round/>
              <a:headEnd/>
              <a:tailEnd/>
            </a:ln>
            <a:effectLst/>
          </p:spPr>
          <p:txBody>
            <a:bodyPr/>
            <a:lstStyle/>
            <a:p>
              <a:endParaRPr lang="en-CA"/>
            </a:p>
          </p:txBody>
        </p:sp>
        <p:sp>
          <p:nvSpPr>
            <p:cNvPr id="257039" name="Line 15"/>
            <p:cNvSpPr>
              <a:spLocks noChangeShapeType="1"/>
            </p:cNvSpPr>
            <p:nvPr/>
          </p:nvSpPr>
          <p:spPr bwMode="auto">
            <a:xfrm>
              <a:off x="3651" y="2251"/>
              <a:ext cx="0" cy="136"/>
            </a:xfrm>
            <a:prstGeom prst="line">
              <a:avLst/>
            </a:prstGeom>
            <a:noFill/>
            <a:ln w="19050">
              <a:solidFill>
                <a:schemeClr val="tx1"/>
              </a:solidFill>
              <a:round/>
              <a:headEnd/>
              <a:tailEnd/>
            </a:ln>
            <a:effectLst/>
          </p:spPr>
          <p:txBody>
            <a:bodyPr/>
            <a:lstStyle/>
            <a:p>
              <a:endParaRPr lang="en-CA"/>
            </a:p>
          </p:txBody>
        </p:sp>
        <p:sp>
          <p:nvSpPr>
            <p:cNvPr id="257040" name="Line 16"/>
            <p:cNvSpPr>
              <a:spLocks noChangeShapeType="1"/>
            </p:cNvSpPr>
            <p:nvPr/>
          </p:nvSpPr>
          <p:spPr bwMode="auto">
            <a:xfrm>
              <a:off x="5012" y="2251"/>
              <a:ext cx="0" cy="136"/>
            </a:xfrm>
            <a:prstGeom prst="line">
              <a:avLst/>
            </a:prstGeom>
            <a:noFill/>
            <a:ln w="19050">
              <a:solidFill>
                <a:schemeClr val="tx1"/>
              </a:solidFill>
              <a:round/>
              <a:headEnd/>
              <a:tailEnd/>
            </a:ln>
            <a:effectLst/>
          </p:spPr>
          <p:txBody>
            <a:bodyPr/>
            <a:lstStyle/>
            <a:p>
              <a:endParaRPr lang="en-CA"/>
            </a:p>
          </p:txBody>
        </p:sp>
        <p:sp>
          <p:nvSpPr>
            <p:cNvPr id="257041" name="Line 17"/>
            <p:cNvSpPr>
              <a:spLocks noChangeShapeType="1"/>
            </p:cNvSpPr>
            <p:nvPr/>
          </p:nvSpPr>
          <p:spPr bwMode="auto">
            <a:xfrm>
              <a:off x="4558" y="2251"/>
              <a:ext cx="0" cy="136"/>
            </a:xfrm>
            <a:prstGeom prst="line">
              <a:avLst/>
            </a:prstGeom>
            <a:noFill/>
            <a:ln w="19050">
              <a:solidFill>
                <a:schemeClr val="tx1"/>
              </a:solidFill>
              <a:round/>
              <a:headEnd/>
              <a:tailEnd/>
            </a:ln>
            <a:effectLst/>
          </p:spPr>
          <p:txBody>
            <a:bodyPr/>
            <a:lstStyle/>
            <a:p>
              <a:endParaRPr lang="en-CA"/>
            </a:p>
          </p:txBody>
        </p:sp>
        <p:sp>
          <p:nvSpPr>
            <p:cNvPr id="257042" name="Line 18"/>
            <p:cNvSpPr>
              <a:spLocks noChangeShapeType="1"/>
            </p:cNvSpPr>
            <p:nvPr/>
          </p:nvSpPr>
          <p:spPr bwMode="auto">
            <a:xfrm>
              <a:off x="4468" y="2251"/>
              <a:ext cx="0" cy="136"/>
            </a:xfrm>
            <a:prstGeom prst="line">
              <a:avLst/>
            </a:prstGeom>
            <a:noFill/>
            <a:ln w="19050">
              <a:solidFill>
                <a:schemeClr val="tx1"/>
              </a:solidFill>
              <a:round/>
              <a:headEnd/>
              <a:tailEnd/>
            </a:ln>
            <a:effectLst/>
          </p:spPr>
          <p:txBody>
            <a:bodyPr/>
            <a:lstStyle/>
            <a:p>
              <a:endParaRPr lang="en-CA"/>
            </a:p>
          </p:txBody>
        </p:sp>
        <p:sp>
          <p:nvSpPr>
            <p:cNvPr id="257043" name="Line 19"/>
            <p:cNvSpPr>
              <a:spLocks noChangeShapeType="1"/>
            </p:cNvSpPr>
            <p:nvPr/>
          </p:nvSpPr>
          <p:spPr bwMode="auto">
            <a:xfrm>
              <a:off x="4513" y="2251"/>
              <a:ext cx="0" cy="136"/>
            </a:xfrm>
            <a:prstGeom prst="line">
              <a:avLst/>
            </a:prstGeom>
            <a:noFill/>
            <a:ln w="19050">
              <a:solidFill>
                <a:schemeClr val="tx1"/>
              </a:solidFill>
              <a:round/>
              <a:headEnd/>
              <a:tailEnd/>
            </a:ln>
            <a:effectLst/>
          </p:spPr>
          <p:txBody>
            <a:bodyPr/>
            <a:lstStyle/>
            <a:p>
              <a:endParaRPr lang="en-CA"/>
            </a:p>
          </p:txBody>
        </p:sp>
        <p:sp>
          <p:nvSpPr>
            <p:cNvPr id="257044" name="Line 20"/>
            <p:cNvSpPr>
              <a:spLocks noChangeShapeType="1"/>
            </p:cNvSpPr>
            <p:nvPr/>
          </p:nvSpPr>
          <p:spPr bwMode="auto">
            <a:xfrm>
              <a:off x="4150" y="2251"/>
              <a:ext cx="0" cy="136"/>
            </a:xfrm>
            <a:prstGeom prst="line">
              <a:avLst/>
            </a:prstGeom>
            <a:noFill/>
            <a:ln w="19050">
              <a:solidFill>
                <a:schemeClr val="tx1"/>
              </a:solidFill>
              <a:round/>
              <a:headEnd/>
              <a:tailEnd/>
            </a:ln>
            <a:effectLst/>
          </p:spPr>
          <p:txBody>
            <a:bodyPr/>
            <a:lstStyle/>
            <a:p>
              <a:endParaRPr lang="en-CA"/>
            </a:p>
          </p:txBody>
        </p:sp>
      </p:grpSp>
      <p:grpSp>
        <p:nvGrpSpPr>
          <p:cNvPr id="257045" name="Group 21"/>
          <p:cNvGrpSpPr>
            <a:grpSpLocks/>
          </p:cNvGrpSpPr>
          <p:nvPr/>
        </p:nvGrpSpPr>
        <p:grpSpPr bwMode="auto">
          <a:xfrm>
            <a:off x="3203575" y="4221163"/>
            <a:ext cx="647700" cy="647700"/>
            <a:chOff x="2472" y="2659"/>
            <a:chExt cx="408" cy="408"/>
          </a:xfrm>
        </p:grpSpPr>
        <p:sp>
          <p:nvSpPr>
            <p:cNvPr id="257046" name="Oval 22"/>
            <p:cNvSpPr>
              <a:spLocks noChangeArrowheads="1"/>
            </p:cNvSpPr>
            <p:nvPr/>
          </p:nvSpPr>
          <p:spPr bwMode="auto">
            <a:xfrm>
              <a:off x="2472" y="2659"/>
              <a:ext cx="408" cy="408"/>
            </a:xfrm>
            <a:prstGeom prst="ellipse">
              <a:avLst/>
            </a:prstGeom>
            <a:solidFill>
              <a:schemeClr val="bg1"/>
            </a:solidFill>
            <a:ln w="9525">
              <a:solidFill>
                <a:schemeClr val="tx1"/>
              </a:solidFill>
              <a:round/>
              <a:headEnd/>
              <a:tailEnd/>
            </a:ln>
            <a:effectLst/>
          </p:spPr>
          <p:txBody>
            <a:bodyPr wrap="none" anchor="ctr"/>
            <a:lstStyle/>
            <a:p>
              <a:endParaRPr lang="en-CA"/>
            </a:p>
          </p:txBody>
        </p:sp>
        <p:sp>
          <p:nvSpPr>
            <p:cNvPr id="257047" name="Oval 23"/>
            <p:cNvSpPr>
              <a:spLocks noChangeArrowheads="1"/>
            </p:cNvSpPr>
            <p:nvPr/>
          </p:nvSpPr>
          <p:spPr bwMode="auto">
            <a:xfrm>
              <a:off x="2472" y="2795"/>
              <a:ext cx="45" cy="136"/>
            </a:xfrm>
            <a:prstGeom prst="ellipse">
              <a:avLst/>
            </a:prstGeom>
            <a:solidFill>
              <a:schemeClr val="accent1"/>
            </a:solidFill>
            <a:ln w="9525">
              <a:solidFill>
                <a:schemeClr val="tx1"/>
              </a:solidFill>
              <a:round/>
              <a:headEnd/>
              <a:tailEnd/>
            </a:ln>
            <a:effectLst/>
          </p:spPr>
          <p:txBody>
            <a:bodyPr wrap="none" anchor="ctr"/>
            <a:lstStyle/>
            <a:p>
              <a:endParaRPr lang="en-CA"/>
            </a:p>
          </p:txBody>
        </p:sp>
      </p:grpSp>
      <p:sp>
        <p:nvSpPr>
          <p:cNvPr id="257048" name="AutoShape 24" descr="taj-mahal"/>
          <p:cNvSpPr>
            <a:spLocks noChangeArrowheads="1"/>
          </p:cNvSpPr>
          <p:nvPr/>
        </p:nvSpPr>
        <p:spPr bwMode="auto">
          <a:xfrm rot="-1775540">
            <a:off x="446088" y="3681413"/>
            <a:ext cx="2016125" cy="1584325"/>
          </a:xfrm>
          <a:prstGeom prst="parallelogram">
            <a:avLst>
              <a:gd name="adj" fmla="val 56964"/>
            </a:avLst>
          </a:prstGeom>
          <a:blipFill dpi="0" rotWithShape="1">
            <a:blip r:embed="rId3" cstate="print"/>
            <a:srcRect/>
            <a:stretch>
              <a:fillRect/>
            </a:stretch>
          </a:blipFill>
          <a:ln w="9525">
            <a:solidFill>
              <a:schemeClr val="tx1"/>
            </a:solidFill>
            <a:miter lim="800000"/>
            <a:headEnd/>
            <a:tailEnd/>
          </a:ln>
          <a:effectLst/>
        </p:spPr>
        <p:txBody>
          <a:bodyPr wrap="none" anchor="ctr"/>
          <a:lstStyle/>
          <a:p>
            <a:endParaRPr lang="en-CA"/>
          </a:p>
        </p:txBody>
      </p:sp>
      <p:sp>
        <p:nvSpPr>
          <p:cNvPr id="257049" name="Line 25"/>
          <p:cNvSpPr>
            <a:spLocks noChangeShapeType="1"/>
          </p:cNvSpPr>
          <p:nvPr/>
        </p:nvSpPr>
        <p:spPr bwMode="auto">
          <a:xfrm>
            <a:off x="1981200" y="4581525"/>
            <a:ext cx="1222375" cy="0"/>
          </a:xfrm>
          <a:prstGeom prst="line">
            <a:avLst/>
          </a:prstGeom>
          <a:noFill/>
          <a:ln w="19050">
            <a:solidFill>
              <a:srgbClr val="FF3300"/>
            </a:solidFill>
            <a:round/>
            <a:headEnd/>
            <a:tailEnd type="triangle" w="med" len="med"/>
          </a:ln>
          <a:effectLst/>
        </p:spPr>
        <p:txBody>
          <a:bodyPr/>
          <a:lstStyle/>
          <a:p>
            <a:endParaRPr lang="en-CA"/>
          </a:p>
        </p:txBody>
      </p:sp>
      <p:sp>
        <p:nvSpPr>
          <p:cNvPr id="257050" name="Freeform 26"/>
          <p:cNvSpPr>
            <a:spLocks/>
          </p:cNvSpPr>
          <p:nvPr/>
        </p:nvSpPr>
        <p:spPr bwMode="auto">
          <a:xfrm>
            <a:off x="2051050" y="3573463"/>
            <a:ext cx="4897438" cy="719137"/>
          </a:xfrm>
          <a:custGeom>
            <a:avLst/>
            <a:gdLst/>
            <a:ahLst/>
            <a:cxnLst>
              <a:cxn ang="0">
                <a:pos x="2359" y="181"/>
              </a:cxn>
              <a:cxn ang="0">
                <a:pos x="2359" y="0"/>
              </a:cxn>
              <a:cxn ang="0">
                <a:pos x="0" y="0"/>
              </a:cxn>
            </a:cxnLst>
            <a:rect l="0" t="0" r="r" b="b"/>
            <a:pathLst>
              <a:path w="2359" h="181">
                <a:moveTo>
                  <a:pt x="2359" y="181"/>
                </a:moveTo>
                <a:lnTo>
                  <a:pt x="2359" y="0"/>
                </a:lnTo>
                <a:lnTo>
                  <a:pt x="0" y="0"/>
                </a:lnTo>
              </a:path>
            </a:pathLst>
          </a:custGeom>
          <a:noFill/>
          <a:ln w="19050" cmpd="sng">
            <a:solidFill>
              <a:srgbClr val="0066FF"/>
            </a:solidFill>
            <a:round/>
            <a:headEnd type="none" w="med" len="med"/>
            <a:tailEnd type="arrow" w="med" len="med"/>
          </a:ln>
          <a:effectLst/>
        </p:spPr>
        <p:txBody>
          <a:bodyPr/>
          <a:lstStyle/>
          <a:p>
            <a:endParaRPr lang="en-CA"/>
          </a:p>
        </p:txBody>
      </p:sp>
      <p:sp>
        <p:nvSpPr>
          <p:cNvPr id="257051" name="AutoShape 27"/>
          <p:cNvSpPr>
            <a:spLocks/>
          </p:cNvSpPr>
          <p:nvPr/>
        </p:nvSpPr>
        <p:spPr bwMode="auto">
          <a:xfrm rot="-5400000">
            <a:off x="7019131" y="2924969"/>
            <a:ext cx="73025" cy="2808288"/>
          </a:xfrm>
          <a:prstGeom prst="rightBracket">
            <a:avLst>
              <a:gd name="adj" fmla="val 320471"/>
            </a:avLst>
          </a:prstGeom>
          <a:noFill/>
          <a:ln w="19050">
            <a:solidFill>
              <a:srgbClr val="0066FF"/>
            </a:solidFill>
            <a:round/>
            <a:headEnd/>
            <a:tailEnd/>
          </a:ln>
          <a:effectLst/>
        </p:spPr>
        <p:txBody>
          <a:bodyPr wrap="none" anchor="ctr"/>
          <a:lstStyle/>
          <a:p>
            <a:endParaRPr lang="en-CA"/>
          </a:p>
        </p:txBody>
      </p:sp>
      <p:sp>
        <p:nvSpPr>
          <p:cNvPr id="257052" name="Line 28"/>
          <p:cNvSpPr>
            <a:spLocks noChangeShapeType="1"/>
          </p:cNvSpPr>
          <p:nvPr/>
        </p:nvSpPr>
        <p:spPr bwMode="auto">
          <a:xfrm>
            <a:off x="3851275" y="4581525"/>
            <a:ext cx="1657350" cy="0"/>
          </a:xfrm>
          <a:prstGeom prst="line">
            <a:avLst/>
          </a:prstGeom>
          <a:noFill/>
          <a:ln w="19050">
            <a:solidFill>
              <a:srgbClr val="FF3300"/>
            </a:solidFill>
            <a:round/>
            <a:headEnd/>
            <a:tailEnd type="triangle" w="med" len="med"/>
          </a:ln>
          <a:effectLst/>
        </p:spPr>
        <p:txBody>
          <a:bodyPr/>
          <a:lstStyle/>
          <a:p>
            <a:endParaRPr lang="en-CA"/>
          </a:p>
        </p:txBody>
      </p:sp>
      <p:sp>
        <p:nvSpPr>
          <p:cNvPr id="257053" name="Rectangle 29"/>
          <p:cNvSpPr>
            <a:spLocks noChangeArrowheads="1"/>
          </p:cNvSpPr>
          <p:nvPr/>
        </p:nvSpPr>
        <p:spPr bwMode="auto">
          <a:xfrm>
            <a:off x="4427538" y="4365625"/>
            <a:ext cx="649287" cy="431800"/>
          </a:xfrm>
          <a:prstGeom prst="rect">
            <a:avLst/>
          </a:prstGeom>
          <a:solidFill>
            <a:schemeClr val="tx1"/>
          </a:solidFill>
          <a:ln w="9525">
            <a:solidFill>
              <a:schemeClr val="tx1"/>
            </a:solidFill>
            <a:miter lim="800000"/>
            <a:headEnd/>
            <a:tailEnd/>
          </a:ln>
          <a:effectLst/>
        </p:spPr>
        <p:txBody>
          <a:bodyPr wrap="none" anchor="ctr"/>
          <a:lstStyle/>
          <a:p>
            <a:endParaRPr lang="en-CA"/>
          </a:p>
        </p:txBody>
      </p:sp>
      <p:sp>
        <p:nvSpPr>
          <p:cNvPr id="257054" name="Rectangle 30"/>
          <p:cNvSpPr>
            <a:spLocks noChangeArrowheads="1"/>
          </p:cNvSpPr>
          <p:nvPr/>
        </p:nvSpPr>
        <p:spPr bwMode="auto">
          <a:xfrm>
            <a:off x="4427538" y="3357563"/>
            <a:ext cx="649287" cy="431800"/>
          </a:xfrm>
          <a:prstGeom prst="rect">
            <a:avLst/>
          </a:prstGeom>
          <a:solidFill>
            <a:schemeClr val="tx1"/>
          </a:solidFill>
          <a:ln w="9525">
            <a:solidFill>
              <a:schemeClr val="tx1"/>
            </a:solidFill>
            <a:miter lim="800000"/>
            <a:headEnd/>
            <a:tailEnd/>
          </a:ln>
          <a:effectLst/>
        </p:spPr>
        <p:txBody>
          <a:bodyPr wrap="none" anchor="ctr"/>
          <a:lstStyle/>
          <a:p>
            <a:endParaRPr lang="en-CA"/>
          </a:p>
        </p:txBody>
      </p:sp>
      <p:sp>
        <p:nvSpPr>
          <p:cNvPr id="2" name="Rectangle 1"/>
          <p:cNvSpPr/>
          <p:nvPr/>
        </p:nvSpPr>
        <p:spPr bwMode="auto">
          <a:xfrm>
            <a:off x="5651499" y="4221163"/>
            <a:ext cx="2952751" cy="431800"/>
          </a:xfrm>
          <a:prstGeom prst="rect">
            <a:avLst/>
          </a:prstGeom>
          <a:noFill/>
          <a:ln w="9525" cap="flat" cmpd="sng" algn="ctr">
            <a:solidFill>
              <a:srgbClr val="FF0F0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smtClean="0">
              <a:ln>
                <a:noFill/>
              </a:ln>
              <a:solidFill>
                <a:schemeClr val="tx1"/>
              </a:solidFill>
              <a:effectLst/>
              <a:latin typeface="Times" pitchFamily="-112" charset="0"/>
            </a:endParaRPr>
          </a:p>
        </p:txBody>
      </p:sp>
    </p:spTree>
    <p:extLst>
      <p:ext uri="{BB962C8B-B14F-4D97-AF65-F5344CB8AC3E}">
        <p14:creationId xmlns:p14="http://schemas.microsoft.com/office/powerpoint/2010/main" val="350106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6" name="Text Box 4"/>
          <p:cNvSpPr txBox="1">
            <a:spLocks noChangeArrowheads="1"/>
          </p:cNvSpPr>
          <p:nvPr/>
        </p:nvSpPr>
        <p:spPr bwMode="auto">
          <a:xfrm>
            <a:off x="2916238" y="115888"/>
            <a:ext cx="3024187" cy="457200"/>
          </a:xfrm>
          <a:prstGeom prst="rect">
            <a:avLst/>
          </a:prstGeom>
          <a:noFill/>
          <a:ln w="9525">
            <a:noFill/>
            <a:miter lim="800000"/>
            <a:headEnd/>
            <a:tailEnd/>
          </a:ln>
          <a:effectLst/>
        </p:spPr>
        <p:txBody>
          <a:bodyPr>
            <a:spAutoFit/>
          </a:bodyPr>
          <a:lstStyle/>
          <a:p>
            <a:pPr>
              <a:spcBef>
                <a:spcPct val="50000"/>
              </a:spcBef>
            </a:pPr>
            <a:r>
              <a:rPr lang="en-US" dirty="0">
                <a:latin typeface="Arial" charset="0"/>
              </a:rPr>
              <a:t>Dirac Delta Function</a:t>
            </a:r>
          </a:p>
        </p:txBody>
      </p:sp>
      <p:grpSp>
        <p:nvGrpSpPr>
          <p:cNvPr id="151566" name="Group 14"/>
          <p:cNvGrpSpPr>
            <a:grpSpLocks/>
          </p:cNvGrpSpPr>
          <p:nvPr/>
        </p:nvGrpSpPr>
        <p:grpSpPr bwMode="auto">
          <a:xfrm>
            <a:off x="3851275" y="2060575"/>
            <a:ext cx="2952750" cy="2455863"/>
            <a:chOff x="1610" y="1207"/>
            <a:chExt cx="2592" cy="2157"/>
          </a:xfrm>
        </p:grpSpPr>
        <p:pic>
          <p:nvPicPr>
            <p:cNvPr id="151560" name="Picture 8" descr="http://upload.wikimedia.org/wikipedia/commons/7/78/Dirac_distribution_PDF.png"/>
            <p:cNvPicPr>
              <a:picLocks noChangeAspect="1" noChangeArrowheads="1"/>
            </p:cNvPicPr>
            <p:nvPr/>
          </p:nvPicPr>
          <p:blipFill>
            <a:blip r:embed="rId4" cstate="print"/>
            <a:srcRect/>
            <a:stretch>
              <a:fillRect/>
            </a:stretch>
          </p:blipFill>
          <p:spPr bwMode="auto">
            <a:xfrm>
              <a:off x="1610" y="1207"/>
              <a:ext cx="2592" cy="1942"/>
            </a:xfrm>
            <a:prstGeom prst="rect">
              <a:avLst/>
            </a:prstGeom>
            <a:noFill/>
          </p:spPr>
        </p:pic>
        <p:sp>
          <p:nvSpPr>
            <p:cNvPr id="151561" name="Rectangle 9"/>
            <p:cNvSpPr>
              <a:spLocks noChangeArrowheads="1"/>
            </p:cNvSpPr>
            <p:nvPr/>
          </p:nvSpPr>
          <p:spPr bwMode="auto">
            <a:xfrm>
              <a:off x="2925" y="3067"/>
              <a:ext cx="91" cy="91"/>
            </a:xfrm>
            <a:prstGeom prst="rect">
              <a:avLst/>
            </a:prstGeom>
            <a:solidFill>
              <a:schemeClr val="bg1"/>
            </a:solidFill>
            <a:ln w="9525">
              <a:noFill/>
              <a:miter lim="800000"/>
              <a:headEnd/>
              <a:tailEnd/>
            </a:ln>
            <a:effectLst/>
          </p:spPr>
          <p:txBody>
            <a:bodyPr wrap="none" anchor="ctr"/>
            <a:lstStyle/>
            <a:p>
              <a:endParaRPr lang="en-CA"/>
            </a:p>
          </p:txBody>
        </p:sp>
        <p:sp>
          <p:nvSpPr>
            <p:cNvPr id="151562" name="Text Box 10"/>
            <p:cNvSpPr txBox="1">
              <a:spLocks noChangeArrowheads="1"/>
            </p:cNvSpPr>
            <p:nvPr/>
          </p:nvSpPr>
          <p:spPr bwMode="auto">
            <a:xfrm>
              <a:off x="2860" y="2962"/>
              <a:ext cx="279" cy="402"/>
            </a:xfrm>
            <a:prstGeom prst="rect">
              <a:avLst/>
            </a:prstGeom>
            <a:noFill/>
            <a:ln w="9525">
              <a:noFill/>
              <a:miter lim="800000"/>
              <a:headEnd/>
              <a:tailEnd/>
            </a:ln>
            <a:effectLst/>
          </p:spPr>
          <p:txBody>
            <a:bodyPr wrap="none">
              <a:spAutoFit/>
            </a:bodyPr>
            <a:lstStyle/>
            <a:p>
              <a:r>
                <a:rPr lang="en-CA">
                  <a:latin typeface="Symbol" pitchFamily="18" charset="2"/>
                </a:rPr>
                <a:t>t</a:t>
              </a:r>
            </a:p>
          </p:txBody>
        </p:sp>
      </p:grpSp>
      <p:pic>
        <p:nvPicPr>
          <p:cNvPr id="151568" name="Picture 16" descr="Dirac">
            <a:hlinkClick r:id="rId5"/>
          </p:cNvPr>
          <p:cNvPicPr>
            <a:picLocks noChangeAspect="1" noChangeArrowheads="1"/>
          </p:cNvPicPr>
          <p:nvPr/>
        </p:nvPicPr>
        <p:blipFill>
          <a:blip r:embed="rId6" cstate="print"/>
          <a:srcRect/>
          <a:stretch>
            <a:fillRect/>
          </a:stretch>
        </p:blipFill>
        <p:spPr bwMode="auto">
          <a:xfrm>
            <a:off x="7847013" y="0"/>
            <a:ext cx="1296987" cy="1916113"/>
          </a:xfrm>
          <a:prstGeom prst="rect">
            <a:avLst/>
          </a:prstGeom>
          <a:noFill/>
        </p:spPr>
      </p:pic>
      <p:graphicFrame>
        <p:nvGraphicFramePr>
          <p:cNvPr id="151575" name="Object 23"/>
          <p:cNvGraphicFramePr>
            <a:graphicFrameLocks noGrp="1" noChangeAspect="1"/>
          </p:cNvGraphicFramePr>
          <p:nvPr>
            <p:ph/>
          </p:nvPr>
        </p:nvGraphicFramePr>
        <p:xfrm>
          <a:off x="755650" y="2636838"/>
          <a:ext cx="2089150" cy="785812"/>
        </p:xfrm>
        <a:graphic>
          <a:graphicData uri="http://schemas.openxmlformats.org/presentationml/2006/ole">
            <mc:AlternateContent xmlns:mc="http://schemas.openxmlformats.org/markup-compatibility/2006">
              <mc:Choice xmlns:v="urn:schemas-microsoft-com:vml" Requires="v">
                <p:oleObj spid="_x0000_s299051" name="Equation" r:id="rId7" imgW="5270400" imgH="1981080" progId="Equation.3">
                  <p:embed/>
                </p:oleObj>
              </mc:Choice>
              <mc:Fallback>
                <p:oleObj name="Equation" r:id="rId7" imgW="5270400" imgH="1981080" progId="Equation.3">
                  <p:embed/>
                  <p:pic>
                    <p:nvPicPr>
                      <p:cNvPr id="151575" name="Object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5650" y="2636838"/>
                        <a:ext cx="2089150"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1577" name="Text Box 25"/>
          <p:cNvSpPr txBox="1">
            <a:spLocks noChangeArrowheads="1"/>
          </p:cNvSpPr>
          <p:nvPr/>
        </p:nvSpPr>
        <p:spPr bwMode="auto">
          <a:xfrm>
            <a:off x="250825" y="981075"/>
            <a:ext cx="6769100" cy="762000"/>
          </a:xfrm>
          <a:prstGeom prst="rect">
            <a:avLst/>
          </a:prstGeom>
          <a:noFill/>
          <a:ln w="9525">
            <a:noFill/>
            <a:miter lim="800000"/>
            <a:headEnd/>
            <a:tailEnd/>
          </a:ln>
          <a:effectLst/>
        </p:spPr>
        <p:txBody>
          <a:bodyPr>
            <a:spAutoFit/>
          </a:bodyPr>
          <a:lstStyle/>
          <a:p>
            <a:r>
              <a:rPr lang="en-CA" sz="2000">
                <a:latin typeface="Arial" charset="0"/>
              </a:rPr>
              <a:t>The Delta function takes a constant value at</a:t>
            </a:r>
            <a:r>
              <a:rPr lang="en-CA"/>
              <a:t> </a:t>
            </a:r>
            <a:r>
              <a:rPr lang="en-CA">
                <a:latin typeface="Symbol" pitchFamily="18" charset="2"/>
              </a:rPr>
              <a:t>t </a:t>
            </a:r>
            <a:r>
              <a:rPr lang="en-CA" sz="2000">
                <a:latin typeface="Arial" charset="0"/>
              </a:rPr>
              <a:t>= 0 and is 0 everywhere else:</a:t>
            </a:r>
          </a:p>
        </p:txBody>
      </p:sp>
      <p:sp>
        <p:nvSpPr>
          <p:cNvPr id="151578" name="Text Box 26"/>
          <p:cNvSpPr txBox="1">
            <a:spLocks noChangeArrowheads="1"/>
          </p:cNvSpPr>
          <p:nvPr/>
        </p:nvSpPr>
        <p:spPr bwMode="auto">
          <a:xfrm>
            <a:off x="365125" y="5840413"/>
            <a:ext cx="7080250" cy="396875"/>
          </a:xfrm>
          <a:prstGeom prst="rect">
            <a:avLst/>
          </a:prstGeom>
          <a:noFill/>
          <a:ln w="9525">
            <a:noFill/>
            <a:miter lim="800000"/>
            <a:headEnd/>
            <a:tailEnd/>
          </a:ln>
          <a:effectLst/>
        </p:spPr>
        <p:txBody>
          <a:bodyPr wrap="none">
            <a:spAutoFit/>
          </a:bodyPr>
          <a:lstStyle/>
          <a:p>
            <a:r>
              <a:rPr lang="en-CA" sz="2000">
                <a:latin typeface="Arial" charset="0"/>
              </a:rPr>
              <a:t>The autocorrelation of a random sequence is a delta function.</a:t>
            </a:r>
          </a:p>
        </p:txBody>
      </p:sp>
    </p:spTree>
    <p:extLst>
      <p:ext uri="{BB962C8B-B14F-4D97-AF65-F5344CB8AC3E}">
        <p14:creationId xmlns:p14="http://schemas.microsoft.com/office/powerpoint/2010/main" val="7055198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00" name="Text Box 4"/>
          <p:cNvSpPr txBox="1">
            <a:spLocks noChangeArrowheads="1"/>
          </p:cNvSpPr>
          <p:nvPr/>
        </p:nvSpPr>
        <p:spPr bwMode="auto">
          <a:xfrm>
            <a:off x="2400301" y="115888"/>
            <a:ext cx="4114800" cy="461665"/>
          </a:xfrm>
          <a:prstGeom prst="rect">
            <a:avLst/>
          </a:prstGeom>
          <a:noFill/>
          <a:ln w="9525">
            <a:noFill/>
            <a:miter lim="800000"/>
            <a:headEnd/>
            <a:tailEnd/>
          </a:ln>
          <a:effectLst/>
        </p:spPr>
        <p:txBody>
          <a:bodyPr wrap="square">
            <a:spAutoFit/>
          </a:bodyPr>
          <a:lstStyle/>
          <a:p>
            <a:pPr>
              <a:spcBef>
                <a:spcPct val="50000"/>
              </a:spcBef>
            </a:pPr>
            <a:r>
              <a:rPr lang="en-US" dirty="0" smtClean="0">
                <a:latin typeface="Arial" charset="0"/>
              </a:rPr>
              <a:t>Spike-triggered averaging</a:t>
            </a:r>
            <a:endParaRPr lang="en-US" dirty="0">
              <a:latin typeface="Arial" charset="0"/>
            </a:endParaRPr>
          </a:p>
        </p:txBody>
      </p:sp>
      <p:graphicFrame>
        <p:nvGraphicFramePr>
          <p:cNvPr id="132104" name="Object 8"/>
          <p:cNvGraphicFramePr>
            <a:graphicFrameLocks noGrp="1" noChangeAspect="1"/>
          </p:cNvGraphicFramePr>
          <p:nvPr>
            <p:ph sz="quarter" idx="2"/>
            <p:extLst>
              <p:ext uri="{D42A27DB-BD31-4B8C-83A1-F6EECF244321}">
                <p14:modId xmlns:p14="http://schemas.microsoft.com/office/powerpoint/2010/main" val="2725745935"/>
              </p:ext>
            </p:extLst>
          </p:nvPr>
        </p:nvGraphicFramePr>
        <p:xfrm>
          <a:off x="690563" y="1692275"/>
          <a:ext cx="1455737" cy="588963"/>
        </p:xfrm>
        <a:graphic>
          <a:graphicData uri="http://schemas.openxmlformats.org/presentationml/2006/ole">
            <mc:AlternateContent xmlns:mc="http://schemas.openxmlformats.org/markup-compatibility/2006">
              <mc:Choice xmlns:v="urn:schemas-microsoft-com:vml" Requires="v">
                <p:oleObj spid="_x0000_s132236" name="Equation" r:id="rId4" imgW="1066680" imgH="431640" progId="Equation.3">
                  <p:embed/>
                </p:oleObj>
              </mc:Choice>
              <mc:Fallback>
                <p:oleObj name="Equation" r:id="rId4" imgW="1066680" imgH="431640" progId="Equation.3">
                  <p:embed/>
                  <p:pic>
                    <p:nvPicPr>
                      <p:cNvPr id="0" name="Picture 8"/>
                      <p:cNvPicPr>
                        <a:picLocks noChangeAspect="1" noChangeArrowheads="1"/>
                      </p:cNvPicPr>
                      <p:nvPr/>
                    </p:nvPicPr>
                    <p:blipFill>
                      <a:blip r:embed="rId5"/>
                      <a:srcRect/>
                      <a:stretch>
                        <a:fillRect/>
                      </a:stretch>
                    </p:blipFill>
                    <p:spPr bwMode="auto">
                      <a:xfrm>
                        <a:off x="690563" y="1692275"/>
                        <a:ext cx="1455737" cy="588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2103" name="Text Box 7"/>
          <p:cNvSpPr txBox="1">
            <a:spLocks noChangeArrowheads="1"/>
          </p:cNvSpPr>
          <p:nvPr/>
        </p:nvSpPr>
        <p:spPr bwMode="auto">
          <a:xfrm>
            <a:off x="303213" y="992188"/>
            <a:ext cx="8589962" cy="641350"/>
          </a:xfrm>
          <a:prstGeom prst="rect">
            <a:avLst/>
          </a:prstGeom>
          <a:noFill/>
          <a:ln w="9525">
            <a:noFill/>
            <a:miter lim="800000"/>
            <a:headEnd/>
            <a:tailEnd/>
          </a:ln>
          <a:effectLst/>
        </p:spPr>
        <p:txBody>
          <a:bodyPr>
            <a:spAutoFit/>
          </a:bodyPr>
          <a:lstStyle/>
          <a:p>
            <a:r>
              <a:rPr lang="en-CA" sz="1800">
                <a:latin typeface="Arial" charset="0"/>
              </a:rPr>
              <a:t>For spike trains, the neuronal output is (roughly) 1 or 0 at any given moment, so we can write the response </a:t>
            </a:r>
            <a:r>
              <a:rPr lang="en-CA" sz="1800" i="1">
                <a:latin typeface="Arial" charset="0"/>
              </a:rPr>
              <a:t>r</a:t>
            </a:r>
            <a:r>
              <a:rPr lang="en-CA" sz="1800">
                <a:latin typeface="Arial" charset="0"/>
              </a:rPr>
              <a:t> as a sum of delta functions:</a:t>
            </a:r>
          </a:p>
        </p:txBody>
      </p:sp>
      <p:sp>
        <p:nvSpPr>
          <p:cNvPr id="14" name="Text Box 11"/>
          <p:cNvSpPr txBox="1">
            <a:spLocks noChangeArrowheads="1"/>
          </p:cNvSpPr>
          <p:nvPr/>
        </p:nvSpPr>
        <p:spPr bwMode="auto">
          <a:xfrm>
            <a:off x="303213" y="2557463"/>
            <a:ext cx="8589962" cy="366712"/>
          </a:xfrm>
          <a:prstGeom prst="rect">
            <a:avLst/>
          </a:prstGeom>
          <a:noFill/>
          <a:ln w="9525">
            <a:noFill/>
            <a:miter lim="800000"/>
            <a:headEnd/>
            <a:tailEnd/>
          </a:ln>
          <a:effectLst/>
        </p:spPr>
        <p:txBody>
          <a:bodyPr>
            <a:spAutoFit/>
          </a:bodyPr>
          <a:lstStyle/>
          <a:p>
            <a:r>
              <a:rPr lang="en-CA" sz="1800" dirty="0">
                <a:latin typeface="Arial" charset="0"/>
              </a:rPr>
              <a:t>where </a:t>
            </a:r>
            <a:r>
              <a:rPr lang="en-CA" sz="1800" i="1" dirty="0" err="1">
                <a:latin typeface="Arial" charset="0"/>
              </a:rPr>
              <a:t>t</a:t>
            </a:r>
            <a:r>
              <a:rPr lang="en-CA" sz="1800" i="1" baseline="-25000" dirty="0" err="1">
                <a:latin typeface="Arial" charset="0"/>
              </a:rPr>
              <a:t>i</a:t>
            </a:r>
            <a:r>
              <a:rPr lang="en-CA" sz="1800" dirty="0">
                <a:latin typeface="Arial" charset="0"/>
              </a:rPr>
              <a:t> is the time of the </a:t>
            </a:r>
            <a:r>
              <a:rPr lang="en-CA" sz="1800" dirty="0" err="1">
                <a:latin typeface="Arial" charset="0"/>
              </a:rPr>
              <a:t>i</a:t>
            </a:r>
            <a:r>
              <a:rPr lang="en-CA" sz="1800" baseline="30000" dirty="0" err="1">
                <a:latin typeface="Arial" charset="0"/>
              </a:rPr>
              <a:t>th</a:t>
            </a:r>
            <a:r>
              <a:rPr lang="en-CA" sz="1800" dirty="0">
                <a:latin typeface="Arial" charset="0"/>
              </a:rPr>
              <a:t> spike</a:t>
            </a:r>
            <a:r>
              <a:rPr lang="en-CA" sz="1800" dirty="0" smtClean="0">
                <a:latin typeface="Arial" charset="0"/>
              </a:rPr>
              <a:t>.  That is,</a:t>
            </a:r>
            <a:endParaRPr lang="en-CA" sz="1800" dirty="0">
              <a:latin typeface="Arial" charset="0"/>
            </a:endParaRPr>
          </a:p>
        </p:txBody>
      </p:sp>
      <p:sp>
        <p:nvSpPr>
          <p:cNvPr id="18" name="TextBox 17"/>
          <p:cNvSpPr txBox="1"/>
          <p:nvPr/>
        </p:nvSpPr>
        <p:spPr>
          <a:xfrm>
            <a:off x="514350" y="3095625"/>
            <a:ext cx="825867" cy="400110"/>
          </a:xfrm>
          <a:prstGeom prst="rect">
            <a:avLst/>
          </a:prstGeom>
          <a:noFill/>
        </p:spPr>
        <p:txBody>
          <a:bodyPr wrap="none" rtlCol="0">
            <a:spAutoFit/>
          </a:bodyPr>
          <a:lstStyle/>
          <a:p>
            <a:r>
              <a:rPr lang="en-CA" sz="2000" i="1" dirty="0"/>
              <a:t>r</a:t>
            </a:r>
            <a:r>
              <a:rPr lang="en-CA" sz="2000" i="1" dirty="0" smtClean="0"/>
              <a:t>(t) = </a:t>
            </a:r>
            <a:endParaRPr lang="en-CA" sz="2000" i="1" dirty="0"/>
          </a:p>
        </p:txBody>
      </p:sp>
      <p:cxnSp>
        <p:nvCxnSpPr>
          <p:cNvPr id="20" name="Straight Connector 19"/>
          <p:cNvCxnSpPr/>
          <p:nvPr/>
        </p:nvCxnSpPr>
        <p:spPr bwMode="auto">
          <a:xfrm>
            <a:off x="1647825" y="3581400"/>
            <a:ext cx="230505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a:off x="1647825" y="3995738"/>
            <a:ext cx="230505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a:off x="1647825" y="4410076"/>
            <a:ext cx="230505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a:off x="1647825" y="4824414"/>
            <a:ext cx="230505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4" name="Straight Connector 23"/>
          <p:cNvCxnSpPr/>
          <p:nvPr/>
        </p:nvCxnSpPr>
        <p:spPr bwMode="auto">
          <a:xfrm>
            <a:off x="1647825" y="5238750"/>
            <a:ext cx="230505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6" name="Straight Connector 25"/>
          <p:cNvCxnSpPr/>
          <p:nvPr/>
        </p:nvCxnSpPr>
        <p:spPr bwMode="auto">
          <a:xfrm rot="5400000" flipH="1" flipV="1">
            <a:off x="1724025" y="3476625"/>
            <a:ext cx="20955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7" name="Straight Connector 26"/>
          <p:cNvCxnSpPr/>
          <p:nvPr/>
        </p:nvCxnSpPr>
        <p:spPr bwMode="auto">
          <a:xfrm rot="5400000" flipH="1" flipV="1">
            <a:off x="2152650" y="3876675"/>
            <a:ext cx="20955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rot="5400000" flipH="1" flipV="1">
            <a:off x="3009900" y="4305300"/>
            <a:ext cx="20955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rot="5400000" flipH="1" flipV="1">
            <a:off x="3305175" y="4724400"/>
            <a:ext cx="20955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rot="5400000" flipH="1" flipV="1">
            <a:off x="3771900" y="5124450"/>
            <a:ext cx="20955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1" name="TextBox 30"/>
          <p:cNvSpPr txBox="1"/>
          <p:nvPr/>
        </p:nvSpPr>
        <p:spPr>
          <a:xfrm>
            <a:off x="1190625" y="3638550"/>
            <a:ext cx="328936" cy="400110"/>
          </a:xfrm>
          <a:prstGeom prst="rect">
            <a:avLst/>
          </a:prstGeom>
          <a:noFill/>
        </p:spPr>
        <p:txBody>
          <a:bodyPr wrap="none" rtlCol="0">
            <a:spAutoFit/>
          </a:bodyPr>
          <a:lstStyle/>
          <a:p>
            <a:r>
              <a:rPr lang="en-CA" sz="2000" b="1" dirty="0" smtClean="0"/>
              <a:t>+</a:t>
            </a:r>
            <a:endParaRPr lang="en-CA" sz="2000" b="1" dirty="0"/>
          </a:p>
        </p:txBody>
      </p:sp>
      <p:sp>
        <p:nvSpPr>
          <p:cNvPr id="32" name="TextBox 31"/>
          <p:cNvSpPr txBox="1"/>
          <p:nvPr/>
        </p:nvSpPr>
        <p:spPr>
          <a:xfrm>
            <a:off x="1190625" y="4038600"/>
            <a:ext cx="328936" cy="400110"/>
          </a:xfrm>
          <a:prstGeom prst="rect">
            <a:avLst/>
          </a:prstGeom>
          <a:noFill/>
        </p:spPr>
        <p:txBody>
          <a:bodyPr wrap="none" rtlCol="0">
            <a:spAutoFit/>
          </a:bodyPr>
          <a:lstStyle/>
          <a:p>
            <a:r>
              <a:rPr lang="en-CA" sz="2000" b="1" dirty="0" smtClean="0"/>
              <a:t>+</a:t>
            </a:r>
            <a:endParaRPr lang="en-CA" sz="2000" b="1" dirty="0"/>
          </a:p>
        </p:txBody>
      </p:sp>
      <p:sp>
        <p:nvSpPr>
          <p:cNvPr id="33" name="TextBox 32"/>
          <p:cNvSpPr txBox="1"/>
          <p:nvPr/>
        </p:nvSpPr>
        <p:spPr>
          <a:xfrm>
            <a:off x="1190625" y="4438650"/>
            <a:ext cx="328936" cy="400110"/>
          </a:xfrm>
          <a:prstGeom prst="rect">
            <a:avLst/>
          </a:prstGeom>
          <a:noFill/>
        </p:spPr>
        <p:txBody>
          <a:bodyPr wrap="none" rtlCol="0">
            <a:spAutoFit/>
          </a:bodyPr>
          <a:lstStyle/>
          <a:p>
            <a:r>
              <a:rPr lang="en-CA" sz="2000" b="1" dirty="0" smtClean="0"/>
              <a:t>+</a:t>
            </a:r>
            <a:endParaRPr lang="en-CA" sz="2000" b="1" dirty="0"/>
          </a:p>
        </p:txBody>
      </p:sp>
      <p:sp>
        <p:nvSpPr>
          <p:cNvPr id="34" name="TextBox 33"/>
          <p:cNvSpPr txBox="1"/>
          <p:nvPr/>
        </p:nvSpPr>
        <p:spPr>
          <a:xfrm>
            <a:off x="1190625" y="4838700"/>
            <a:ext cx="328936" cy="400110"/>
          </a:xfrm>
          <a:prstGeom prst="rect">
            <a:avLst/>
          </a:prstGeom>
          <a:noFill/>
        </p:spPr>
        <p:txBody>
          <a:bodyPr wrap="none" rtlCol="0">
            <a:spAutoFit/>
          </a:bodyPr>
          <a:lstStyle/>
          <a:p>
            <a:r>
              <a:rPr lang="en-CA" sz="2000" b="1" dirty="0" smtClean="0"/>
              <a:t>+</a:t>
            </a:r>
            <a:endParaRPr lang="en-CA" sz="2000" b="1" dirty="0"/>
          </a:p>
        </p:txBody>
      </p:sp>
      <p:sp>
        <p:nvSpPr>
          <p:cNvPr id="35" name="TextBox 34"/>
          <p:cNvSpPr txBox="1"/>
          <p:nvPr/>
        </p:nvSpPr>
        <p:spPr>
          <a:xfrm>
            <a:off x="1190625" y="5781675"/>
            <a:ext cx="328936" cy="400110"/>
          </a:xfrm>
          <a:prstGeom prst="rect">
            <a:avLst/>
          </a:prstGeom>
          <a:noFill/>
        </p:spPr>
        <p:txBody>
          <a:bodyPr wrap="none" rtlCol="0">
            <a:spAutoFit/>
          </a:bodyPr>
          <a:lstStyle/>
          <a:p>
            <a:r>
              <a:rPr lang="en-CA" sz="2000" b="1" dirty="0" smtClean="0"/>
              <a:t>=</a:t>
            </a:r>
            <a:endParaRPr lang="en-CA" sz="2000" b="1" dirty="0"/>
          </a:p>
        </p:txBody>
      </p:sp>
      <p:cxnSp>
        <p:nvCxnSpPr>
          <p:cNvPr id="36" name="Straight Connector 35"/>
          <p:cNvCxnSpPr/>
          <p:nvPr/>
        </p:nvCxnSpPr>
        <p:spPr bwMode="auto">
          <a:xfrm>
            <a:off x="1695450" y="6181725"/>
            <a:ext cx="230505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7" name="Straight Connector 36"/>
          <p:cNvCxnSpPr/>
          <p:nvPr/>
        </p:nvCxnSpPr>
        <p:spPr bwMode="auto">
          <a:xfrm rot="5400000" flipH="1" flipV="1">
            <a:off x="1752600" y="6076950"/>
            <a:ext cx="20955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8" name="Straight Connector 37"/>
          <p:cNvCxnSpPr/>
          <p:nvPr/>
        </p:nvCxnSpPr>
        <p:spPr bwMode="auto">
          <a:xfrm rot="5400000" flipH="1" flipV="1">
            <a:off x="2181225" y="6076950"/>
            <a:ext cx="20955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9" name="Straight Connector 38"/>
          <p:cNvCxnSpPr/>
          <p:nvPr/>
        </p:nvCxnSpPr>
        <p:spPr bwMode="auto">
          <a:xfrm rot="5400000" flipH="1" flipV="1">
            <a:off x="3038475" y="6076950"/>
            <a:ext cx="20955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0" name="Straight Connector 39"/>
          <p:cNvCxnSpPr/>
          <p:nvPr/>
        </p:nvCxnSpPr>
        <p:spPr bwMode="auto">
          <a:xfrm rot="5400000" flipH="1" flipV="1">
            <a:off x="3333750" y="6076950"/>
            <a:ext cx="20955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1" name="Straight Connector 40"/>
          <p:cNvCxnSpPr/>
          <p:nvPr/>
        </p:nvCxnSpPr>
        <p:spPr bwMode="auto">
          <a:xfrm rot="5400000" flipH="1" flipV="1">
            <a:off x="3800475" y="6076950"/>
            <a:ext cx="20955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12"/>
          <p:cNvSpPr txBox="1">
            <a:spLocks noChangeArrowheads="1"/>
          </p:cNvSpPr>
          <p:nvPr/>
        </p:nvSpPr>
        <p:spPr bwMode="auto">
          <a:xfrm>
            <a:off x="303213" y="4068763"/>
            <a:ext cx="8589962" cy="366712"/>
          </a:xfrm>
          <a:prstGeom prst="rect">
            <a:avLst/>
          </a:prstGeom>
          <a:noFill/>
          <a:ln w="9525">
            <a:noFill/>
            <a:miter lim="800000"/>
            <a:headEnd/>
            <a:tailEnd/>
          </a:ln>
          <a:effectLst/>
        </p:spPr>
        <p:txBody>
          <a:bodyPr>
            <a:spAutoFit/>
          </a:bodyPr>
          <a:lstStyle/>
          <a:p>
            <a:r>
              <a:rPr lang="en-CA" sz="1800" dirty="0">
                <a:latin typeface="Arial" charset="0"/>
              </a:rPr>
              <a:t>which only has a value when </a:t>
            </a:r>
            <a:r>
              <a:rPr lang="en-CA" sz="1800" i="1" dirty="0" err="1">
                <a:latin typeface="Arial" charset="0"/>
              </a:rPr>
              <a:t>t</a:t>
            </a:r>
            <a:r>
              <a:rPr lang="en-CA" sz="1800" dirty="0">
                <a:latin typeface="Arial" charset="0"/>
              </a:rPr>
              <a:t> = </a:t>
            </a:r>
            <a:r>
              <a:rPr lang="en-CA" sz="1800" i="1" dirty="0" err="1">
                <a:latin typeface="Arial" charset="0"/>
              </a:rPr>
              <a:t>t</a:t>
            </a:r>
            <a:r>
              <a:rPr lang="en-CA" sz="1800" i="1" baseline="-25000" dirty="0" err="1">
                <a:latin typeface="Arial" charset="0"/>
              </a:rPr>
              <a:t>i</a:t>
            </a:r>
            <a:r>
              <a:rPr lang="en-CA" sz="1800" dirty="0">
                <a:latin typeface="Arial" charset="0"/>
              </a:rPr>
              <a:t>, so that:</a:t>
            </a:r>
            <a:endParaRPr lang="en-CA" sz="1800" i="1" baseline="-25000" dirty="0">
              <a:latin typeface="Arial" charset="0"/>
            </a:endParaRPr>
          </a:p>
        </p:txBody>
      </p:sp>
      <p:graphicFrame>
        <p:nvGraphicFramePr>
          <p:cNvPr id="10" name="Object 19"/>
          <p:cNvGraphicFramePr>
            <a:graphicFrameLocks noGrp="1" noChangeAspect="1"/>
          </p:cNvGraphicFramePr>
          <p:nvPr>
            <p:ph sz="quarter" idx="3"/>
            <p:extLst>
              <p:ext uri="{D42A27DB-BD31-4B8C-83A1-F6EECF244321}">
                <p14:modId xmlns:p14="http://schemas.microsoft.com/office/powerpoint/2010/main" val="2560606383"/>
              </p:ext>
            </p:extLst>
          </p:nvPr>
        </p:nvGraphicFramePr>
        <p:xfrm>
          <a:off x="768350" y="4662488"/>
          <a:ext cx="1835150" cy="600075"/>
        </p:xfrm>
        <a:graphic>
          <a:graphicData uri="http://schemas.openxmlformats.org/presentationml/2006/ole">
            <mc:AlternateContent xmlns:mc="http://schemas.openxmlformats.org/markup-compatibility/2006">
              <mc:Choice xmlns:v="urn:schemas-microsoft-com:vml" Requires="v">
                <p:oleObj spid="_x0000_s265533" name="Equation" r:id="rId4" imgW="1320480" imgH="431640" progId="Equation.3">
                  <p:embed/>
                </p:oleObj>
              </mc:Choice>
              <mc:Fallback>
                <p:oleObj name="Equation" r:id="rId4" imgW="1320480" imgH="431640" progId="Equation.3">
                  <p:embed/>
                  <p:pic>
                    <p:nvPicPr>
                      <p:cNvPr id="0" name="Picture 3"/>
                      <p:cNvPicPr>
                        <a:picLocks noChangeAspect="1" noChangeArrowheads="1"/>
                      </p:cNvPicPr>
                      <p:nvPr/>
                    </p:nvPicPr>
                    <p:blipFill>
                      <a:blip r:embed="rId5"/>
                      <a:srcRect/>
                      <a:stretch>
                        <a:fillRect/>
                      </a:stretch>
                    </p:blipFill>
                    <p:spPr bwMode="auto">
                      <a:xfrm>
                        <a:off x="768350" y="4662488"/>
                        <a:ext cx="1835150" cy="600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 Box 22"/>
          <p:cNvSpPr txBox="1">
            <a:spLocks noChangeArrowheads="1"/>
          </p:cNvSpPr>
          <p:nvPr/>
        </p:nvSpPr>
        <p:spPr bwMode="auto">
          <a:xfrm>
            <a:off x="303213" y="5611813"/>
            <a:ext cx="8589962" cy="923330"/>
          </a:xfrm>
          <a:prstGeom prst="rect">
            <a:avLst/>
          </a:prstGeom>
          <a:noFill/>
          <a:ln w="9525">
            <a:noFill/>
            <a:miter lim="800000"/>
            <a:headEnd/>
            <a:tailEnd/>
          </a:ln>
          <a:effectLst/>
        </p:spPr>
        <p:txBody>
          <a:bodyPr>
            <a:spAutoFit/>
          </a:bodyPr>
          <a:lstStyle/>
          <a:p>
            <a:r>
              <a:rPr lang="en-CA" sz="1800" dirty="0">
                <a:latin typeface="Arial" charset="0"/>
              </a:rPr>
              <a:t>In other words, </a:t>
            </a:r>
            <a:r>
              <a:rPr lang="en-CA" sz="1800" dirty="0" smtClean="0">
                <a:latin typeface="Arial" charset="0"/>
              </a:rPr>
              <a:t>the neuron’s temporal response is just the </a:t>
            </a:r>
            <a:r>
              <a:rPr lang="en-CA" sz="1800" dirty="0">
                <a:latin typeface="Arial" charset="0"/>
              </a:rPr>
              <a:t>average </a:t>
            </a:r>
            <a:r>
              <a:rPr lang="en-CA" sz="1800" dirty="0" smtClean="0">
                <a:latin typeface="Arial" charset="0"/>
              </a:rPr>
              <a:t>stimulus </a:t>
            </a:r>
            <a:r>
              <a:rPr lang="en-CA" sz="1800" dirty="0">
                <a:latin typeface="Arial" charset="0"/>
              </a:rPr>
              <a:t>that preceded each spike by </a:t>
            </a:r>
            <a:r>
              <a:rPr lang="en-CA" sz="1800" dirty="0" smtClean="0">
                <a:latin typeface="Symbol" pitchFamily="18" charset="2"/>
              </a:rPr>
              <a:t>s</a:t>
            </a:r>
            <a:r>
              <a:rPr lang="en-CA" sz="1800" dirty="0" smtClean="0">
                <a:latin typeface="Arial" charset="0"/>
              </a:rPr>
              <a:t> </a:t>
            </a:r>
            <a:r>
              <a:rPr lang="en-CA" sz="1800" dirty="0" err="1">
                <a:latin typeface="Arial" charset="0"/>
              </a:rPr>
              <a:t>ms.</a:t>
            </a:r>
            <a:r>
              <a:rPr lang="en-CA" sz="1800" dirty="0">
                <a:latin typeface="Arial" charset="0"/>
              </a:rPr>
              <a:t>  This approach is called </a:t>
            </a:r>
            <a:r>
              <a:rPr lang="en-CA" sz="1800" i="1" dirty="0">
                <a:latin typeface="Arial" charset="0"/>
              </a:rPr>
              <a:t>spike-triggered </a:t>
            </a:r>
            <a:r>
              <a:rPr lang="en-CA" sz="1800" i="1" dirty="0" smtClean="0">
                <a:latin typeface="Arial" charset="0"/>
              </a:rPr>
              <a:t>averaging </a:t>
            </a:r>
            <a:r>
              <a:rPr lang="en-CA" sz="1800" dirty="0" smtClean="0">
                <a:latin typeface="Arial" charset="0"/>
              </a:rPr>
              <a:t>or</a:t>
            </a:r>
            <a:r>
              <a:rPr lang="en-CA" sz="1800" i="1" dirty="0" smtClean="0">
                <a:latin typeface="Arial" charset="0"/>
              </a:rPr>
              <a:t> reverse correlation</a:t>
            </a:r>
            <a:r>
              <a:rPr lang="en-CA" sz="1800" dirty="0" smtClean="0">
                <a:latin typeface="Arial" charset="0"/>
              </a:rPr>
              <a:t>.</a:t>
            </a:r>
            <a:endParaRPr lang="en-CA" sz="1800" dirty="0">
              <a:latin typeface="Arial" charset="0"/>
            </a:endParaRPr>
          </a:p>
        </p:txBody>
      </p:sp>
      <p:sp>
        <p:nvSpPr>
          <p:cNvPr id="14" name="Text Box 12"/>
          <p:cNvSpPr txBox="1">
            <a:spLocks noChangeArrowheads="1"/>
          </p:cNvSpPr>
          <p:nvPr/>
        </p:nvSpPr>
        <p:spPr bwMode="auto">
          <a:xfrm>
            <a:off x="436563" y="973138"/>
            <a:ext cx="8589962" cy="366712"/>
          </a:xfrm>
          <a:prstGeom prst="rect">
            <a:avLst/>
          </a:prstGeom>
          <a:noFill/>
          <a:ln w="9525">
            <a:noFill/>
            <a:miter lim="800000"/>
            <a:headEnd/>
            <a:tailEnd/>
          </a:ln>
          <a:effectLst/>
        </p:spPr>
        <p:txBody>
          <a:bodyPr>
            <a:spAutoFit/>
          </a:bodyPr>
          <a:lstStyle/>
          <a:p>
            <a:r>
              <a:rPr lang="en-CA" sz="1800" dirty="0" smtClean="0">
                <a:latin typeface="Arial" charset="0"/>
              </a:rPr>
              <a:t>Recall that:</a:t>
            </a:r>
            <a:endParaRPr lang="en-CA" sz="1800" i="1" baseline="-25000" dirty="0">
              <a:latin typeface="Arial" charset="0"/>
            </a:endParaRPr>
          </a:p>
        </p:txBody>
      </p:sp>
      <p:sp>
        <p:nvSpPr>
          <p:cNvPr id="15" name="Text Box 12"/>
          <p:cNvSpPr txBox="1">
            <a:spLocks noChangeArrowheads="1"/>
          </p:cNvSpPr>
          <p:nvPr/>
        </p:nvSpPr>
        <p:spPr bwMode="auto">
          <a:xfrm>
            <a:off x="420688" y="2459038"/>
            <a:ext cx="8589962" cy="369332"/>
          </a:xfrm>
          <a:prstGeom prst="rect">
            <a:avLst/>
          </a:prstGeom>
          <a:noFill/>
          <a:ln w="9525">
            <a:noFill/>
            <a:miter lim="800000"/>
            <a:headEnd/>
            <a:tailEnd/>
          </a:ln>
          <a:effectLst/>
        </p:spPr>
        <p:txBody>
          <a:bodyPr>
            <a:spAutoFit/>
          </a:bodyPr>
          <a:lstStyle/>
          <a:p>
            <a:r>
              <a:rPr lang="en-CA" sz="1800" dirty="0" smtClean="0">
                <a:latin typeface="Arial" charset="0"/>
              </a:rPr>
              <a:t>This can be rewritten:</a:t>
            </a:r>
            <a:endParaRPr lang="en-CA" sz="1800" i="1" baseline="-25000" dirty="0">
              <a:latin typeface="Arial" charset="0"/>
            </a:endParaRPr>
          </a:p>
        </p:txBody>
      </p:sp>
      <p:sp>
        <p:nvSpPr>
          <p:cNvPr id="12" name="Text Box 4"/>
          <p:cNvSpPr txBox="1">
            <a:spLocks noChangeArrowheads="1"/>
          </p:cNvSpPr>
          <p:nvPr/>
        </p:nvSpPr>
        <p:spPr bwMode="auto">
          <a:xfrm>
            <a:off x="2400301" y="115888"/>
            <a:ext cx="4114800" cy="461665"/>
          </a:xfrm>
          <a:prstGeom prst="rect">
            <a:avLst/>
          </a:prstGeom>
          <a:noFill/>
          <a:ln w="9525">
            <a:noFill/>
            <a:miter lim="800000"/>
            <a:headEnd/>
            <a:tailEnd/>
          </a:ln>
          <a:effectLst/>
        </p:spPr>
        <p:txBody>
          <a:bodyPr wrap="square">
            <a:spAutoFit/>
          </a:bodyPr>
          <a:lstStyle/>
          <a:p>
            <a:pPr>
              <a:spcBef>
                <a:spcPct val="50000"/>
              </a:spcBef>
            </a:pPr>
            <a:r>
              <a:rPr lang="en-US" dirty="0" smtClean="0">
                <a:latin typeface="Arial" charset="0"/>
              </a:rPr>
              <a:t>Spike-triggered averaging</a:t>
            </a:r>
            <a:endParaRPr lang="en-US" dirty="0">
              <a:latin typeface="Arial" charset="0"/>
            </a:endParaRPr>
          </a:p>
        </p:txBody>
      </p:sp>
      <mc:AlternateContent xmlns:mc="http://schemas.openxmlformats.org/markup-compatibility/2006" xmlns:a14="http://schemas.microsoft.com/office/drawing/2010/main">
        <mc:Choice Requires="a14">
          <p:sp>
            <p:nvSpPr>
              <p:cNvPr id="13" name="Rectangle 12"/>
              <p:cNvSpPr/>
              <p:nvPr/>
            </p:nvSpPr>
            <p:spPr>
              <a:xfrm>
                <a:off x="436563" y="1531899"/>
                <a:ext cx="3447162" cy="613886"/>
              </a:xfrm>
              <a:prstGeom prst="rect">
                <a:avLst/>
              </a:prstGeom>
            </p:spPr>
            <p:txBody>
              <a:bodyPr wrap="none">
                <a:spAutoFit/>
              </a:bodyPr>
              <a:lstStyle/>
              <a:p>
                <a:pPr algn="ctr"/>
                <a:r>
                  <a:rPr lang="en-CA" dirty="0" smtClean="0"/>
                  <a:t>Q</a:t>
                </a:r>
                <a14:m>
                  <m:oMath xmlns:m="http://schemas.openxmlformats.org/officeDocument/2006/math">
                    <m:r>
                      <a:rPr lang="en-CA" i="1">
                        <a:latin typeface="Cambria Math" panose="02040503050406030204" pitchFamily="18" charset="0"/>
                      </a:rPr>
                      <m:t>(</m:t>
                    </m:r>
                    <m:r>
                      <a:rPr lang="en-CA" i="1" smtClean="0">
                        <a:latin typeface="Cambria Math" panose="02040503050406030204" pitchFamily="18" charset="0"/>
                        <a:ea typeface="Cambria Math" panose="02040503050406030204" pitchFamily="18" charset="0"/>
                      </a:rPr>
                      <m:t>𝜎</m:t>
                    </m:r>
                    <m:r>
                      <a:rPr lang="en-CA" i="1">
                        <a:latin typeface="Cambria Math" panose="02040503050406030204" pitchFamily="18" charset="0"/>
                      </a:rPr>
                      <m:t>)=</m:t>
                    </m:r>
                    <m:f>
                      <m:fPr>
                        <m:ctrlPr>
                          <a:rPr lang="en-CA" i="1" smtClean="0">
                            <a:latin typeface="Cambria Math"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𝑇</m:t>
                        </m:r>
                      </m:den>
                    </m:f>
                    <m:nary>
                      <m:naryPr>
                        <m:chr m:val="∑"/>
                        <m:supHide m:val="on"/>
                        <m:ctrlPr>
                          <a:rPr lang="en-CA" i="1" smtClean="0">
                            <a:latin typeface="Cambria Math" charset="0"/>
                          </a:rPr>
                        </m:ctrlPr>
                      </m:naryPr>
                      <m:sub>
                        <m:r>
                          <m:rPr>
                            <m:brk m:alnAt="7"/>
                          </m:rPr>
                          <a:rPr lang="en-CA" b="0" i="1" smtClean="0">
                            <a:latin typeface="Cambria Math" panose="02040503050406030204" pitchFamily="18" charset="0"/>
                          </a:rPr>
                          <m:t>𝑡</m:t>
                        </m:r>
                      </m:sub>
                      <m:sup/>
                      <m:e>
                        <m:r>
                          <a:rPr lang="en-CA" i="1">
                            <a:latin typeface="Cambria Math" panose="02040503050406030204" pitchFamily="18" charset="0"/>
                          </a:rPr>
                          <m:t>𝑠</m:t>
                        </m:r>
                        <m:d>
                          <m:dPr>
                            <m:ctrlPr>
                              <a:rPr lang="en-CA" i="1">
                                <a:latin typeface="Cambria Math" charset="0"/>
                              </a:rPr>
                            </m:ctrlPr>
                          </m:dPr>
                          <m:e>
                            <m:r>
                              <a:rPr lang="en-CA" i="1">
                                <a:latin typeface="Cambria Math" panose="02040503050406030204" pitchFamily="18" charset="0"/>
                              </a:rPr>
                              <m:t>𝑡</m:t>
                            </m:r>
                            <m:r>
                              <a:rPr lang="en-CA" i="1">
                                <a:latin typeface="Cambria Math" panose="02040503050406030204" pitchFamily="18" charset="0"/>
                              </a:rPr>
                              <m:t>−</m:t>
                            </m:r>
                            <m:r>
                              <a:rPr lang="en-CA" i="1">
                                <a:latin typeface="Cambria Math" panose="02040503050406030204" pitchFamily="18" charset="0"/>
                                <a:ea typeface="Cambria Math" panose="02040503050406030204" pitchFamily="18" charset="0"/>
                              </a:rPr>
                              <m:t>𝜎</m:t>
                            </m:r>
                          </m:e>
                        </m:d>
                        <m:r>
                          <a:rPr lang="en-CA" i="1">
                            <a:latin typeface="Cambria Math" panose="02040503050406030204" pitchFamily="18" charset="0"/>
                            <a:ea typeface="Cambria Math" panose="02040503050406030204" pitchFamily="18" charset="0"/>
                          </a:rPr>
                          <m:t>𝑟</m:t>
                        </m:r>
                        <m:r>
                          <a:rPr lang="en-CA" i="1">
                            <a:latin typeface="Cambria Math" panose="02040503050406030204" pitchFamily="18" charset="0"/>
                            <a:ea typeface="Cambria Math" panose="02040503050406030204" pitchFamily="18" charset="0"/>
                          </a:rPr>
                          <m:t>(</m:t>
                        </m:r>
                        <m:r>
                          <a:rPr lang="en-CA" i="1">
                            <a:latin typeface="Cambria Math" panose="02040503050406030204" pitchFamily="18" charset="0"/>
                            <a:ea typeface="Cambria Math" panose="02040503050406030204" pitchFamily="18" charset="0"/>
                          </a:rPr>
                          <m:t>𝑡</m:t>
                        </m:r>
                        <m:r>
                          <a:rPr lang="en-CA" i="1">
                            <a:latin typeface="Cambria Math" panose="02040503050406030204" pitchFamily="18" charset="0"/>
                            <a:ea typeface="Cambria Math" panose="02040503050406030204" pitchFamily="18" charset="0"/>
                          </a:rPr>
                          <m:t>)</m:t>
                        </m:r>
                      </m:e>
                    </m:nary>
                  </m:oMath>
                </a14:m>
                <a:endParaRPr lang="en-CA" dirty="0"/>
              </a:p>
            </p:txBody>
          </p:sp>
        </mc:Choice>
        <mc:Fallback xmlns="">
          <p:sp>
            <p:nvSpPr>
              <p:cNvPr id="13" name="Rectangle 12"/>
              <p:cNvSpPr>
                <a:spLocks noRot="1" noChangeAspect="1" noMove="1" noResize="1" noEditPoints="1" noAdjustHandles="1" noChangeArrowheads="1" noChangeShapeType="1" noTextEdit="1"/>
              </p:cNvSpPr>
              <p:nvPr/>
            </p:nvSpPr>
            <p:spPr>
              <a:xfrm>
                <a:off x="436563" y="1531899"/>
                <a:ext cx="3447162" cy="613886"/>
              </a:xfrm>
              <a:prstGeom prst="rect">
                <a:avLst/>
              </a:prstGeom>
              <a:blipFill>
                <a:blip r:embed="rId6"/>
                <a:stretch>
                  <a:fillRect l="-2478" b="-891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420688" y="3141623"/>
                <a:ext cx="4537524" cy="613886"/>
              </a:xfrm>
              <a:prstGeom prst="rect">
                <a:avLst/>
              </a:prstGeom>
            </p:spPr>
            <p:txBody>
              <a:bodyPr wrap="none">
                <a:spAutoFit/>
              </a:bodyPr>
              <a:lstStyle/>
              <a:p>
                <a:pPr algn="ctr"/>
                <a:r>
                  <a:rPr lang="en-CA" dirty="0" smtClean="0"/>
                  <a:t>Q</a:t>
                </a:r>
                <a14:m>
                  <m:oMath xmlns:m="http://schemas.openxmlformats.org/officeDocument/2006/math">
                    <m:r>
                      <a:rPr lang="en-CA" i="1">
                        <a:latin typeface="Cambria Math" panose="02040503050406030204" pitchFamily="18" charset="0"/>
                      </a:rPr>
                      <m:t>(</m:t>
                    </m:r>
                    <m:r>
                      <a:rPr lang="en-CA" i="1" smtClean="0">
                        <a:latin typeface="Cambria Math" panose="02040503050406030204" pitchFamily="18" charset="0"/>
                        <a:ea typeface="Cambria Math" panose="02040503050406030204" pitchFamily="18" charset="0"/>
                      </a:rPr>
                      <m:t>𝜎</m:t>
                    </m:r>
                    <m:r>
                      <a:rPr lang="en-CA" i="1">
                        <a:latin typeface="Cambria Math" panose="02040503050406030204" pitchFamily="18" charset="0"/>
                      </a:rPr>
                      <m:t>)=</m:t>
                    </m:r>
                    <m:f>
                      <m:fPr>
                        <m:ctrlPr>
                          <a:rPr lang="en-CA" i="1" smtClean="0">
                            <a:latin typeface="Cambria Math"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𝑇</m:t>
                        </m:r>
                      </m:den>
                    </m:f>
                    <m:nary>
                      <m:naryPr>
                        <m:chr m:val="∑"/>
                        <m:supHide m:val="on"/>
                        <m:ctrlPr>
                          <a:rPr lang="en-CA" i="1" smtClean="0">
                            <a:latin typeface="Cambria Math" charset="0"/>
                          </a:rPr>
                        </m:ctrlPr>
                      </m:naryPr>
                      <m:sub>
                        <m:r>
                          <m:rPr>
                            <m:brk m:alnAt="7"/>
                          </m:rPr>
                          <a:rPr lang="en-CA" b="0" i="1" smtClean="0">
                            <a:latin typeface="Cambria Math" panose="02040503050406030204" pitchFamily="18" charset="0"/>
                          </a:rPr>
                          <m:t>𝑡</m:t>
                        </m:r>
                      </m:sub>
                      <m:sup/>
                      <m:e>
                        <m:r>
                          <a:rPr lang="en-CA" i="1">
                            <a:latin typeface="Cambria Math" panose="02040503050406030204" pitchFamily="18" charset="0"/>
                          </a:rPr>
                          <m:t>𝑠</m:t>
                        </m:r>
                        <m:d>
                          <m:dPr>
                            <m:ctrlPr>
                              <a:rPr lang="en-CA" i="1">
                                <a:latin typeface="Cambria Math" charset="0"/>
                              </a:rPr>
                            </m:ctrlPr>
                          </m:dPr>
                          <m:e>
                            <m:r>
                              <a:rPr lang="en-CA" i="1">
                                <a:latin typeface="Cambria Math" panose="02040503050406030204" pitchFamily="18" charset="0"/>
                              </a:rPr>
                              <m:t>𝑡</m:t>
                            </m:r>
                            <m:r>
                              <a:rPr lang="en-CA" i="1">
                                <a:latin typeface="Cambria Math" panose="02040503050406030204" pitchFamily="18" charset="0"/>
                              </a:rPr>
                              <m:t>−</m:t>
                            </m:r>
                            <m:r>
                              <a:rPr lang="en-CA" i="1">
                                <a:latin typeface="Cambria Math" panose="02040503050406030204" pitchFamily="18" charset="0"/>
                                <a:ea typeface="Cambria Math" panose="02040503050406030204" pitchFamily="18" charset="0"/>
                              </a:rPr>
                              <m:t>𝜎</m:t>
                            </m:r>
                          </m:e>
                        </m:d>
                        <m:nary>
                          <m:naryPr>
                            <m:chr m:val="∑"/>
                            <m:ctrlPr>
                              <a:rPr lang="en-CA" i="1" smtClean="0">
                                <a:latin typeface="Cambria Math" charset="0"/>
                                <a:ea typeface="Cambria Math" panose="02040503050406030204" pitchFamily="18" charset="0"/>
                              </a:rPr>
                            </m:ctrlPr>
                          </m:naryPr>
                          <m:sub>
                            <m:r>
                              <m:rPr>
                                <m:brk m:alnAt="23"/>
                              </m:rPr>
                              <a:rPr lang="en-CA" b="0" i="1" smtClean="0">
                                <a:latin typeface="Cambria Math" panose="02040503050406030204" pitchFamily="18" charset="0"/>
                                <a:ea typeface="Cambria Math" panose="02040503050406030204" pitchFamily="18" charset="0"/>
                              </a:rPr>
                              <m:t>1</m:t>
                            </m:r>
                          </m:sub>
                          <m:sup>
                            <m:r>
                              <a:rPr lang="en-CA" b="0" i="1" smtClean="0">
                                <a:latin typeface="Cambria Math" panose="02040503050406030204" pitchFamily="18" charset="0"/>
                                <a:ea typeface="Cambria Math" panose="02040503050406030204" pitchFamily="18" charset="0"/>
                              </a:rPr>
                              <m:t>𝑛</m:t>
                            </m:r>
                          </m:sup>
                          <m:e>
                            <m:r>
                              <a:rPr lang="en-CA" i="1" smtClean="0">
                                <a:latin typeface="Cambria Math" panose="02040503050406030204" pitchFamily="18" charset="0"/>
                                <a:ea typeface="Cambria Math" panose="02040503050406030204" pitchFamily="18" charset="0"/>
                              </a:rPr>
                              <m:t>𝛿</m:t>
                            </m:r>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𝑡</m:t>
                            </m:r>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𝑡𝑖</m:t>
                            </m:r>
                            <m:r>
                              <a:rPr lang="en-CA" b="0" i="1" smtClean="0">
                                <a:latin typeface="Cambria Math" panose="02040503050406030204" pitchFamily="18" charset="0"/>
                                <a:ea typeface="Cambria Math" panose="02040503050406030204" pitchFamily="18" charset="0"/>
                              </a:rPr>
                              <m:t>)</m:t>
                            </m:r>
                          </m:e>
                        </m:nary>
                      </m:e>
                    </m:nary>
                  </m:oMath>
                </a14:m>
                <a:endParaRPr lang="en-CA" dirty="0"/>
              </a:p>
            </p:txBody>
          </p:sp>
        </mc:Choice>
        <mc:Fallback xmlns="">
          <p:sp>
            <p:nvSpPr>
              <p:cNvPr id="16" name="Rectangle 15"/>
              <p:cNvSpPr>
                <a:spLocks noRot="1" noChangeAspect="1" noMove="1" noResize="1" noEditPoints="1" noAdjustHandles="1" noChangeArrowheads="1" noChangeShapeType="1" noTextEdit="1"/>
              </p:cNvSpPr>
              <p:nvPr/>
            </p:nvSpPr>
            <p:spPr>
              <a:xfrm>
                <a:off x="420688" y="3141623"/>
                <a:ext cx="4537524" cy="613886"/>
              </a:xfrm>
              <a:prstGeom prst="rect">
                <a:avLst/>
              </a:prstGeom>
              <a:blipFill rotWithShape="0">
                <a:blip r:embed="rId7"/>
                <a:stretch>
                  <a:fillRect l="-1210" b="-8911"/>
                </a:stretch>
              </a:blipFill>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3" cstate="print"/>
          <a:srcRect/>
          <a:stretch>
            <a:fillRect/>
          </a:stretch>
        </p:blipFill>
        <p:spPr bwMode="auto">
          <a:xfrm>
            <a:off x="1600200" y="762000"/>
            <a:ext cx="6096000" cy="5573713"/>
          </a:xfrm>
          <a:prstGeom prst="rect">
            <a:avLst/>
          </a:prstGeom>
          <a:noFill/>
        </p:spPr>
      </p:pic>
      <p:sp>
        <p:nvSpPr>
          <p:cNvPr id="35843" name="Text Box 3"/>
          <p:cNvSpPr txBox="1">
            <a:spLocks noChangeArrowheads="1"/>
          </p:cNvSpPr>
          <p:nvPr/>
        </p:nvSpPr>
        <p:spPr bwMode="auto">
          <a:xfrm>
            <a:off x="1914041" y="115888"/>
            <a:ext cx="5656881" cy="461665"/>
          </a:xfrm>
          <a:prstGeom prst="rect">
            <a:avLst/>
          </a:prstGeom>
          <a:noFill/>
          <a:ln w="9525">
            <a:noFill/>
            <a:miter lim="800000"/>
            <a:headEnd/>
            <a:tailEnd/>
          </a:ln>
          <a:effectLst/>
        </p:spPr>
        <p:txBody>
          <a:bodyPr wrap="square">
            <a:spAutoFit/>
          </a:bodyPr>
          <a:lstStyle/>
          <a:p>
            <a:pPr>
              <a:spcBef>
                <a:spcPct val="50000"/>
              </a:spcBef>
            </a:pPr>
            <a:r>
              <a:rPr lang="en-US" dirty="0" smtClean="0">
                <a:latin typeface="Arial" charset="0"/>
              </a:rPr>
              <a:t>Example of Spike-triggered </a:t>
            </a:r>
            <a:r>
              <a:rPr lang="en-US" dirty="0">
                <a:latin typeface="Arial" charset="0"/>
              </a:rPr>
              <a:t>averaging</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30" name="Text Box 6"/>
          <p:cNvSpPr txBox="1">
            <a:spLocks noChangeArrowheads="1"/>
          </p:cNvSpPr>
          <p:nvPr/>
        </p:nvSpPr>
        <p:spPr bwMode="auto">
          <a:xfrm>
            <a:off x="608013" y="115888"/>
            <a:ext cx="7743825" cy="457200"/>
          </a:xfrm>
          <a:prstGeom prst="rect">
            <a:avLst/>
          </a:prstGeom>
          <a:noFill/>
          <a:ln w="9525">
            <a:noFill/>
            <a:miter lim="800000"/>
            <a:headEnd/>
            <a:tailEnd/>
          </a:ln>
          <a:effectLst/>
        </p:spPr>
        <p:txBody>
          <a:bodyPr>
            <a:spAutoFit/>
          </a:bodyPr>
          <a:lstStyle/>
          <a:p>
            <a:pPr>
              <a:spcBef>
                <a:spcPct val="50000"/>
              </a:spcBef>
            </a:pPr>
            <a:r>
              <a:rPr lang="en-US">
                <a:latin typeface="Arial" charset="0"/>
              </a:rPr>
              <a:t>Linear filtering approach:  Application to V1 simple cells</a:t>
            </a:r>
          </a:p>
        </p:txBody>
      </p:sp>
      <p:sp>
        <p:nvSpPr>
          <p:cNvPr id="180231" name="Text Box 7"/>
          <p:cNvSpPr txBox="1">
            <a:spLocks noChangeArrowheads="1"/>
          </p:cNvSpPr>
          <p:nvPr/>
        </p:nvSpPr>
        <p:spPr bwMode="auto">
          <a:xfrm>
            <a:off x="536575" y="1103313"/>
            <a:ext cx="6457950" cy="366712"/>
          </a:xfrm>
          <a:prstGeom prst="rect">
            <a:avLst/>
          </a:prstGeom>
          <a:noFill/>
          <a:ln w="9525">
            <a:noFill/>
            <a:miter lim="800000"/>
            <a:headEnd/>
            <a:tailEnd/>
          </a:ln>
          <a:effectLst/>
        </p:spPr>
        <p:txBody>
          <a:bodyPr wrap="none">
            <a:spAutoFit/>
          </a:bodyPr>
          <a:lstStyle/>
          <a:p>
            <a:r>
              <a:rPr lang="en-CA" sz="1800" smtClean="0">
                <a:latin typeface="Arial" charset="0"/>
              </a:rPr>
              <a:t>For a one-dimensional input, the output of our linear filter was:</a:t>
            </a:r>
            <a:endParaRPr lang="en-CA" sz="1800">
              <a:latin typeface="Arial" charset="0"/>
            </a:endParaRPr>
          </a:p>
        </p:txBody>
      </p:sp>
      <p:sp>
        <p:nvSpPr>
          <p:cNvPr id="180232" name="Text Box 8"/>
          <p:cNvSpPr txBox="1">
            <a:spLocks noChangeArrowheads="1"/>
          </p:cNvSpPr>
          <p:nvPr/>
        </p:nvSpPr>
        <p:spPr bwMode="auto">
          <a:xfrm>
            <a:off x="536575" y="2166938"/>
            <a:ext cx="7521575" cy="641350"/>
          </a:xfrm>
          <a:prstGeom prst="rect">
            <a:avLst/>
          </a:prstGeom>
          <a:noFill/>
          <a:ln w="9525">
            <a:noFill/>
            <a:miter lim="800000"/>
            <a:headEnd/>
            <a:tailEnd/>
          </a:ln>
          <a:effectLst/>
        </p:spPr>
        <p:txBody>
          <a:bodyPr>
            <a:spAutoFit/>
          </a:bodyPr>
          <a:lstStyle/>
          <a:p>
            <a:r>
              <a:rPr lang="en-CA" sz="1800">
                <a:latin typeface="Arial" charset="0"/>
              </a:rPr>
              <a:t>But simple cells respond to (at least) three input dimensions:  two for space and one for time.  So we need to include them in the equation:</a:t>
            </a:r>
          </a:p>
        </p:txBody>
      </p:sp>
      <p:sp>
        <p:nvSpPr>
          <p:cNvPr id="180236" name="Text Box 12"/>
          <p:cNvSpPr txBox="1">
            <a:spLocks noChangeArrowheads="1"/>
          </p:cNvSpPr>
          <p:nvPr/>
        </p:nvSpPr>
        <p:spPr bwMode="auto">
          <a:xfrm>
            <a:off x="536575" y="3695700"/>
            <a:ext cx="7521575" cy="641350"/>
          </a:xfrm>
          <a:prstGeom prst="rect">
            <a:avLst/>
          </a:prstGeom>
          <a:noFill/>
          <a:ln w="9525">
            <a:noFill/>
            <a:miter lim="800000"/>
            <a:headEnd/>
            <a:tailEnd/>
          </a:ln>
          <a:effectLst/>
        </p:spPr>
        <p:txBody>
          <a:bodyPr>
            <a:spAutoFit/>
          </a:bodyPr>
          <a:lstStyle/>
          <a:p>
            <a:r>
              <a:rPr lang="en-CA" sz="1800">
                <a:latin typeface="Arial" charset="0"/>
              </a:rPr>
              <a:t>Note that the output depends only on time, so we need to integrate over the spatial dimensions.</a:t>
            </a:r>
          </a:p>
        </p:txBody>
      </p:sp>
      <p:graphicFrame>
        <p:nvGraphicFramePr>
          <p:cNvPr id="13" name="Object 6"/>
          <p:cNvGraphicFramePr>
            <a:graphicFrameLocks noGrp="1" noChangeAspect="1"/>
          </p:cNvGraphicFramePr>
          <p:nvPr>
            <p:ph/>
            <p:extLst>
              <p:ext uri="{D42A27DB-BD31-4B8C-83A1-F6EECF244321}">
                <p14:modId xmlns:p14="http://schemas.microsoft.com/office/powerpoint/2010/main" val="2193064052"/>
              </p:ext>
            </p:extLst>
          </p:nvPr>
        </p:nvGraphicFramePr>
        <p:xfrm>
          <a:off x="720725" y="1635125"/>
          <a:ext cx="1889125" cy="500063"/>
        </p:xfrm>
        <a:graphic>
          <a:graphicData uri="http://schemas.openxmlformats.org/presentationml/2006/ole">
            <mc:AlternateContent xmlns:mc="http://schemas.openxmlformats.org/markup-compatibility/2006">
              <mc:Choice xmlns:v="urn:schemas-microsoft-com:vml" Requires="v">
                <p:oleObj spid="_x0000_s300074" name="Equation" r:id="rId4" imgW="1295280" imgH="342720" progId="Equation.3">
                  <p:embed/>
                </p:oleObj>
              </mc:Choice>
              <mc:Fallback>
                <p:oleObj name="Equation" r:id="rId4" imgW="1295280" imgH="342720" progId="Equation.3">
                  <p:embed/>
                  <p:pic>
                    <p:nvPicPr>
                      <p:cNvPr id="10" name="Object 6"/>
                      <p:cNvPicPr>
                        <a:picLocks noChangeAspect="1" noChangeArrowheads="1"/>
                      </p:cNvPicPr>
                      <p:nvPr/>
                    </p:nvPicPr>
                    <p:blipFill>
                      <a:blip r:embed="rId5"/>
                      <a:srcRect/>
                      <a:stretch>
                        <a:fillRect/>
                      </a:stretch>
                    </p:blipFill>
                    <p:spPr bwMode="auto">
                      <a:xfrm>
                        <a:off x="720725" y="1635125"/>
                        <a:ext cx="1889125"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8" name="Rectangle 7"/>
              <p:cNvSpPr/>
              <p:nvPr/>
            </p:nvSpPr>
            <p:spPr>
              <a:xfrm>
                <a:off x="638565" y="3063875"/>
                <a:ext cx="4709174" cy="490840"/>
              </a:xfrm>
              <a:prstGeom prst="rect">
                <a:avLst/>
              </a:prstGeom>
            </p:spPr>
            <p:txBody>
              <a:bodyPr wrap="none">
                <a:spAutoFit/>
              </a:bodyPr>
              <a:lstStyle/>
              <a:p>
                <a:r>
                  <a:rPr lang="en-CA" i="1" dirty="0" smtClean="0"/>
                  <a:t>r</a:t>
                </a:r>
                <a14:m>
                  <m:oMath xmlns:m="http://schemas.openxmlformats.org/officeDocument/2006/math">
                    <m:r>
                      <a:rPr lang="en-CA" i="1">
                        <a:latin typeface="Cambria Math" panose="02040503050406030204" pitchFamily="18" charset="0"/>
                      </a:rPr>
                      <m:t>(</m:t>
                    </m:r>
                    <m:r>
                      <a:rPr lang="en-CA" i="1">
                        <a:latin typeface="Cambria Math" panose="02040503050406030204" pitchFamily="18" charset="0"/>
                      </a:rPr>
                      <m:t>𝑡</m:t>
                    </m:r>
                    <m:r>
                      <a:rPr lang="en-CA" i="1">
                        <a:latin typeface="Cambria Math" panose="02040503050406030204" pitchFamily="18" charset="0"/>
                      </a:rPr>
                      <m:t>)= </m:t>
                    </m:r>
                    <m:nary>
                      <m:naryPr>
                        <m:chr m:val="∑"/>
                        <m:supHide m:val="on"/>
                        <m:ctrlPr>
                          <a:rPr lang="en-CA" i="1">
                            <a:latin typeface="Cambria Math" charset="0"/>
                          </a:rPr>
                        </m:ctrlPr>
                      </m:naryPr>
                      <m:sub>
                        <m:r>
                          <a:rPr lang="en-CA" b="0" i="1" smtClean="0">
                            <a:latin typeface="Cambria Math" panose="02040503050406030204" pitchFamily="18" charset="0"/>
                          </a:rPr>
                          <m:t>𝑥</m:t>
                        </m:r>
                        <m:r>
                          <a:rPr lang="en-CA" b="0" i="1" smtClean="0">
                            <a:latin typeface="Cambria Math" panose="02040503050406030204" pitchFamily="18" charset="0"/>
                          </a:rPr>
                          <m:t>,</m:t>
                        </m:r>
                        <m:r>
                          <a:rPr lang="en-CA" b="0" i="1" smtClean="0">
                            <a:latin typeface="Cambria Math" panose="02040503050406030204" pitchFamily="18" charset="0"/>
                          </a:rPr>
                          <m:t>𝑦</m:t>
                        </m:r>
                        <m:r>
                          <a:rPr lang="en-CA" b="0" i="1" smtClean="0">
                            <a:latin typeface="Cambria Math" panose="02040503050406030204" pitchFamily="18" charset="0"/>
                          </a:rPr>
                          <m:t>,</m:t>
                        </m:r>
                        <m:r>
                          <a:rPr lang="en-CA" i="1">
                            <a:latin typeface="Cambria Math" panose="02040503050406030204" pitchFamily="18" charset="0"/>
                            <a:ea typeface="Cambria Math" panose="02040503050406030204" pitchFamily="18" charset="0"/>
                          </a:rPr>
                          <m:t>𝜏</m:t>
                        </m:r>
                      </m:sub>
                      <m:sup/>
                      <m:e>
                        <m:r>
                          <a:rPr lang="en-CA" i="1">
                            <a:latin typeface="Cambria Math" panose="02040503050406030204" pitchFamily="18" charset="0"/>
                          </a:rPr>
                          <m:t>𝑠</m:t>
                        </m:r>
                        <m:d>
                          <m:dPr>
                            <m:ctrlPr>
                              <a:rPr lang="en-CA" i="1">
                                <a:latin typeface="Cambria Math" charset="0"/>
                              </a:rPr>
                            </m:ctrlPr>
                          </m:dPr>
                          <m:e>
                            <m:r>
                              <a:rPr lang="en-CA" i="1">
                                <a:latin typeface="Cambria Math" panose="02040503050406030204" pitchFamily="18" charset="0"/>
                              </a:rPr>
                              <m:t>𝑥</m:t>
                            </m:r>
                            <m:r>
                              <a:rPr lang="en-CA" i="1">
                                <a:latin typeface="Cambria Math" panose="02040503050406030204" pitchFamily="18" charset="0"/>
                              </a:rPr>
                              <m:t>,</m:t>
                            </m:r>
                            <m:r>
                              <a:rPr lang="en-CA" i="1">
                                <a:latin typeface="Cambria Math" panose="02040503050406030204" pitchFamily="18" charset="0"/>
                              </a:rPr>
                              <m:t>𝑦</m:t>
                            </m:r>
                            <m:r>
                              <a:rPr lang="en-CA" i="1">
                                <a:latin typeface="Cambria Math" panose="02040503050406030204" pitchFamily="18" charset="0"/>
                              </a:rPr>
                              <m:t>,</m:t>
                            </m:r>
                            <m:r>
                              <a:rPr lang="en-CA" i="1">
                                <a:latin typeface="Cambria Math" panose="02040503050406030204" pitchFamily="18" charset="0"/>
                              </a:rPr>
                              <m:t>𝑡</m:t>
                            </m:r>
                            <m:r>
                              <a:rPr lang="en-CA" i="1">
                                <a:latin typeface="Cambria Math" panose="02040503050406030204" pitchFamily="18" charset="0"/>
                              </a:rPr>
                              <m:t>−</m:t>
                            </m:r>
                            <m:r>
                              <a:rPr lang="en-CA" i="1">
                                <a:latin typeface="Cambria Math" panose="02040503050406030204" pitchFamily="18" charset="0"/>
                                <a:ea typeface="Cambria Math" panose="02040503050406030204" pitchFamily="18" charset="0"/>
                              </a:rPr>
                              <m:t>𝜏</m:t>
                            </m:r>
                          </m:e>
                        </m:d>
                        <m:r>
                          <a:rPr lang="en-CA" i="1">
                            <a:latin typeface="Cambria Math" panose="02040503050406030204" pitchFamily="18" charset="0"/>
                          </a:rPr>
                          <m:t>h</m:t>
                        </m:r>
                        <m:r>
                          <a:rPr lang="en-CA" i="1">
                            <a:latin typeface="Cambria Math" panose="02040503050406030204" pitchFamily="18" charset="0"/>
                          </a:rPr>
                          <m:t>(</m:t>
                        </m:r>
                        <m:r>
                          <a:rPr lang="en-CA" i="1">
                            <a:latin typeface="Cambria Math" panose="02040503050406030204" pitchFamily="18" charset="0"/>
                          </a:rPr>
                          <m:t>𝑥</m:t>
                        </m:r>
                        <m:r>
                          <a:rPr lang="en-CA" i="1">
                            <a:latin typeface="Cambria Math" panose="02040503050406030204" pitchFamily="18" charset="0"/>
                          </a:rPr>
                          <m:t>,</m:t>
                        </m:r>
                        <m:r>
                          <a:rPr lang="en-CA" i="1">
                            <a:latin typeface="Cambria Math" panose="02040503050406030204" pitchFamily="18" charset="0"/>
                          </a:rPr>
                          <m:t>𝑦</m:t>
                        </m:r>
                        <m:r>
                          <a:rPr lang="en-US" i="1">
                            <a:latin typeface="Cambria Math" panose="02040503050406030204" pitchFamily="18" charset="0"/>
                          </a:rPr>
                          <m:t>,</m:t>
                        </m:r>
                        <m:r>
                          <a:rPr lang="en-CA" i="1">
                            <a:latin typeface="Cambria Math" panose="02040503050406030204" pitchFamily="18" charset="0"/>
                            <a:ea typeface="Cambria Math" panose="02040503050406030204" pitchFamily="18" charset="0"/>
                          </a:rPr>
                          <m:t>𝜏</m:t>
                        </m:r>
                        <m:r>
                          <a:rPr lang="en-CA" i="1">
                            <a:latin typeface="Cambria Math" panose="02040503050406030204" pitchFamily="18" charset="0"/>
                          </a:rPr>
                          <m:t>)</m:t>
                        </m:r>
                      </m:e>
                    </m:nary>
                  </m:oMath>
                </a14:m>
                <a:endParaRPr lang="en-CA" i="1" dirty="0"/>
              </a:p>
            </p:txBody>
          </p:sp>
        </mc:Choice>
        <mc:Fallback xmlns="">
          <p:sp>
            <p:nvSpPr>
              <p:cNvPr id="8" name="Rectangle 7"/>
              <p:cNvSpPr>
                <a:spLocks noRot="1" noChangeAspect="1" noMove="1" noResize="1" noEditPoints="1" noAdjustHandles="1" noChangeArrowheads="1" noChangeShapeType="1" noTextEdit="1"/>
              </p:cNvSpPr>
              <p:nvPr/>
            </p:nvSpPr>
            <p:spPr>
              <a:xfrm>
                <a:off x="638565" y="3063875"/>
                <a:ext cx="4709174" cy="490840"/>
              </a:xfrm>
              <a:prstGeom prst="rect">
                <a:avLst/>
              </a:prstGeom>
              <a:blipFill rotWithShape="0">
                <a:blip r:embed="rId6"/>
                <a:stretch>
                  <a:fillRect l="-2073" t="-122500" b="-181250"/>
                </a:stretch>
              </a:blipFill>
            </p:spPr>
            <p:txBody>
              <a:bodyPr/>
              <a:lstStyle/>
              <a:p>
                <a:r>
                  <a:rPr lang="en-US">
                    <a:noFill/>
                  </a:rPr>
                  <a:t> </a:t>
                </a:r>
              </a:p>
            </p:txBody>
          </p:sp>
        </mc:Fallback>
      </mc:AlternateContent>
    </p:spTree>
    <p:extLst>
      <p:ext uri="{BB962C8B-B14F-4D97-AF65-F5344CB8AC3E}">
        <p14:creationId xmlns:p14="http://schemas.microsoft.com/office/powerpoint/2010/main" val="249122115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70" name="Group 2"/>
          <p:cNvGrpSpPr>
            <a:grpSpLocks/>
          </p:cNvGrpSpPr>
          <p:nvPr/>
        </p:nvGrpSpPr>
        <p:grpSpPr bwMode="auto">
          <a:xfrm>
            <a:off x="1900238" y="2019300"/>
            <a:ext cx="709612" cy="706438"/>
            <a:chOff x="2667" y="2856"/>
            <a:chExt cx="965" cy="983"/>
          </a:xfrm>
        </p:grpSpPr>
        <p:sp>
          <p:nvSpPr>
            <p:cNvPr id="32771" name="Rectangle 3"/>
            <p:cNvSpPr>
              <a:spLocks noChangeArrowheads="1"/>
            </p:cNvSpPr>
            <p:nvPr/>
          </p:nvSpPr>
          <p:spPr bwMode="auto">
            <a:xfrm>
              <a:off x="2667" y="2856"/>
              <a:ext cx="965" cy="982"/>
            </a:xfrm>
            <a:prstGeom prst="rect">
              <a:avLst/>
            </a:prstGeom>
            <a:solidFill>
              <a:srgbClr val="FFFFFF"/>
            </a:solidFill>
            <a:ln w="9525">
              <a:noFill/>
              <a:miter lim="800000"/>
              <a:headEnd/>
              <a:tailEnd/>
            </a:ln>
          </p:spPr>
          <p:txBody>
            <a:bodyPr/>
            <a:lstStyle/>
            <a:p>
              <a:endParaRPr lang="en-CA"/>
            </a:p>
          </p:txBody>
        </p:sp>
        <p:sp>
          <p:nvSpPr>
            <p:cNvPr id="32772" name="Rectangle 4"/>
            <p:cNvSpPr>
              <a:spLocks noChangeArrowheads="1"/>
            </p:cNvSpPr>
            <p:nvPr/>
          </p:nvSpPr>
          <p:spPr bwMode="auto">
            <a:xfrm>
              <a:off x="2667" y="2856"/>
              <a:ext cx="965" cy="982"/>
            </a:xfrm>
            <a:prstGeom prst="rect">
              <a:avLst/>
            </a:prstGeom>
            <a:noFill/>
            <a:ln w="0">
              <a:noFill/>
              <a:miter lim="800000"/>
              <a:headEnd/>
              <a:tailEnd/>
            </a:ln>
          </p:spPr>
          <p:txBody>
            <a:bodyPr/>
            <a:lstStyle/>
            <a:p>
              <a:endParaRPr lang="en-CA"/>
            </a:p>
          </p:txBody>
        </p:sp>
        <p:pic>
          <p:nvPicPr>
            <p:cNvPr id="32773" name="Picture 5"/>
            <p:cNvPicPr>
              <a:picLocks noChangeAspect="1" noChangeArrowheads="1"/>
            </p:cNvPicPr>
            <p:nvPr/>
          </p:nvPicPr>
          <p:blipFill>
            <a:blip r:embed="rId3" cstate="print"/>
            <a:srcRect/>
            <a:stretch>
              <a:fillRect/>
            </a:stretch>
          </p:blipFill>
          <p:spPr bwMode="auto">
            <a:xfrm>
              <a:off x="2667" y="2856"/>
              <a:ext cx="965" cy="982"/>
            </a:xfrm>
            <a:prstGeom prst="rect">
              <a:avLst/>
            </a:prstGeom>
            <a:noFill/>
            <a:ln w="9525">
              <a:noFill/>
              <a:miter lim="800000"/>
              <a:headEnd/>
              <a:tailEnd/>
            </a:ln>
          </p:spPr>
        </p:pic>
        <p:sp>
          <p:nvSpPr>
            <p:cNvPr id="32774" name="Line 6"/>
            <p:cNvSpPr>
              <a:spLocks noChangeShapeType="1"/>
            </p:cNvSpPr>
            <p:nvPr/>
          </p:nvSpPr>
          <p:spPr bwMode="auto">
            <a:xfrm>
              <a:off x="2667" y="3838"/>
              <a:ext cx="965" cy="1"/>
            </a:xfrm>
            <a:prstGeom prst="line">
              <a:avLst/>
            </a:prstGeom>
            <a:noFill/>
            <a:ln w="0">
              <a:noFill/>
              <a:round/>
              <a:headEnd/>
              <a:tailEnd/>
            </a:ln>
          </p:spPr>
          <p:txBody>
            <a:bodyPr/>
            <a:lstStyle/>
            <a:p>
              <a:endParaRPr lang="en-CA"/>
            </a:p>
          </p:txBody>
        </p:sp>
        <p:sp>
          <p:nvSpPr>
            <p:cNvPr id="32775" name="Freeform 7"/>
            <p:cNvSpPr>
              <a:spLocks/>
            </p:cNvSpPr>
            <p:nvPr/>
          </p:nvSpPr>
          <p:spPr bwMode="auto">
            <a:xfrm>
              <a:off x="2667" y="2856"/>
              <a:ext cx="965" cy="982"/>
            </a:xfrm>
            <a:custGeom>
              <a:avLst/>
              <a:gdLst/>
              <a:ahLst/>
              <a:cxnLst>
                <a:cxn ang="0">
                  <a:pos x="0" y="0"/>
                </a:cxn>
                <a:cxn ang="0">
                  <a:pos x="227" y="0"/>
                </a:cxn>
                <a:cxn ang="0">
                  <a:pos x="227" y="226"/>
                </a:cxn>
              </a:cxnLst>
              <a:rect l="0" t="0" r="r" b="b"/>
              <a:pathLst>
                <a:path w="227" h="226">
                  <a:moveTo>
                    <a:pt x="0" y="0"/>
                  </a:moveTo>
                  <a:lnTo>
                    <a:pt x="227" y="0"/>
                  </a:lnTo>
                  <a:lnTo>
                    <a:pt x="227" y="226"/>
                  </a:lnTo>
                </a:path>
              </a:pathLst>
            </a:custGeom>
            <a:noFill/>
            <a:ln w="0">
              <a:noFill/>
              <a:prstDash val="solid"/>
              <a:round/>
              <a:headEnd/>
              <a:tailEnd/>
            </a:ln>
          </p:spPr>
          <p:txBody>
            <a:bodyPr/>
            <a:lstStyle/>
            <a:p>
              <a:endParaRPr lang="en-CA"/>
            </a:p>
          </p:txBody>
        </p:sp>
        <p:sp>
          <p:nvSpPr>
            <p:cNvPr id="32776" name="Freeform 8"/>
            <p:cNvSpPr>
              <a:spLocks/>
            </p:cNvSpPr>
            <p:nvPr/>
          </p:nvSpPr>
          <p:spPr bwMode="auto">
            <a:xfrm>
              <a:off x="2667" y="2856"/>
              <a:ext cx="965" cy="982"/>
            </a:xfrm>
            <a:custGeom>
              <a:avLst/>
              <a:gdLst/>
              <a:ahLst/>
              <a:cxnLst>
                <a:cxn ang="0">
                  <a:pos x="0" y="0"/>
                </a:cxn>
                <a:cxn ang="0">
                  <a:pos x="0" y="226"/>
                </a:cxn>
                <a:cxn ang="0">
                  <a:pos x="227" y="226"/>
                </a:cxn>
              </a:cxnLst>
              <a:rect l="0" t="0" r="r" b="b"/>
              <a:pathLst>
                <a:path w="227" h="226">
                  <a:moveTo>
                    <a:pt x="0" y="0"/>
                  </a:moveTo>
                  <a:lnTo>
                    <a:pt x="0" y="226"/>
                  </a:lnTo>
                  <a:lnTo>
                    <a:pt x="227" y="226"/>
                  </a:lnTo>
                </a:path>
              </a:pathLst>
            </a:custGeom>
            <a:noFill/>
            <a:ln w="0">
              <a:noFill/>
              <a:prstDash val="solid"/>
              <a:round/>
              <a:headEnd/>
              <a:tailEnd/>
            </a:ln>
          </p:spPr>
          <p:txBody>
            <a:bodyPr/>
            <a:lstStyle/>
            <a:p>
              <a:endParaRPr lang="en-CA"/>
            </a:p>
          </p:txBody>
        </p:sp>
        <p:sp>
          <p:nvSpPr>
            <p:cNvPr id="32777" name="Line 9"/>
            <p:cNvSpPr>
              <a:spLocks noChangeShapeType="1"/>
            </p:cNvSpPr>
            <p:nvPr/>
          </p:nvSpPr>
          <p:spPr bwMode="auto">
            <a:xfrm>
              <a:off x="2667" y="2856"/>
              <a:ext cx="1" cy="982"/>
            </a:xfrm>
            <a:prstGeom prst="line">
              <a:avLst/>
            </a:prstGeom>
            <a:noFill/>
            <a:ln w="0">
              <a:noFill/>
              <a:round/>
              <a:headEnd/>
              <a:tailEnd/>
            </a:ln>
          </p:spPr>
          <p:txBody>
            <a:bodyPr/>
            <a:lstStyle/>
            <a:p>
              <a:endParaRPr lang="en-CA"/>
            </a:p>
          </p:txBody>
        </p:sp>
        <p:sp>
          <p:nvSpPr>
            <p:cNvPr id="32778" name="Line 10"/>
            <p:cNvSpPr>
              <a:spLocks noChangeShapeType="1"/>
            </p:cNvSpPr>
            <p:nvPr/>
          </p:nvSpPr>
          <p:spPr bwMode="auto">
            <a:xfrm flipV="1">
              <a:off x="2969" y="3825"/>
              <a:ext cx="1" cy="13"/>
            </a:xfrm>
            <a:prstGeom prst="line">
              <a:avLst/>
            </a:prstGeom>
            <a:noFill/>
            <a:ln w="0">
              <a:noFill/>
              <a:round/>
              <a:headEnd/>
              <a:tailEnd/>
            </a:ln>
          </p:spPr>
          <p:txBody>
            <a:bodyPr/>
            <a:lstStyle/>
            <a:p>
              <a:endParaRPr lang="en-CA"/>
            </a:p>
          </p:txBody>
        </p:sp>
        <p:sp>
          <p:nvSpPr>
            <p:cNvPr id="32779" name="Line 11"/>
            <p:cNvSpPr>
              <a:spLocks noChangeShapeType="1"/>
            </p:cNvSpPr>
            <p:nvPr/>
          </p:nvSpPr>
          <p:spPr bwMode="auto">
            <a:xfrm>
              <a:off x="2969" y="2856"/>
              <a:ext cx="1" cy="9"/>
            </a:xfrm>
            <a:prstGeom prst="line">
              <a:avLst/>
            </a:prstGeom>
            <a:noFill/>
            <a:ln w="0">
              <a:noFill/>
              <a:round/>
              <a:headEnd/>
              <a:tailEnd/>
            </a:ln>
          </p:spPr>
          <p:txBody>
            <a:bodyPr/>
            <a:lstStyle/>
            <a:p>
              <a:endParaRPr lang="en-CA"/>
            </a:p>
          </p:txBody>
        </p:sp>
        <p:sp>
          <p:nvSpPr>
            <p:cNvPr id="32780" name="Line 12"/>
            <p:cNvSpPr>
              <a:spLocks noChangeShapeType="1"/>
            </p:cNvSpPr>
            <p:nvPr/>
          </p:nvSpPr>
          <p:spPr bwMode="auto">
            <a:xfrm flipV="1">
              <a:off x="3292" y="3825"/>
              <a:ext cx="1" cy="13"/>
            </a:xfrm>
            <a:prstGeom prst="line">
              <a:avLst/>
            </a:prstGeom>
            <a:noFill/>
            <a:ln w="0">
              <a:noFill/>
              <a:round/>
              <a:headEnd/>
              <a:tailEnd/>
            </a:ln>
          </p:spPr>
          <p:txBody>
            <a:bodyPr/>
            <a:lstStyle/>
            <a:p>
              <a:endParaRPr lang="en-CA"/>
            </a:p>
          </p:txBody>
        </p:sp>
        <p:sp>
          <p:nvSpPr>
            <p:cNvPr id="32781" name="Line 13"/>
            <p:cNvSpPr>
              <a:spLocks noChangeShapeType="1"/>
            </p:cNvSpPr>
            <p:nvPr/>
          </p:nvSpPr>
          <p:spPr bwMode="auto">
            <a:xfrm>
              <a:off x="3292" y="2856"/>
              <a:ext cx="1" cy="9"/>
            </a:xfrm>
            <a:prstGeom prst="line">
              <a:avLst/>
            </a:prstGeom>
            <a:noFill/>
            <a:ln w="0">
              <a:noFill/>
              <a:round/>
              <a:headEnd/>
              <a:tailEnd/>
            </a:ln>
          </p:spPr>
          <p:txBody>
            <a:bodyPr/>
            <a:lstStyle/>
            <a:p>
              <a:endParaRPr lang="en-CA"/>
            </a:p>
          </p:txBody>
        </p:sp>
        <p:sp>
          <p:nvSpPr>
            <p:cNvPr id="32782" name="Line 14"/>
            <p:cNvSpPr>
              <a:spLocks noChangeShapeType="1"/>
            </p:cNvSpPr>
            <p:nvPr/>
          </p:nvSpPr>
          <p:spPr bwMode="auto">
            <a:xfrm flipV="1">
              <a:off x="3611" y="3825"/>
              <a:ext cx="1" cy="13"/>
            </a:xfrm>
            <a:prstGeom prst="line">
              <a:avLst/>
            </a:prstGeom>
            <a:noFill/>
            <a:ln w="0">
              <a:noFill/>
              <a:round/>
              <a:headEnd/>
              <a:tailEnd/>
            </a:ln>
          </p:spPr>
          <p:txBody>
            <a:bodyPr/>
            <a:lstStyle/>
            <a:p>
              <a:endParaRPr lang="en-CA"/>
            </a:p>
          </p:txBody>
        </p:sp>
        <p:sp>
          <p:nvSpPr>
            <p:cNvPr id="32783" name="Line 15"/>
            <p:cNvSpPr>
              <a:spLocks noChangeShapeType="1"/>
            </p:cNvSpPr>
            <p:nvPr/>
          </p:nvSpPr>
          <p:spPr bwMode="auto">
            <a:xfrm>
              <a:off x="3611" y="2856"/>
              <a:ext cx="1" cy="9"/>
            </a:xfrm>
            <a:prstGeom prst="line">
              <a:avLst/>
            </a:prstGeom>
            <a:noFill/>
            <a:ln w="0">
              <a:noFill/>
              <a:round/>
              <a:headEnd/>
              <a:tailEnd/>
            </a:ln>
          </p:spPr>
          <p:txBody>
            <a:bodyPr/>
            <a:lstStyle/>
            <a:p>
              <a:endParaRPr lang="en-CA"/>
            </a:p>
          </p:txBody>
        </p:sp>
        <p:sp>
          <p:nvSpPr>
            <p:cNvPr id="32784" name="Line 16"/>
            <p:cNvSpPr>
              <a:spLocks noChangeShapeType="1"/>
            </p:cNvSpPr>
            <p:nvPr/>
          </p:nvSpPr>
          <p:spPr bwMode="auto">
            <a:xfrm>
              <a:off x="2667" y="3000"/>
              <a:ext cx="8" cy="1"/>
            </a:xfrm>
            <a:prstGeom prst="line">
              <a:avLst/>
            </a:prstGeom>
            <a:noFill/>
            <a:ln w="0">
              <a:noFill/>
              <a:round/>
              <a:headEnd/>
              <a:tailEnd/>
            </a:ln>
          </p:spPr>
          <p:txBody>
            <a:bodyPr/>
            <a:lstStyle/>
            <a:p>
              <a:endParaRPr lang="en-CA"/>
            </a:p>
          </p:txBody>
        </p:sp>
        <p:sp>
          <p:nvSpPr>
            <p:cNvPr id="32785" name="Line 17"/>
            <p:cNvSpPr>
              <a:spLocks noChangeShapeType="1"/>
            </p:cNvSpPr>
            <p:nvPr/>
          </p:nvSpPr>
          <p:spPr bwMode="auto">
            <a:xfrm flipH="1">
              <a:off x="3615" y="3000"/>
              <a:ext cx="17" cy="1"/>
            </a:xfrm>
            <a:prstGeom prst="line">
              <a:avLst/>
            </a:prstGeom>
            <a:noFill/>
            <a:ln w="0">
              <a:noFill/>
              <a:round/>
              <a:headEnd/>
              <a:tailEnd/>
            </a:ln>
          </p:spPr>
          <p:txBody>
            <a:bodyPr/>
            <a:lstStyle/>
            <a:p>
              <a:endParaRPr lang="en-CA"/>
            </a:p>
          </p:txBody>
        </p:sp>
        <p:sp>
          <p:nvSpPr>
            <p:cNvPr id="32786" name="Line 18"/>
            <p:cNvSpPr>
              <a:spLocks noChangeShapeType="1"/>
            </p:cNvSpPr>
            <p:nvPr/>
          </p:nvSpPr>
          <p:spPr bwMode="auto">
            <a:xfrm>
              <a:off x="2667" y="3165"/>
              <a:ext cx="8" cy="1"/>
            </a:xfrm>
            <a:prstGeom prst="line">
              <a:avLst/>
            </a:prstGeom>
            <a:noFill/>
            <a:ln w="0">
              <a:noFill/>
              <a:round/>
              <a:headEnd/>
              <a:tailEnd/>
            </a:ln>
          </p:spPr>
          <p:txBody>
            <a:bodyPr/>
            <a:lstStyle/>
            <a:p>
              <a:endParaRPr lang="en-CA"/>
            </a:p>
          </p:txBody>
        </p:sp>
        <p:sp>
          <p:nvSpPr>
            <p:cNvPr id="32787" name="Line 19"/>
            <p:cNvSpPr>
              <a:spLocks noChangeShapeType="1"/>
            </p:cNvSpPr>
            <p:nvPr/>
          </p:nvSpPr>
          <p:spPr bwMode="auto">
            <a:xfrm flipH="1">
              <a:off x="3615" y="3165"/>
              <a:ext cx="17" cy="1"/>
            </a:xfrm>
            <a:prstGeom prst="line">
              <a:avLst/>
            </a:prstGeom>
            <a:noFill/>
            <a:ln w="0">
              <a:noFill/>
              <a:round/>
              <a:headEnd/>
              <a:tailEnd/>
            </a:ln>
          </p:spPr>
          <p:txBody>
            <a:bodyPr/>
            <a:lstStyle/>
            <a:p>
              <a:endParaRPr lang="en-CA"/>
            </a:p>
          </p:txBody>
        </p:sp>
        <p:sp>
          <p:nvSpPr>
            <p:cNvPr id="32788" name="Line 20"/>
            <p:cNvSpPr>
              <a:spLocks noChangeShapeType="1"/>
            </p:cNvSpPr>
            <p:nvPr/>
          </p:nvSpPr>
          <p:spPr bwMode="auto">
            <a:xfrm>
              <a:off x="2667" y="3326"/>
              <a:ext cx="8" cy="1"/>
            </a:xfrm>
            <a:prstGeom prst="line">
              <a:avLst/>
            </a:prstGeom>
            <a:noFill/>
            <a:ln w="0">
              <a:noFill/>
              <a:round/>
              <a:headEnd/>
              <a:tailEnd/>
            </a:ln>
          </p:spPr>
          <p:txBody>
            <a:bodyPr/>
            <a:lstStyle/>
            <a:p>
              <a:endParaRPr lang="en-CA"/>
            </a:p>
          </p:txBody>
        </p:sp>
        <p:sp>
          <p:nvSpPr>
            <p:cNvPr id="32789" name="Line 21"/>
            <p:cNvSpPr>
              <a:spLocks noChangeShapeType="1"/>
            </p:cNvSpPr>
            <p:nvPr/>
          </p:nvSpPr>
          <p:spPr bwMode="auto">
            <a:xfrm flipH="1">
              <a:off x="3615" y="3326"/>
              <a:ext cx="17" cy="1"/>
            </a:xfrm>
            <a:prstGeom prst="line">
              <a:avLst/>
            </a:prstGeom>
            <a:noFill/>
            <a:ln w="0">
              <a:noFill/>
              <a:round/>
              <a:headEnd/>
              <a:tailEnd/>
            </a:ln>
          </p:spPr>
          <p:txBody>
            <a:bodyPr/>
            <a:lstStyle/>
            <a:p>
              <a:endParaRPr lang="en-CA"/>
            </a:p>
          </p:txBody>
        </p:sp>
        <p:sp>
          <p:nvSpPr>
            <p:cNvPr id="32790" name="Line 22"/>
            <p:cNvSpPr>
              <a:spLocks noChangeShapeType="1"/>
            </p:cNvSpPr>
            <p:nvPr/>
          </p:nvSpPr>
          <p:spPr bwMode="auto">
            <a:xfrm>
              <a:off x="2667" y="3495"/>
              <a:ext cx="8" cy="1"/>
            </a:xfrm>
            <a:prstGeom prst="line">
              <a:avLst/>
            </a:prstGeom>
            <a:noFill/>
            <a:ln w="0">
              <a:noFill/>
              <a:round/>
              <a:headEnd/>
              <a:tailEnd/>
            </a:ln>
          </p:spPr>
          <p:txBody>
            <a:bodyPr/>
            <a:lstStyle/>
            <a:p>
              <a:endParaRPr lang="en-CA"/>
            </a:p>
          </p:txBody>
        </p:sp>
        <p:sp>
          <p:nvSpPr>
            <p:cNvPr id="32791" name="Line 23"/>
            <p:cNvSpPr>
              <a:spLocks noChangeShapeType="1"/>
            </p:cNvSpPr>
            <p:nvPr/>
          </p:nvSpPr>
          <p:spPr bwMode="auto">
            <a:xfrm flipH="1">
              <a:off x="3615" y="3495"/>
              <a:ext cx="17" cy="1"/>
            </a:xfrm>
            <a:prstGeom prst="line">
              <a:avLst/>
            </a:prstGeom>
            <a:noFill/>
            <a:ln w="0">
              <a:noFill/>
              <a:round/>
              <a:headEnd/>
              <a:tailEnd/>
            </a:ln>
          </p:spPr>
          <p:txBody>
            <a:bodyPr/>
            <a:lstStyle/>
            <a:p>
              <a:endParaRPr lang="en-CA"/>
            </a:p>
          </p:txBody>
        </p:sp>
        <p:sp>
          <p:nvSpPr>
            <p:cNvPr id="32792" name="Line 24"/>
            <p:cNvSpPr>
              <a:spLocks noChangeShapeType="1"/>
            </p:cNvSpPr>
            <p:nvPr/>
          </p:nvSpPr>
          <p:spPr bwMode="auto">
            <a:xfrm>
              <a:off x="2667" y="3656"/>
              <a:ext cx="8" cy="1"/>
            </a:xfrm>
            <a:prstGeom prst="line">
              <a:avLst/>
            </a:prstGeom>
            <a:noFill/>
            <a:ln w="0">
              <a:noFill/>
              <a:round/>
              <a:headEnd/>
              <a:tailEnd/>
            </a:ln>
          </p:spPr>
          <p:txBody>
            <a:bodyPr/>
            <a:lstStyle/>
            <a:p>
              <a:endParaRPr lang="en-CA"/>
            </a:p>
          </p:txBody>
        </p:sp>
        <p:sp>
          <p:nvSpPr>
            <p:cNvPr id="32793" name="Line 25"/>
            <p:cNvSpPr>
              <a:spLocks noChangeShapeType="1"/>
            </p:cNvSpPr>
            <p:nvPr/>
          </p:nvSpPr>
          <p:spPr bwMode="auto">
            <a:xfrm flipH="1">
              <a:off x="3615" y="3656"/>
              <a:ext cx="17" cy="1"/>
            </a:xfrm>
            <a:prstGeom prst="line">
              <a:avLst/>
            </a:prstGeom>
            <a:noFill/>
            <a:ln w="0">
              <a:noFill/>
              <a:round/>
              <a:headEnd/>
              <a:tailEnd/>
            </a:ln>
          </p:spPr>
          <p:txBody>
            <a:bodyPr/>
            <a:lstStyle/>
            <a:p>
              <a:endParaRPr lang="en-CA"/>
            </a:p>
          </p:txBody>
        </p:sp>
        <p:sp>
          <p:nvSpPr>
            <p:cNvPr id="32794" name="Line 26"/>
            <p:cNvSpPr>
              <a:spLocks noChangeShapeType="1"/>
            </p:cNvSpPr>
            <p:nvPr/>
          </p:nvSpPr>
          <p:spPr bwMode="auto">
            <a:xfrm>
              <a:off x="2667" y="3821"/>
              <a:ext cx="8" cy="1"/>
            </a:xfrm>
            <a:prstGeom prst="line">
              <a:avLst/>
            </a:prstGeom>
            <a:noFill/>
            <a:ln w="0">
              <a:noFill/>
              <a:round/>
              <a:headEnd/>
              <a:tailEnd/>
            </a:ln>
          </p:spPr>
          <p:txBody>
            <a:bodyPr/>
            <a:lstStyle/>
            <a:p>
              <a:endParaRPr lang="en-CA"/>
            </a:p>
          </p:txBody>
        </p:sp>
        <p:sp>
          <p:nvSpPr>
            <p:cNvPr id="32795" name="Line 27"/>
            <p:cNvSpPr>
              <a:spLocks noChangeShapeType="1"/>
            </p:cNvSpPr>
            <p:nvPr/>
          </p:nvSpPr>
          <p:spPr bwMode="auto">
            <a:xfrm flipH="1">
              <a:off x="3615" y="3821"/>
              <a:ext cx="17" cy="1"/>
            </a:xfrm>
            <a:prstGeom prst="line">
              <a:avLst/>
            </a:prstGeom>
            <a:noFill/>
            <a:ln w="0">
              <a:noFill/>
              <a:round/>
              <a:headEnd/>
              <a:tailEnd/>
            </a:ln>
          </p:spPr>
          <p:txBody>
            <a:bodyPr/>
            <a:lstStyle/>
            <a:p>
              <a:endParaRPr lang="en-CA"/>
            </a:p>
          </p:txBody>
        </p:sp>
        <p:sp>
          <p:nvSpPr>
            <p:cNvPr id="32796" name="Line 28"/>
            <p:cNvSpPr>
              <a:spLocks noChangeShapeType="1"/>
            </p:cNvSpPr>
            <p:nvPr/>
          </p:nvSpPr>
          <p:spPr bwMode="auto">
            <a:xfrm>
              <a:off x="2667" y="3838"/>
              <a:ext cx="965" cy="1"/>
            </a:xfrm>
            <a:prstGeom prst="line">
              <a:avLst/>
            </a:prstGeom>
            <a:noFill/>
            <a:ln w="0">
              <a:noFill/>
              <a:round/>
              <a:headEnd/>
              <a:tailEnd/>
            </a:ln>
          </p:spPr>
          <p:txBody>
            <a:bodyPr/>
            <a:lstStyle/>
            <a:p>
              <a:endParaRPr lang="en-CA"/>
            </a:p>
          </p:txBody>
        </p:sp>
        <p:sp>
          <p:nvSpPr>
            <p:cNvPr id="32797" name="Freeform 29"/>
            <p:cNvSpPr>
              <a:spLocks/>
            </p:cNvSpPr>
            <p:nvPr/>
          </p:nvSpPr>
          <p:spPr bwMode="auto">
            <a:xfrm>
              <a:off x="2667" y="2856"/>
              <a:ext cx="965" cy="982"/>
            </a:xfrm>
            <a:custGeom>
              <a:avLst/>
              <a:gdLst/>
              <a:ahLst/>
              <a:cxnLst>
                <a:cxn ang="0">
                  <a:pos x="0" y="0"/>
                </a:cxn>
                <a:cxn ang="0">
                  <a:pos x="227" y="0"/>
                </a:cxn>
                <a:cxn ang="0">
                  <a:pos x="227" y="226"/>
                </a:cxn>
              </a:cxnLst>
              <a:rect l="0" t="0" r="r" b="b"/>
              <a:pathLst>
                <a:path w="227" h="226">
                  <a:moveTo>
                    <a:pt x="0" y="0"/>
                  </a:moveTo>
                  <a:lnTo>
                    <a:pt x="227" y="0"/>
                  </a:lnTo>
                  <a:lnTo>
                    <a:pt x="227" y="226"/>
                  </a:lnTo>
                </a:path>
              </a:pathLst>
            </a:custGeom>
            <a:noFill/>
            <a:ln w="0">
              <a:noFill/>
              <a:prstDash val="solid"/>
              <a:round/>
              <a:headEnd/>
              <a:tailEnd/>
            </a:ln>
          </p:spPr>
          <p:txBody>
            <a:bodyPr/>
            <a:lstStyle/>
            <a:p>
              <a:endParaRPr lang="en-CA"/>
            </a:p>
          </p:txBody>
        </p:sp>
        <p:sp>
          <p:nvSpPr>
            <p:cNvPr id="32798" name="Line 30"/>
            <p:cNvSpPr>
              <a:spLocks noChangeShapeType="1"/>
            </p:cNvSpPr>
            <p:nvPr/>
          </p:nvSpPr>
          <p:spPr bwMode="auto">
            <a:xfrm>
              <a:off x="2667" y="2856"/>
              <a:ext cx="1" cy="982"/>
            </a:xfrm>
            <a:prstGeom prst="line">
              <a:avLst/>
            </a:prstGeom>
            <a:noFill/>
            <a:ln w="0">
              <a:noFill/>
              <a:round/>
              <a:headEnd/>
              <a:tailEnd/>
            </a:ln>
          </p:spPr>
          <p:txBody>
            <a:bodyPr/>
            <a:lstStyle/>
            <a:p>
              <a:endParaRPr lang="en-CA"/>
            </a:p>
          </p:txBody>
        </p:sp>
      </p:grpSp>
      <p:grpSp>
        <p:nvGrpSpPr>
          <p:cNvPr id="32799" name="Group 31"/>
          <p:cNvGrpSpPr>
            <a:grpSpLocks/>
          </p:cNvGrpSpPr>
          <p:nvPr/>
        </p:nvGrpSpPr>
        <p:grpSpPr bwMode="auto">
          <a:xfrm>
            <a:off x="528638" y="1279525"/>
            <a:ext cx="7815262" cy="1452563"/>
            <a:chOff x="333" y="224"/>
            <a:chExt cx="4923" cy="915"/>
          </a:xfrm>
        </p:grpSpPr>
        <p:grpSp>
          <p:nvGrpSpPr>
            <p:cNvPr id="32800" name="Group 32"/>
            <p:cNvGrpSpPr>
              <a:grpSpLocks/>
            </p:cNvGrpSpPr>
            <p:nvPr/>
          </p:nvGrpSpPr>
          <p:grpSpPr bwMode="auto">
            <a:xfrm>
              <a:off x="2281" y="690"/>
              <a:ext cx="445" cy="445"/>
              <a:chOff x="1054" y="691"/>
              <a:chExt cx="765" cy="783"/>
            </a:xfrm>
          </p:grpSpPr>
          <p:sp>
            <p:nvSpPr>
              <p:cNvPr id="32801" name="Rectangle 33"/>
              <p:cNvSpPr>
                <a:spLocks noChangeArrowheads="1"/>
              </p:cNvSpPr>
              <p:nvPr/>
            </p:nvSpPr>
            <p:spPr bwMode="auto">
              <a:xfrm>
                <a:off x="1054" y="691"/>
                <a:ext cx="765" cy="782"/>
              </a:xfrm>
              <a:prstGeom prst="rect">
                <a:avLst/>
              </a:prstGeom>
              <a:solidFill>
                <a:srgbClr val="FFFFFF"/>
              </a:solidFill>
              <a:ln w="9525">
                <a:noFill/>
                <a:miter lim="800000"/>
                <a:headEnd/>
                <a:tailEnd/>
              </a:ln>
            </p:spPr>
            <p:txBody>
              <a:bodyPr/>
              <a:lstStyle/>
              <a:p>
                <a:endParaRPr lang="en-CA"/>
              </a:p>
            </p:txBody>
          </p:sp>
          <p:sp>
            <p:nvSpPr>
              <p:cNvPr id="32802" name="Rectangle 34"/>
              <p:cNvSpPr>
                <a:spLocks noChangeArrowheads="1"/>
              </p:cNvSpPr>
              <p:nvPr/>
            </p:nvSpPr>
            <p:spPr bwMode="auto">
              <a:xfrm>
                <a:off x="1054" y="691"/>
                <a:ext cx="765" cy="782"/>
              </a:xfrm>
              <a:prstGeom prst="rect">
                <a:avLst/>
              </a:prstGeom>
              <a:noFill/>
              <a:ln w="0">
                <a:noFill/>
                <a:miter lim="800000"/>
                <a:headEnd/>
                <a:tailEnd/>
              </a:ln>
            </p:spPr>
            <p:txBody>
              <a:bodyPr/>
              <a:lstStyle/>
              <a:p>
                <a:endParaRPr lang="en-CA"/>
              </a:p>
            </p:txBody>
          </p:sp>
          <p:pic>
            <p:nvPicPr>
              <p:cNvPr id="32803" name="Picture 35"/>
              <p:cNvPicPr>
                <a:picLocks noChangeAspect="1" noChangeArrowheads="1"/>
              </p:cNvPicPr>
              <p:nvPr/>
            </p:nvPicPr>
            <p:blipFill>
              <a:blip r:embed="rId4" cstate="print"/>
              <a:srcRect/>
              <a:stretch>
                <a:fillRect/>
              </a:stretch>
            </p:blipFill>
            <p:spPr bwMode="auto">
              <a:xfrm>
                <a:off x="1054" y="691"/>
                <a:ext cx="765" cy="782"/>
              </a:xfrm>
              <a:prstGeom prst="rect">
                <a:avLst/>
              </a:prstGeom>
              <a:noFill/>
              <a:ln w="9525">
                <a:noFill/>
                <a:miter lim="800000"/>
                <a:headEnd/>
                <a:tailEnd/>
              </a:ln>
            </p:spPr>
          </p:pic>
          <p:sp>
            <p:nvSpPr>
              <p:cNvPr id="32804" name="Line 36"/>
              <p:cNvSpPr>
                <a:spLocks noChangeShapeType="1"/>
              </p:cNvSpPr>
              <p:nvPr/>
            </p:nvSpPr>
            <p:spPr bwMode="auto">
              <a:xfrm>
                <a:off x="1054" y="1473"/>
                <a:ext cx="765" cy="1"/>
              </a:xfrm>
              <a:prstGeom prst="line">
                <a:avLst/>
              </a:prstGeom>
              <a:noFill/>
              <a:ln w="0">
                <a:noFill/>
                <a:round/>
                <a:headEnd/>
                <a:tailEnd/>
              </a:ln>
            </p:spPr>
            <p:txBody>
              <a:bodyPr/>
              <a:lstStyle/>
              <a:p>
                <a:endParaRPr lang="en-CA"/>
              </a:p>
            </p:txBody>
          </p:sp>
          <p:sp>
            <p:nvSpPr>
              <p:cNvPr id="32805" name="Freeform 37"/>
              <p:cNvSpPr>
                <a:spLocks/>
              </p:cNvSpPr>
              <p:nvPr/>
            </p:nvSpPr>
            <p:spPr bwMode="auto">
              <a:xfrm>
                <a:off x="1054" y="691"/>
                <a:ext cx="765" cy="782"/>
              </a:xfrm>
              <a:custGeom>
                <a:avLst/>
                <a:gdLst/>
                <a:ahLst/>
                <a:cxnLst>
                  <a:cxn ang="0">
                    <a:pos x="0" y="0"/>
                  </a:cxn>
                  <a:cxn ang="0">
                    <a:pos x="180" y="0"/>
                  </a:cxn>
                  <a:cxn ang="0">
                    <a:pos x="180" y="180"/>
                  </a:cxn>
                </a:cxnLst>
                <a:rect l="0" t="0" r="r" b="b"/>
                <a:pathLst>
                  <a:path w="180" h="180">
                    <a:moveTo>
                      <a:pt x="0" y="0"/>
                    </a:moveTo>
                    <a:lnTo>
                      <a:pt x="180" y="0"/>
                    </a:lnTo>
                    <a:lnTo>
                      <a:pt x="180" y="180"/>
                    </a:lnTo>
                  </a:path>
                </a:pathLst>
              </a:custGeom>
              <a:noFill/>
              <a:ln w="0">
                <a:noFill/>
                <a:prstDash val="solid"/>
                <a:round/>
                <a:headEnd/>
                <a:tailEnd/>
              </a:ln>
            </p:spPr>
            <p:txBody>
              <a:bodyPr/>
              <a:lstStyle/>
              <a:p>
                <a:endParaRPr lang="en-CA"/>
              </a:p>
            </p:txBody>
          </p:sp>
          <p:sp>
            <p:nvSpPr>
              <p:cNvPr id="32806" name="Freeform 38"/>
              <p:cNvSpPr>
                <a:spLocks/>
              </p:cNvSpPr>
              <p:nvPr/>
            </p:nvSpPr>
            <p:spPr bwMode="auto">
              <a:xfrm>
                <a:off x="1054" y="691"/>
                <a:ext cx="765" cy="782"/>
              </a:xfrm>
              <a:custGeom>
                <a:avLst/>
                <a:gdLst/>
                <a:ahLst/>
                <a:cxnLst>
                  <a:cxn ang="0">
                    <a:pos x="0" y="0"/>
                  </a:cxn>
                  <a:cxn ang="0">
                    <a:pos x="0" y="180"/>
                  </a:cxn>
                  <a:cxn ang="0">
                    <a:pos x="180" y="180"/>
                  </a:cxn>
                </a:cxnLst>
                <a:rect l="0" t="0" r="r" b="b"/>
                <a:pathLst>
                  <a:path w="180" h="180">
                    <a:moveTo>
                      <a:pt x="0" y="0"/>
                    </a:moveTo>
                    <a:lnTo>
                      <a:pt x="0" y="180"/>
                    </a:lnTo>
                    <a:lnTo>
                      <a:pt x="180" y="180"/>
                    </a:lnTo>
                  </a:path>
                </a:pathLst>
              </a:custGeom>
              <a:noFill/>
              <a:ln w="0">
                <a:noFill/>
                <a:prstDash val="solid"/>
                <a:round/>
                <a:headEnd/>
                <a:tailEnd/>
              </a:ln>
            </p:spPr>
            <p:txBody>
              <a:bodyPr/>
              <a:lstStyle/>
              <a:p>
                <a:endParaRPr lang="en-CA"/>
              </a:p>
            </p:txBody>
          </p:sp>
          <p:sp>
            <p:nvSpPr>
              <p:cNvPr id="32807" name="Line 39"/>
              <p:cNvSpPr>
                <a:spLocks noChangeShapeType="1"/>
              </p:cNvSpPr>
              <p:nvPr/>
            </p:nvSpPr>
            <p:spPr bwMode="auto">
              <a:xfrm>
                <a:off x="1054" y="691"/>
                <a:ext cx="1" cy="782"/>
              </a:xfrm>
              <a:prstGeom prst="line">
                <a:avLst/>
              </a:prstGeom>
              <a:noFill/>
              <a:ln w="0">
                <a:noFill/>
                <a:round/>
                <a:headEnd/>
                <a:tailEnd/>
              </a:ln>
            </p:spPr>
            <p:txBody>
              <a:bodyPr/>
              <a:lstStyle/>
              <a:p>
                <a:endParaRPr lang="en-CA"/>
              </a:p>
            </p:txBody>
          </p:sp>
          <p:sp>
            <p:nvSpPr>
              <p:cNvPr id="32808" name="Line 40"/>
              <p:cNvSpPr>
                <a:spLocks noChangeShapeType="1"/>
              </p:cNvSpPr>
              <p:nvPr/>
            </p:nvSpPr>
            <p:spPr bwMode="auto">
              <a:xfrm flipV="1">
                <a:off x="1296" y="1460"/>
                <a:ext cx="1" cy="13"/>
              </a:xfrm>
              <a:prstGeom prst="line">
                <a:avLst/>
              </a:prstGeom>
              <a:noFill/>
              <a:ln w="0">
                <a:noFill/>
                <a:round/>
                <a:headEnd/>
                <a:tailEnd/>
              </a:ln>
            </p:spPr>
            <p:txBody>
              <a:bodyPr/>
              <a:lstStyle/>
              <a:p>
                <a:endParaRPr lang="en-CA"/>
              </a:p>
            </p:txBody>
          </p:sp>
          <p:sp>
            <p:nvSpPr>
              <p:cNvPr id="32809" name="Line 41"/>
              <p:cNvSpPr>
                <a:spLocks noChangeShapeType="1"/>
              </p:cNvSpPr>
              <p:nvPr/>
            </p:nvSpPr>
            <p:spPr bwMode="auto">
              <a:xfrm>
                <a:off x="1296" y="691"/>
                <a:ext cx="1" cy="4"/>
              </a:xfrm>
              <a:prstGeom prst="line">
                <a:avLst/>
              </a:prstGeom>
              <a:noFill/>
              <a:ln w="0">
                <a:noFill/>
                <a:round/>
                <a:headEnd/>
                <a:tailEnd/>
              </a:ln>
            </p:spPr>
            <p:txBody>
              <a:bodyPr/>
              <a:lstStyle/>
              <a:p>
                <a:endParaRPr lang="en-CA"/>
              </a:p>
            </p:txBody>
          </p:sp>
          <p:sp>
            <p:nvSpPr>
              <p:cNvPr id="32810" name="Line 42"/>
              <p:cNvSpPr>
                <a:spLocks noChangeShapeType="1"/>
              </p:cNvSpPr>
              <p:nvPr/>
            </p:nvSpPr>
            <p:spPr bwMode="auto">
              <a:xfrm flipV="1">
                <a:off x="1551" y="1460"/>
                <a:ext cx="1" cy="13"/>
              </a:xfrm>
              <a:prstGeom prst="line">
                <a:avLst/>
              </a:prstGeom>
              <a:noFill/>
              <a:ln w="0">
                <a:noFill/>
                <a:round/>
                <a:headEnd/>
                <a:tailEnd/>
              </a:ln>
            </p:spPr>
            <p:txBody>
              <a:bodyPr/>
              <a:lstStyle/>
              <a:p>
                <a:endParaRPr lang="en-CA"/>
              </a:p>
            </p:txBody>
          </p:sp>
          <p:sp>
            <p:nvSpPr>
              <p:cNvPr id="32811" name="Line 43"/>
              <p:cNvSpPr>
                <a:spLocks noChangeShapeType="1"/>
              </p:cNvSpPr>
              <p:nvPr/>
            </p:nvSpPr>
            <p:spPr bwMode="auto">
              <a:xfrm>
                <a:off x="1551" y="691"/>
                <a:ext cx="1" cy="4"/>
              </a:xfrm>
              <a:prstGeom prst="line">
                <a:avLst/>
              </a:prstGeom>
              <a:noFill/>
              <a:ln w="0">
                <a:noFill/>
                <a:round/>
                <a:headEnd/>
                <a:tailEnd/>
              </a:ln>
            </p:spPr>
            <p:txBody>
              <a:bodyPr/>
              <a:lstStyle/>
              <a:p>
                <a:endParaRPr lang="en-CA"/>
              </a:p>
            </p:txBody>
          </p:sp>
          <p:sp>
            <p:nvSpPr>
              <p:cNvPr id="32812" name="Line 44"/>
              <p:cNvSpPr>
                <a:spLocks noChangeShapeType="1"/>
              </p:cNvSpPr>
              <p:nvPr/>
            </p:nvSpPr>
            <p:spPr bwMode="auto">
              <a:xfrm flipV="1">
                <a:off x="1806" y="1460"/>
                <a:ext cx="1" cy="13"/>
              </a:xfrm>
              <a:prstGeom prst="line">
                <a:avLst/>
              </a:prstGeom>
              <a:noFill/>
              <a:ln w="0">
                <a:noFill/>
                <a:round/>
                <a:headEnd/>
                <a:tailEnd/>
              </a:ln>
            </p:spPr>
            <p:txBody>
              <a:bodyPr/>
              <a:lstStyle/>
              <a:p>
                <a:endParaRPr lang="en-CA"/>
              </a:p>
            </p:txBody>
          </p:sp>
          <p:sp>
            <p:nvSpPr>
              <p:cNvPr id="32813" name="Line 45"/>
              <p:cNvSpPr>
                <a:spLocks noChangeShapeType="1"/>
              </p:cNvSpPr>
              <p:nvPr/>
            </p:nvSpPr>
            <p:spPr bwMode="auto">
              <a:xfrm>
                <a:off x="1806" y="691"/>
                <a:ext cx="1" cy="4"/>
              </a:xfrm>
              <a:prstGeom prst="line">
                <a:avLst/>
              </a:prstGeom>
              <a:noFill/>
              <a:ln w="0">
                <a:noFill/>
                <a:round/>
                <a:headEnd/>
                <a:tailEnd/>
              </a:ln>
            </p:spPr>
            <p:txBody>
              <a:bodyPr/>
              <a:lstStyle/>
              <a:p>
                <a:endParaRPr lang="en-CA"/>
              </a:p>
            </p:txBody>
          </p:sp>
          <p:sp>
            <p:nvSpPr>
              <p:cNvPr id="32814" name="Line 46"/>
              <p:cNvSpPr>
                <a:spLocks noChangeShapeType="1"/>
              </p:cNvSpPr>
              <p:nvPr/>
            </p:nvSpPr>
            <p:spPr bwMode="auto">
              <a:xfrm>
                <a:off x="1054" y="804"/>
                <a:ext cx="4" cy="1"/>
              </a:xfrm>
              <a:prstGeom prst="line">
                <a:avLst/>
              </a:prstGeom>
              <a:noFill/>
              <a:ln w="0">
                <a:noFill/>
                <a:round/>
                <a:headEnd/>
                <a:tailEnd/>
              </a:ln>
            </p:spPr>
            <p:txBody>
              <a:bodyPr/>
              <a:lstStyle/>
              <a:p>
                <a:endParaRPr lang="en-CA"/>
              </a:p>
            </p:txBody>
          </p:sp>
          <p:sp>
            <p:nvSpPr>
              <p:cNvPr id="32815" name="Line 47"/>
              <p:cNvSpPr>
                <a:spLocks noChangeShapeType="1"/>
              </p:cNvSpPr>
              <p:nvPr/>
            </p:nvSpPr>
            <p:spPr bwMode="auto">
              <a:xfrm flipH="1">
                <a:off x="1811" y="804"/>
                <a:ext cx="8" cy="1"/>
              </a:xfrm>
              <a:prstGeom prst="line">
                <a:avLst/>
              </a:prstGeom>
              <a:noFill/>
              <a:ln w="0">
                <a:noFill/>
                <a:round/>
                <a:headEnd/>
                <a:tailEnd/>
              </a:ln>
            </p:spPr>
            <p:txBody>
              <a:bodyPr/>
              <a:lstStyle/>
              <a:p>
                <a:endParaRPr lang="en-CA"/>
              </a:p>
            </p:txBody>
          </p:sp>
          <p:sp>
            <p:nvSpPr>
              <p:cNvPr id="32816" name="Line 48"/>
              <p:cNvSpPr>
                <a:spLocks noChangeShapeType="1"/>
              </p:cNvSpPr>
              <p:nvPr/>
            </p:nvSpPr>
            <p:spPr bwMode="auto">
              <a:xfrm>
                <a:off x="1054" y="934"/>
                <a:ext cx="4" cy="1"/>
              </a:xfrm>
              <a:prstGeom prst="line">
                <a:avLst/>
              </a:prstGeom>
              <a:noFill/>
              <a:ln w="0">
                <a:noFill/>
                <a:round/>
                <a:headEnd/>
                <a:tailEnd/>
              </a:ln>
            </p:spPr>
            <p:txBody>
              <a:bodyPr/>
              <a:lstStyle/>
              <a:p>
                <a:endParaRPr lang="en-CA"/>
              </a:p>
            </p:txBody>
          </p:sp>
          <p:sp>
            <p:nvSpPr>
              <p:cNvPr id="32817" name="Line 49"/>
              <p:cNvSpPr>
                <a:spLocks noChangeShapeType="1"/>
              </p:cNvSpPr>
              <p:nvPr/>
            </p:nvSpPr>
            <p:spPr bwMode="auto">
              <a:xfrm flipH="1">
                <a:off x="1811" y="934"/>
                <a:ext cx="8" cy="1"/>
              </a:xfrm>
              <a:prstGeom prst="line">
                <a:avLst/>
              </a:prstGeom>
              <a:noFill/>
              <a:ln w="0">
                <a:noFill/>
                <a:round/>
                <a:headEnd/>
                <a:tailEnd/>
              </a:ln>
            </p:spPr>
            <p:txBody>
              <a:bodyPr/>
              <a:lstStyle/>
              <a:p>
                <a:endParaRPr lang="en-CA"/>
              </a:p>
            </p:txBody>
          </p:sp>
          <p:sp>
            <p:nvSpPr>
              <p:cNvPr id="32818" name="Line 50"/>
              <p:cNvSpPr>
                <a:spLocks noChangeShapeType="1"/>
              </p:cNvSpPr>
              <p:nvPr/>
            </p:nvSpPr>
            <p:spPr bwMode="auto">
              <a:xfrm>
                <a:off x="1054" y="1065"/>
                <a:ext cx="4" cy="1"/>
              </a:xfrm>
              <a:prstGeom prst="line">
                <a:avLst/>
              </a:prstGeom>
              <a:noFill/>
              <a:ln w="0">
                <a:noFill/>
                <a:round/>
                <a:headEnd/>
                <a:tailEnd/>
              </a:ln>
            </p:spPr>
            <p:txBody>
              <a:bodyPr/>
              <a:lstStyle/>
              <a:p>
                <a:endParaRPr lang="en-CA"/>
              </a:p>
            </p:txBody>
          </p:sp>
          <p:sp>
            <p:nvSpPr>
              <p:cNvPr id="32819" name="Line 51"/>
              <p:cNvSpPr>
                <a:spLocks noChangeShapeType="1"/>
              </p:cNvSpPr>
              <p:nvPr/>
            </p:nvSpPr>
            <p:spPr bwMode="auto">
              <a:xfrm flipH="1">
                <a:off x="1811" y="1065"/>
                <a:ext cx="8" cy="1"/>
              </a:xfrm>
              <a:prstGeom prst="line">
                <a:avLst/>
              </a:prstGeom>
              <a:noFill/>
              <a:ln w="0">
                <a:noFill/>
                <a:round/>
                <a:headEnd/>
                <a:tailEnd/>
              </a:ln>
            </p:spPr>
            <p:txBody>
              <a:bodyPr/>
              <a:lstStyle/>
              <a:p>
                <a:endParaRPr lang="en-CA"/>
              </a:p>
            </p:txBody>
          </p:sp>
          <p:sp>
            <p:nvSpPr>
              <p:cNvPr id="32820" name="Line 52"/>
              <p:cNvSpPr>
                <a:spLocks noChangeShapeType="1"/>
              </p:cNvSpPr>
              <p:nvPr/>
            </p:nvSpPr>
            <p:spPr bwMode="auto">
              <a:xfrm>
                <a:off x="1054" y="1195"/>
                <a:ext cx="4" cy="1"/>
              </a:xfrm>
              <a:prstGeom prst="line">
                <a:avLst/>
              </a:prstGeom>
              <a:noFill/>
              <a:ln w="0">
                <a:noFill/>
                <a:round/>
                <a:headEnd/>
                <a:tailEnd/>
              </a:ln>
            </p:spPr>
            <p:txBody>
              <a:bodyPr/>
              <a:lstStyle/>
              <a:p>
                <a:endParaRPr lang="en-CA"/>
              </a:p>
            </p:txBody>
          </p:sp>
          <p:sp>
            <p:nvSpPr>
              <p:cNvPr id="32821" name="Line 53"/>
              <p:cNvSpPr>
                <a:spLocks noChangeShapeType="1"/>
              </p:cNvSpPr>
              <p:nvPr/>
            </p:nvSpPr>
            <p:spPr bwMode="auto">
              <a:xfrm flipH="1">
                <a:off x="1811" y="1195"/>
                <a:ext cx="8" cy="1"/>
              </a:xfrm>
              <a:prstGeom prst="line">
                <a:avLst/>
              </a:prstGeom>
              <a:noFill/>
              <a:ln w="0">
                <a:noFill/>
                <a:round/>
                <a:headEnd/>
                <a:tailEnd/>
              </a:ln>
            </p:spPr>
            <p:txBody>
              <a:bodyPr/>
              <a:lstStyle/>
              <a:p>
                <a:endParaRPr lang="en-CA"/>
              </a:p>
            </p:txBody>
          </p:sp>
          <p:sp>
            <p:nvSpPr>
              <p:cNvPr id="32822" name="Line 54"/>
              <p:cNvSpPr>
                <a:spLocks noChangeShapeType="1"/>
              </p:cNvSpPr>
              <p:nvPr/>
            </p:nvSpPr>
            <p:spPr bwMode="auto">
              <a:xfrm>
                <a:off x="1054" y="1326"/>
                <a:ext cx="4" cy="1"/>
              </a:xfrm>
              <a:prstGeom prst="line">
                <a:avLst/>
              </a:prstGeom>
              <a:noFill/>
              <a:ln w="0">
                <a:noFill/>
                <a:round/>
                <a:headEnd/>
                <a:tailEnd/>
              </a:ln>
            </p:spPr>
            <p:txBody>
              <a:bodyPr/>
              <a:lstStyle/>
              <a:p>
                <a:endParaRPr lang="en-CA"/>
              </a:p>
            </p:txBody>
          </p:sp>
          <p:sp>
            <p:nvSpPr>
              <p:cNvPr id="32823" name="Line 55"/>
              <p:cNvSpPr>
                <a:spLocks noChangeShapeType="1"/>
              </p:cNvSpPr>
              <p:nvPr/>
            </p:nvSpPr>
            <p:spPr bwMode="auto">
              <a:xfrm flipH="1">
                <a:off x="1811" y="1326"/>
                <a:ext cx="8" cy="1"/>
              </a:xfrm>
              <a:prstGeom prst="line">
                <a:avLst/>
              </a:prstGeom>
              <a:noFill/>
              <a:ln w="0">
                <a:noFill/>
                <a:round/>
                <a:headEnd/>
                <a:tailEnd/>
              </a:ln>
            </p:spPr>
            <p:txBody>
              <a:bodyPr/>
              <a:lstStyle/>
              <a:p>
                <a:endParaRPr lang="en-CA"/>
              </a:p>
            </p:txBody>
          </p:sp>
          <p:sp>
            <p:nvSpPr>
              <p:cNvPr id="32824" name="Line 56"/>
              <p:cNvSpPr>
                <a:spLocks noChangeShapeType="1"/>
              </p:cNvSpPr>
              <p:nvPr/>
            </p:nvSpPr>
            <p:spPr bwMode="auto">
              <a:xfrm>
                <a:off x="1054" y="1456"/>
                <a:ext cx="4" cy="1"/>
              </a:xfrm>
              <a:prstGeom prst="line">
                <a:avLst/>
              </a:prstGeom>
              <a:noFill/>
              <a:ln w="0">
                <a:noFill/>
                <a:round/>
                <a:headEnd/>
                <a:tailEnd/>
              </a:ln>
            </p:spPr>
            <p:txBody>
              <a:bodyPr/>
              <a:lstStyle/>
              <a:p>
                <a:endParaRPr lang="en-CA"/>
              </a:p>
            </p:txBody>
          </p:sp>
          <p:sp>
            <p:nvSpPr>
              <p:cNvPr id="32825" name="Line 57"/>
              <p:cNvSpPr>
                <a:spLocks noChangeShapeType="1"/>
              </p:cNvSpPr>
              <p:nvPr/>
            </p:nvSpPr>
            <p:spPr bwMode="auto">
              <a:xfrm flipH="1">
                <a:off x="1811" y="1456"/>
                <a:ext cx="8" cy="1"/>
              </a:xfrm>
              <a:prstGeom prst="line">
                <a:avLst/>
              </a:prstGeom>
              <a:noFill/>
              <a:ln w="0">
                <a:noFill/>
                <a:round/>
                <a:headEnd/>
                <a:tailEnd/>
              </a:ln>
            </p:spPr>
            <p:txBody>
              <a:bodyPr/>
              <a:lstStyle/>
              <a:p>
                <a:endParaRPr lang="en-CA"/>
              </a:p>
            </p:txBody>
          </p:sp>
          <p:sp>
            <p:nvSpPr>
              <p:cNvPr id="32826" name="Line 58"/>
              <p:cNvSpPr>
                <a:spLocks noChangeShapeType="1"/>
              </p:cNvSpPr>
              <p:nvPr/>
            </p:nvSpPr>
            <p:spPr bwMode="auto">
              <a:xfrm>
                <a:off x="1054" y="1473"/>
                <a:ext cx="765" cy="1"/>
              </a:xfrm>
              <a:prstGeom prst="line">
                <a:avLst/>
              </a:prstGeom>
              <a:noFill/>
              <a:ln w="0">
                <a:noFill/>
                <a:round/>
                <a:headEnd/>
                <a:tailEnd/>
              </a:ln>
            </p:spPr>
            <p:txBody>
              <a:bodyPr/>
              <a:lstStyle/>
              <a:p>
                <a:endParaRPr lang="en-CA"/>
              </a:p>
            </p:txBody>
          </p:sp>
          <p:sp>
            <p:nvSpPr>
              <p:cNvPr id="32827" name="Freeform 59"/>
              <p:cNvSpPr>
                <a:spLocks/>
              </p:cNvSpPr>
              <p:nvPr/>
            </p:nvSpPr>
            <p:spPr bwMode="auto">
              <a:xfrm>
                <a:off x="1054" y="691"/>
                <a:ext cx="765" cy="782"/>
              </a:xfrm>
              <a:custGeom>
                <a:avLst/>
                <a:gdLst/>
                <a:ahLst/>
                <a:cxnLst>
                  <a:cxn ang="0">
                    <a:pos x="0" y="0"/>
                  </a:cxn>
                  <a:cxn ang="0">
                    <a:pos x="180" y="0"/>
                  </a:cxn>
                  <a:cxn ang="0">
                    <a:pos x="180" y="180"/>
                  </a:cxn>
                </a:cxnLst>
                <a:rect l="0" t="0" r="r" b="b"/>
                <a:pathLst>
                  <a:path w="180" h="180">
                    <a:moveTo>
                      <a:pt x="0" y="0"/>
                    </a:moveTo>
                    <a:lnTo>
                      <a:pt x="180" y="0"/>
                    </a:lnTo>
                    <a:lnTo>
                      <a:pt x="180" y="180"/>
                    </a:lnTo>
                  </a:path>
                </a:pathLst>
              </a:custGeom>
              <a:noFill/>
              <a:ln w="0">
                <a:noFill/>
                <a:prstDash val="solid"/>
                <a:round/>
                <a:headEnd/>
                <a:tailEnd/>
              </a:ln>
            </p:spPr>
            <p:txBody>
              <a:bodyPr/>
              <a:lstStyle/>
              <a:p>
                <a:endParaRPr lang="en-CA"/>
              </a:p>
            </p:txBody>
          </p:sp>
          <p:sp>
            <p:nvSpPr>
              <p:cNvPr id="32828" name="Line 60"/>
              <p:cNvSpPr>
                <a:spLocks noChangeShapeType="1"/>
              </p:cNvSpPr>
              <p:nvPr/>
            </p:nvSpPr>
            <p:spPr bwMode="auto">
              <a:xfrm>
                <a:off x="1054" y="691"/>
                <a:ext cx="1" cy="782"/>
              </a:xfrm>
              <a:prstGeom prst="line">
                <a:avLst/>
              </a:prstGeom>
              <a:noFill/>
              <a:ln w="0">
                <a:noFill/>
                <a:round/>
                <a:headEnd/>
                <a:tailEnd/>
              </a:ln>
            </p:spPr>
            <p:txBody>
              <a:bodyPr/>
              <a:lstStyle/>
              <a:p>
                <a:endParaRPr lang="en-CA"/>
              </a:p>
            </p:txBody>
          </p:sp>
        </p:grpSp>
        <p:grpSp>
          <p:nvGrpSpPr>
            <p:cNvPr id="32829" name="Group 61"/>
            <p:cNvGrpSpPr>
              <a:grpSpLocks/>
            </p:cNvGrpSpPr>
            <p:nvPr/>
          </p:nvGrpSpPr>
          <p:grpSpPr bwMode="auto">
            <a:xfrm>
              <a:off x="3362" y="690"/>
              <a:ext cx="449" cy="449"/>
              <a:chOff x="3569" y="652"/>
              <a:chExt cx="498" cy="498"/>
            </a:xfrm>
          </p:grpSpPr>
          <p:sp>
            <p:nvSpPr>
              <p:cNvPr id="32830" name="Rectangle 62"/>
              <p:cNvSpPr>
                <a:spLocks noChangeArrowheads="1"/>
              </p:cNvSpPr>
              <p:nvPr/>
            </p:nvSpPr>
            <p:spPr bwMode="auto">
              <a:xfrm>
                <a:off x="3569" y="652"/>
                <a:ext cx="498" cy="498"/>
              </a:xfrm>
              <a:prstGeom prst="rect">
                <a:avLst/>
              </a:prstGeom>
              <a:solidFill>
                <a:schemeClr val="bg2"/>
              </a:solidFill>
              <a:ln w="9525">
                <a:noFill/>
                <a:miter lim="800000"/>
                <a:headEnd/>
                <a:tailEnd/>
              </a:ln>
              <a:effectLst/>
            </p:spPr>
            <p:txBody>
              <a:bodyPr wrap="none" anchor="ctr"/>
              <a:lstStyle/>
              <a:p>
                <a:endParaRPr lang="en-CA"/>
              </a:p>
            </p:txBody>
          </p:sp>
          <p:sp>
            <p:nvSpPr>
              <p:cNvPr id="32831" name="Rectangle 63"/>
              <p:cNvSpPr>
                <a:spLocks noChangeArrowheads="1"/>
              </p:cNvSpPr>
              <p:nvPr/>
            </p:nvSpPr>
            <p:spPr bwMode="auto">
              <a:xfrm>
                <a:off x="3740" y="752"/>
                <a:ext cx="34" cy="34"/>
              </a:xfrm>
              <a:prstGeom prst="rect">
                <a:avLst/>
              </a:prstGeom>
              <a:solidFill>
                <a:schemeClr val="bg1"/>
              </a:solidFill>
              <a:ln w="9525">
                <a:noFill/>
                <a:miter lim="800000"/>
                <a:headEnd/>
                <a:tailEnd/>
              </a:ln>
              <a:effectLst/>
            </p:spPr>
            <p:txBody>
              <a:bodyPr wrap="none" anchor="ctr"/>
              <a:lstStyle/>
              <a:p>
                <a:endParaRPr lang="en-CA"/>
              </a:p>
            </p:txBody>
          </p:sp>
          <p:sp>
            <p:nvSpPr>
              <p:cNvPr id="32832" name="Rectangle 64"/>
              <p:cNvSpPr>
                <a:spLocks noChangeArrowheads="1"/>
              </p:cNvSpPr>
              <p:nvPr/>
            </p:nvSpPr>
            <p:spPr bwMode="auto">
              <a:xfrm>
                <a:off x="3845" y="906"/>
                <a:ext cx="34" cy="34"/>
              </a:xfrm>
              <a:prstGeom prst="rect">
                <a:avLst/>
              </a:prstGeom>
              <a:solidFill>
                <a:schemeClr val="tx1"/>
              </a:solidFill>
              <a:ln w="9525">
                <a:noFill/>
                <a:miter lim="800000"/>
                <a:headEnd/>
                <a:tailEnd/>
              </a:ln>
              <a:effectLst/>
            </p:spPr>
            <p:txBody>
              <a:bodyPr wrap="none" anchor="ctr"/>
              <a:lstStyle/>
              <a:p>
                <a:endParaRPr lang="en-CA"/>
              </a:p>
            </p:txBody>
          </p:sp>
        </p:grpSp>
        <p:grpSp>
          <p:nvGrpSpPr>
            <p:cNvPr id="32833" name="Group 65"/>
            <p:cNvGrpSpPr>
              <a:grpSpLocks/>
            </p:cNvGrpSpPr>
            <p:nvPr/>
          </p:nvGrpSpPr>
          <p:grpSpPr bwMode="auto">
            <a:xfrm>
              <a:off x="3907" y="690"/>
              <a:ext cx="449" cy="449"/>
              <a:chOff x="4179" y="652"/>
              <a:chExt cx="498" cy="498"/>
            </a:xfrm>
          </p:grpSpPr>
          <p:sp>
            <p:nvSpPr>
              <p:cNvPr id="32834" name="Rectangle 66"/>
              <p:cNvSpPr>
                <a:spLocks noChangeArrowheads="1"/>
              </p:cNvSpPr>
              <p:nvPr/>
            </p:nvSpPr>
            <p:spPr bwMode="auto">
              <a:xfrm>
                <a:off x="4179" y="652"/>
                <a:ext cx="498" cy="498"/>
              </a:xfrm>
              <a:prstGeom prst="rect">
                <a:avLst/>
              </a:prstGeom>
              <a:solidFill>
                <a:schemeClr val="bg2"/>
              </a:solidFill>
              <a:ln w="9525">
                <a:noFill/>
                <a:miter lim="800000"/>
                <a:headEnd/>
                <a:tailEnd/>
              </a:ln>
              <a:effectLst/>
            </p:spPr>
            <p:txBody>
              <a:bodyPr wrap="none" anchor="ctr"/>
              <a:lstStyle/>
              <a:p>
                <a:endParaRPr lang="en-CA"/>
              </a:p>
            </p:txBody>
          </p:sp>
          <p:sp>
            <p:nvSpPr>
              <p:cNvPr id="32835" name="Rectangle 67"/>
              <p:cNvSpPr>
                <a:spLocks noChangeArrowheads="1"/>
              </p:cNvSpPr>
              <p:nvPr/>
            </p:nvSpPr>
            <p:spPr bwMode="auto">
              <a:xfrm>
                <a:off x="4531" y="912"/>
                <a:ext cx="34" cy="34"/>
              </a:xfrm>
              <a:prstGeom prst="rect">
                <a:avLst/>
              </a:prstGeom>
              <a:solidFill>
                <a:schemeClr val="bg1"/>
              </a:solidFill>
              <a:ln w="9525">
                <a:noFill/>
                <a:miter lim="800000"/>
                <a:headEnd/>
                <a:tailEnd/>
              </a:ln>
              <a:effectLst/>
            </p:spPr>
            <p:txBody>
              <a:bodyPr wrap="none" anchor="ctr"/>
              <a:lstStyle/>
              <a:p>
                <a:endParaRPr lang="en-CA"/>
              </a:p>
            </p:txBody>
          </p:sp>
          <p:sp>
            <p:nvSpPr>
              <p:cNvPr id="32836" name="Rectangle 68"/>
              <p:cNvSpPr>
                <a:spLocks noChangeArrowheads="1"/>
              </p:cNvSpPr>
              <p:nvPr/>
            </p:nvSpPr>
            <p:spPr bwMode="auto">
              <a:xfrm>
                <a:off x="4393" y="1025"/>
                <a:ext cx="34" cy="34"/>
              </a:xfrm>
              <a:prstGeom prst="rect">
                <a:avLst/>
              </a:prstGeom>
              <a:solidFill>
                <a:schemeClr val="tx1"/>
              </a:solidFill>
              <a:ln w="9525">
                <a:noFill/>
                <a:miter lim="800000"/>
                <a:headEnd/>
                <a:tailEnd/>
              </a:ln>
              <a:effectLst/>
            </p:spPr>
            <p:txBody>
              <a:bodyPr wrap="none" anchor="ctr"/>
              <a:lstStyle/>
              <a:p>
                <a:endParaRPr lang="en-CA"/>
              </a:p>
            </p:txBody>
          </p:sp>
        </p:grpSp>
        <p:grpSp>
          <p:nvGrpSpPr>
            <p:cNvPr id="32837" name="Group 69"/>
            <p:cNvGrpSpPr>
              <a:grpSpLocks/>
            </p:cNvGrpSpPr>
            <p:nvPr/>
          </p:nvGrpSpPr>
          <p:grpSpPr bwMode="auto">
            <a:xfrm>
              <a:off x="1738" y="690"/>
              <a:ext cx="447" cy="445"/>
              <a:chOff x="1749" y="652"/>
              <a:chExt cx="495" cy="495"/>
            </a:xfrm>
          </p:grpSpPr>
          <p:sp>
            <p:nvSpPr>
              <p:cNvPr id="32838" name="Rectangle 70"/>
              <p:cNvSpPr>
                <a:spLocks noChangeArrowheads="1"/>
              </p:cNvSpPr>
              <p:nvPr/>
            </p:nvSpPr>
            <p:spPr bwMode="auto">
              <a:xfrm>
                <a:off x="1749" y="652"/>
                <a:ext cx="495" cy="495"/>
              </a:xfrm>
              <a:prstGeom prst="rect">
                <a:avLst/>
              </a:prstGeom>
              <a:solidFill>
                <a:schemeClr val="bg2"/>
              </a:solidFill>
              <a:ln w="9525">
                <a:noFill/>
                <a:miter lim="800000"/>
                <a:headEnd/>
                <a:tailEnd/>
              </a:ln>
              <a:effectLst/>
            </p:spPr>
            <p:txBody>
              <a:bodyPr wrap="none" anchor="ctr"/>
              <a:lstStyle/>
              <a:p>
                <a:endParaRPr lang="en-CA"/>
              </a:p>
            </p:txBody>
          </p:sp>
          <p:sp>
            <p:nvSpPr>
              <p:cNvPr id="32839" name="Rectangle 71"/>
              <p:cNvSpPr>
                <a:spLocks noChangeArrowheads="1"/>
              </p:cNvSpPr>
              <p:nvPr/>
            </p:nvSpPr>
            <p:spPr bwMode="auto">
              <a:xfrm>
                <a:off x="1919" y="880"/>
                <a:ext cx="34" cy="33"/>
              </a:xfrm>
              <a:prstGeom prst="rect">
                <a:avLst/>
              </a:prstGeom>
              <a:solidFill>
                <a:schemeClr val="bg1"/>
              </a:solidFill>
              <a:ln w="9525">
                <a:noFill/>
                <a:miter lim="800000"/>
                <a:headEnd/>
                <a:tailEnd/>
              </a:ln>
              <a:effectLst/>
            </p:spPr>
            <p:txBody>
              <a:bodyPr wrap="none" anchor="ctr"/>
              <a:lstStyle/>
              <a:p>
                <a:endParaRPr lang="en-CA"/>
              </a:p>
            </p:txBody>
          </p:sp>
          <p:sp>
            <p:nvSpPr>
              <p:cNvPr id="32840" name="Rectangle 72"/>
              <p:cNvSpPr>
                <a:spLocks noChangeArrowheads="1"/>
              </p:cNvSpPr>
              <p:nvPr/>
            </p:nvSpPr>
            <p:spPr bwMode="auto">
              <a:xfrm>
                <a:off x="2046" y="787"/>
                <a:ext cx="34" cy="34"/>
              </a:xfrm>
              <a:prstGeom prst="rect">
                <a:avLst/>
              </a:prstGeom>
              <a:solidFill>
                <a:schemeClr val="tx1"/>
              </a:solidFill>
              <a:ln w="9525">
                <a:noFill/>
                <a:miter lim="800000"/>
                <a:headEnd/>
                <a:tailEnd/>
              </a:ln>
              <a:effectLst/>
            </p:spPr>
            <p:txBody>
              <a:bodyPr wrap="none" anchor="ctr"/>
              <a:lstStyle/>
              <a:p>
                <a:endParaRPr lang="en-CA"/>
              </a:p>
            </p:txBody>
          </p:sp>
        </p:grpSp>
        <p:grpSp>
          <p:nvGrpSpPr>
            <p:cNvPr id="32841" name="Group 73"/>
            <p:cNvGrpSpPr>
              <a:grpSpLocks/>
            </p:cNvGrpSpPr>
            <p:nvPr/>
          </p:nvGrpSpPr>
          <p:grpSpPr bwMode="auto">
            <a:xfrm>
              <a:off x="2821" y="690"/>
              <a:ext cx="446" cy="445"/>
              <a:chOff x="2968" y="633"/>
              <a:chExt cx="495" cy="495"/>
            </a:xfrm>
          </p:grpSpPr>
          <p:grpSp>
            <p:nvGrpSpPr>
              <p:cNvPr id="32842" name="Group 74"/>
              <p:cNvGrpSpPr>
                <a:grpSpLocks/>
              </p:cNvGrpSpPr>
              <p:nvPr/>
            </p:nvGrpSpPr>
            <p:grpSpPr bwMode="auto">
              <a:xfrm>
                <a:off x="2968" y="633"/>
                <a:ext cx="495" cy="495"/>
                <a:chOff x="2505" y="843"/>
                <a:chExt cx="757" cy="770"/>
              </a:xfrm>
            </p:grpSpPr>
            <p:sp>
              <p:nvSpPr>
                <p:cNvPr id="32843" name="Rectangle 75"/>
                <p:cNvSpPr>
                  <a:spLocks noChangeArrowheads="1"/>
                </p:cNvSpPr>
                <p:nvPr/>
              </p:nvSpPr>
              <p:spPr bwMode="auto">
                <a:xfrm>
                  <a:off x="2505" y="843"/>
                  <a:ext cx="757" cy="769"/>
                </a:xfrm>
                <a:prstGeom prst="rect">
                  <a:avLst/>
                </a:prstGeom>
                <a:solidFill>
                  <a:srgbClr val="FFFFFF"/>
                </a:solidFill>
                <a:ln w="9525">
                  <a:noFill/>
                  <a:miter lim="800000"/>
                  <a:headEnd/>
                  <a:tailEnd/>
                </a:ln>
              </p:spPr>
              <p:txBody>
                <a:bodyPr/>
                <a:lstStyle/>
                <a:p>
                  <a:endParaRPr lang="en-CA"/>
                </a:p>
              </p:txBody>
            </p:sp>
            <p:sp>
              <p:nvSpPr>
                <p:cNvPr id="32844" name="Rectangle 76"/>
                <p:cNvSpPr>
                  <a:spLocks noChangeArrowheads="1"/>
                </p:cNvSpPr>
                <p:nvPr/>
              </p:nvSpPr>
              <p:spPr bwMode="auto">
                <a:xfrm>
                  <a:off x="2505" y="843"/>
                  <a:ext cx="757" cy="769"/>
                </a:xfrm>
                <a:prstGeom prst="rect">
                  <a:avLst/>
                </a:prstGeom>
                <a:noFill/>
                <a:ln w="0">
                  <a:noFill/>
                  <a:miter lim="800000"/>
                  <a:headEnd/>
                  <a:tailEnd/>
                </a:ln>
              </p:spPr>
              <p:txBody>
                <a:bodyPr/>
                <a:lstStyle/>
                <a:p>
                  <a:endParaRPr lang="en-CA"/>
                </a:p>
              </p:txBody>
            </p:sp>
            <p:pic>
              <p:nvPicPr>
                <p:cNvPr id="32845" name="Picture 77"/>
                <p:cNvPicPr>
                  <a:picLocks noChangeAspect="1" noChangeArrowheads="1"/>
                </p:cNvPicPr>
                <p:nvPr/>
              </p:nvPicPr>
              <p:blipFill>
                <a:blip r:embed="rId5" cstate="print"/>
                <a:srcRect/>
                <a:stretch>
                  <a:fillRect/>
                </a:stretch>
              </p:blipFill>
              <p:spPr bwMode="auto">
                <a:xfrm>
                  <a:off x="2505" y="843"/>
                  <a:ext cx="757" cy="769"/>
                </a:xfrm>
                <a:prstGeom prst="rect">
                  <a:avLst/>
                </a:prstGeom>
                <a:noFill/>
                <a:ln w="9525">
                  <a:noFill/>
                  <a:miter lim="800000"/>
                  <a:headEnd/>
                  <a:tailEnd/>
                </a:ln>
              </p:spPr>
            </p:pic>
            <p:sp>
              <p:nvSpPr>
                <p:cNvPr id="32846" name="Line 78"/>
                <p:cNvSpPr>
                  <a:spLocks noChangeShapeType="1"/>
                </p:cNvSpPr>
                <p:nvPr/>
              </p:nvSpPr>
              <p:spPr bwMode="auto">
                <a:xfrm>
                  <a:off x="2505" y="1612"/>
                  <a:ext cx="757" cy="1"/>
                </a:xfrm>
                <a:prstGeom prst="line">
                  <a:avLst/>
                </a:prstGeom>
                <a:noFill/>
                <a:ln w="0">
                  <a:noFill/>
                  <a:round/>
                  <a:headEnd/>
                  <a:tailEnd/>
                </a:ln>
              </p:spPr>
              <p:txBody>
                <a:bodyPr/>
                <a:lstStyle/>
                <a:p>
                  <a:endParaRPr lang="en-CA"/>
                </a:p>
              </p:txBody>
            </p:sp>
            <p:sp>
              <p:nvSpPr>
                <p:cNvPr id="32847" name="Freeform 79"/>
                <p:cNvSpPr>
                  <a:spLocks/>
                </p:cNvSpPr>
                <p:nvPr/>
              </p:nvSpPr>
              <p:spPr bwMode="auto">
                <a:xfrm>
                  <a:off x="2505" y="843"/>
                  <a:ext cx="757" cy="769"/>
                </a:xfrm>
                <a:custGeom>
                  <a:avLst/>
                  <a:gdLst/>
                  <a:ahLst/>
                  <a:cxnLst>
                    <a:cxn ang="0">
                      <a:pos x="0" y="0"/>
                    </a:cxn>
                    <a:cxn ang="0">
                      <a:pos x="178" y="0"/>
                    </a:cxn>
                    <a:cxn ang="0">
                      <a:pos x="178" y="177"/>
                    </a:cxn>
                  </a:cxnLst>
                  <a:rect l="0" t="0" r="r" b="b"/>
                  <a:pathLst>
                    <a:path w="178" h="177">
                      <a:moveTo>
                        <a:pt x="0" y="0"/>
                      </a:moveTo>
                      <a:lnTo>
                        <a:pt x="178" y="0"/>
                      </a:lnTo>
                      <a:lnTo>
                        <a:pt x="178" y="177"/>
                      </a:lnTo>
                    </a:path>
                  </a:pathLst>
                </a:custGeom>
                <a:noFill/>
                <a:ln w="0">
                  <a:noFill/>
                  <a:prstDash val="solid"/>
                  <a:round/>
                  <a:headEnd/>
                  <a:tailEnd/>
                </a:ln>
              </p:spPr>
              <p:txBody>
                <a:bodyPr/>
                <a:lstStyle/>
                <a:p>
                  <a:endParaRPr lang="en-CA"/>
                </a:p>
              </p:txBody>
            </p:sp>
            <p:sp>
              <p:nvSpPr>
                <p:cNvPr id="32848" name="Freeform 80"/>
                <p:cNvSpPr>
                  <a:spLocks/>
                </p:cNvSpPr>
                <p:nvPr/>
              </p:nvSpPr>
              <p:spPr bwMode="auto">
                <a:xfrm>
                  <a:off x="2505" y="843"/>
                  <a:ext cx="757" cy="769"/>
                </a:xfrm>
                <a:custGeom>
                  <a:avLst/>
                  <a:gdLst/>
                  <a:ahLst/>
                  <a:cxnLst>
                    <a:cxn ang="0">
                      <a:pos x="0" y="0"/>
                    </a:cxn>
                    <a:cxn ang="0">
                      <a:pos x="0" y="177"/>
                    </a:cxn>
                    <a:cxn ang="0">
                      <a:pos x="178" y="177"/>
                    </a:cxn>
                  </a:cxnLst>
                  <a:rect l="0" t="0" r="r" b="b"/>
                  <a:pathLst>
                    <a:path w="178" h="177">
                      <a:moveTo>
                        <a:pt x="0" y="0"/>
                      </a:moveTo>
                      <a:lnTo>
                        <a:pt x="0" y="177"/>
                      </a:lnTo>
                      <a:lnTo>
                        <a:pt x="178" y="177"/>
                      </a:lnTo>
                    </a:path>
                  </a:pathLst>
                </a:custGeom>
                <a:noFill/>
                <a:ln w="0">
                  <a:noFill/>
                  <a:prstDash val="solid"/>
                  <a:round/>
                  <a:headEnd/>
                  <a:tailEnd/>
                </a:ln>
              </p:spPr>
              <p:txBody>
                <a:bodyPr/>
                <a:lstStyle/>
                <a:p>
                  <a:endParaRPr lang="en-CA"/>
                </a:p>
              </p:txBody>
            </p:sp>
            <p:sp>
              <p:nvSpPr>
                <p:cNvPr id="32849" name="Line 81"/>
                <p:cNvSpPr>
                  <a:spLocks noChangeShapeType="1"/>
                </p:cNvSpPr>
                <p:nvPr/>
              </p:nvSpPr>
              <p:spPr bwMode="auto">
                <a:xfrm>
                  <a:off x="2505" y="843"/>
                  <a:ext cx="1" cy="769"/>
                </a:xfrm>
                <a:prstGeom prst="line">
                  <a:avLst/>
                </a:prstGeom>
                <a:noFill/>
                <a:ln w="0">
                  <a:noFill/>
                  <a:round/>
                  <a:headEnd/>
                  <a:tailEnd/>
                </a:ln>
              </p:spPr>
              <p:txBody>
                <a:bodyPr/>
                <a:lstStyle/>
                <a:p>
                  <a:endParaRPr lang="en-CA"/>
                </a:p>
              </p:txBody>
            </p:sp>
            <p:sp>
              <p:nvSpPr>
                <p:cNvPr id="32850" name="Line 82"/>
                <p:cNvSpPr>
                  <a:spLocks noChangeShapeType="1"/>
                </p:cNvSpPr>
                <p:nvPr/>
              </p:nvSpPr>
              <p:spPr bwMode="auto">
                <a:xfrm flipV="1">
                  <a:off x="2743" y="1603"/>
                  <a:ext cx="1" cy="9"/>
                </a:xfrm>
                <a:prstGeom prst="line">
                  <a:avLst/>
                </a:prstGeom>
                <a:noFill/>
                <a:ln w="0">
                  <a:noFill/>
                  <a:round/>
                  <a:headEnd/>
                  <a:tailEnd/>
                </a:ln>
              </p:spPr>
              <p:txBody>
                <a:bodyPr/>
                <a:lstStyle/>
                <a:p>
                  <a:endParaRPr lang="en-CA"/>
                </a:p>
              </p:txBody>
            </p:sp>
            <p:sp>
              <p:nvSpPr>
                <p:cNvPr id="32851" name="Line 83"/>
                <p:cNvSpPr>
                  <a:spLocks noChangeShapeType="1"/>
                </p:cNvSpPr>
                <p:nvPr/>
              </p:nvSpPr>
              <p:spPr bwMode="auto">
                <a:xfrm>
                  <a:off x="2743" y="843"/>
                  <a:ext cx="1" cy="4"/>
                </a:xfrm>
                <a:prstGeom prst="line">
                  <a:avLst/>
                </a:prstGeom>
                <a:noFill/>
                <a:ln w="0">
                  <a:noFill/>
                  <a:round/>
                  <a:headEnd/>
                  <a:tailEnd/>
                </a:ln>
              </p:spPr>
              <p:txBody>
                <a:bodyPr/>
                <a:lstStyle/>
                <a:p>
                  <a:endParaRPr lang="en-CA"/>
                </a:p>
              </p:txBody>
            </p:sp>
            <p:sp>
              <p:nvSpPr>
                <p:cNvPr id="32852" name="Line 84"/>
                <p:cNvSpPr>
                  <a:spLocks noChangeShapeType="1"/>
                </p:cNvSpPr>
                <p:nvPr/>
              </p:nvSpPr>
              <p:spPr bwMode="auto">
                <a:xfrm flipV="1">
                  <a:off x="2994" y="1603"/>
                  <a:ext cx="1" cy="9"/>
                </a:xfrm>
                <a:prstGeom prst="line">
                  <a:avLst/>
                </a:prstGeom>
                <a:noFill/>
                <a:ln w="0">
                  <a:noFill/>
                  <a:round/>
                  <a:headEnd/>
                  <a:tailEnd/>
                </a:ln>
              </p:spPr>
              <p:txBody>
                <a:bodyPr/>
                <a:lstStyle/>
                <a:p>
                  <a:endParaRPr lang="en-CA"/>
                </a:p>
              </p:txBody>
            </p:sp>
            <p:sp>
              <p:nvSpPr>
                <p:cNvPr id="32853" name="Line 85"/>
                <p:cNvSpPr>
                  <a:spLocks noChangeShapeType="1"/>
                </p:cNvSpPr>
                <p:nvPr/>
              </p:nvSpPr>
              <p:spPr bwMode="auto">
                <a:xfrm>
                  <a:off x="2994" y="843"/>
                  <a:ext cx="1" cy="4"/>
                </a:xfrm>
                <a:prstGeom prst="line">
                  <a:avLst/>
                </a:prstGeom>
                <a:noFill/>
                <a:ln w="0">
                  <a:noFill/>
                  <a:round/>
                  <a:headEnd/>
                  <a:tailEnd/>
                </a:ln>
              </p:spPr>
              <p:txBody>
                <a:bodyPr/>
                <a:lstStyle/>
                <a:p>
                  <a:endParaRPr lang="en-CA"/>
                </a:p>
              </p:txBody>
            </p:sp>
            <p:sp>
              <p:nvSpPr>
                <p:cNvPr id="32854" name="Line 86"/>
                <p:cNvSpPr>
                  <a:spLocks noChangeShapeType="1"/>
                </p:cNvSpPr>
                <p:nvPr/>
              </p:nvSpPr>
              <p:spPr bwMode="auto">
                <a:xfrm flipV="1">
                  <a:off x="3249" y="1603"/>
                  <a:ext cx="1" cy="9"/>
                </a:xfrm>
                <a:prstGeom prst="line">
                  <a:avLst/>
                </a:prstGeom>
                <a:noFill/>
                <a:ln w="0">
                  <a:noFill/>
                  <a:round/>
                  <a:headEnd/>
                  <a:tailEnd/>
                </a:ln>
              </p:spPr>
              <p:txBody>
                <a:bodyPr/>
                <a:lstStyle/>
                <a:p>
                  <a:endParaRPr lang="en-CA"/>
                </a:p>
              </p:txBody>
            </p:sp>
            <p:sp>
              <p:nvSpPr>
                <p:cNvPr id="32855" name="Line 87"/>
                <p:cNvSpPr>
                  <a:spLocks noChangeShapeType="1"/>
                </p:cNvSpPr>
                <p:nvPr/>
              </p:nvSpPr>
              <p:spPr bwMode="auto">
                <a:xfrm>
                  <a:off x="3249" y="843"/>
                  <a:ext cx="1" cy="4"/>
                </a:xfrm>
                <a:prstGeom prst="line">
                  <a:avLst/>
                </a:prstGeom>
                <a:noFill/>
                <a:ln w="0">
                  <a:noFill/>
                  <a:round/>
                  <a:headEnd/>
                  <a:tailEnd/>
                </a:ln>
              </p:spPr>
              <p:txBody>
                <a:bodyPr/>
                <a:lstStyle/>
                <a:p>
                  <a:endParaRPr lang="en-CA"/>
                </a:p>
              </p:txBody>
            </p:sp>
            <p:sp>
              <p:nvSpPr>
                <p:cNvPr id="32856" name="Line 88"/>
                <p:cNvSpPr>
                  <a:spLocks noChangeShapeType="1"/>
                </p:cNvSpPr>
                <p:nvPr/>
              </p:nvSpPr>
              <p:spPr bwMode="auto">
                <a:xfrm>
                  <a:off x="2505" y="952"/>
                  <a:ext cx="5" cy="1"/>
                </a:xfrm>
                <a:prstGeom prst="line">
                  <a:avLst/>
                </a:prstGeom>
                <a:noFill/>
                <a:ln w="0">
                  <a:noFill/>
                  <a:round/>
                  <a:headEnd/>
                  <a:tailEnd/>
                </a:ln>
              </p:spPr>
              <p:txBody>
                <a:bodyPr/>
                <a:lstStyle/>
                <a:p>
                  <a:endParaRPr lang="en-CA"/>
                </a:p>
              </p:txBody>
            </p:sp>
            <p:sp>
              <p:nvSpPr>
                <p:cNvPr id="32857" name="Line 89"/>
                <p:cNvSpPr>
                  <a:spLocks noChangeShapeType="1"/>
                </p:cNvSpPr>
                <p:nvPr/>
              </p:nvSpPr>
              <p:spPr bwMode="auto">
                <a:xfrm flipH="1">
                  <a:off x="3253" y="952"/>
                  <a:ext cx="9" cy="1"/>
                </a:xfrm>
                <a:prstGeom prst="line">
                  <a:avLst/>
                </a:prstGeom>
                <a:noFill/>
                <a:ln w="0">
                  <a:noFill/>
                  <a:round/>
                  <a:headEnd/>
                  <a:tailEnd/>
                </a:ln>
              </p:spPr>
              <p:txBody>
                <a:bodyPr/>
                <a:lstStyle/>
                <a:p>
                  <a:endParaRPr lang="en-CA"/>
                </a:p>
              </p:txBody>
            </p:sp>
            <p:sp>
              <p:nvSpPr>
                <p:cNvPr id="32858" name="Line 90"/>
                <p:cNvSpPr>
                  <a:spLocks noChangeShapeType="1"/>
                </p:cNvSpPr>
                <p:nvPr/>
              </p:nvSpPr>
              <p:spPr bwMode="auto">
                <a:xfrm>
                  <a:off x="2505" y="1082"/>
                  <a:ext cx="5" cy="1"/>
                </a:xfrm>
                <a:prstGeom prst="line">
                  <a:avLst/>
                </a:prstGeom>
                <a:noFill/>
                <a:ln w="0">
                  <a:noFill/>
                  <a:round/>
                  <a:headEnd/>
                  <a:tailEnd/>
                </a:ln>
              </p:spPr>
              <p:txBody>
                <a:bodyPr/>
                <a:lstStyle/>
                <a:p>
                  <a:endParaRPr lang="en-CA"/>
                </a:p>
              </p:txBody>
            </p:sp>
            <p:sp>
              <p:nvSpPr>
                <p:cNvPr id="32859" name="Line 91"/>
                <p:cNvSpPr>
                  <a:spLocks noChangeShapeType="1"/>
                </p:cNvSpPr>
                <p:nvPr/>
              </p:nvSpPr>
              <p:spPr bwMode="auto">
                <a:xfrm flipH="1">
                  <a:off x="3253" y="1082"/>
                  <a:ext cx="9" cy="1"/>
                </a:xfrm>
                <a:prstGeom prst="line">
                  <a:avLst/>
                </a:prstGeom>
                <a:noFill/>
                <a:ln w="0">
                  <a:noFill/>
                  <a:round/>
                  <a:headEnd/>
                  <a:tailEnd/>
                </a:ln>
              </p:spPr>
              <p:txBody>
                <a:bodyPr/>
                <a:lstStyle/>
                <a:p>
                  <a:endParaRPr lang="en-CA"/>
                </a:p>
              </p:txBody>
            </p:sp>
            <p:sp>
              <p:nvSpPr>
                <p:cNvPr id="32860" name="Line 92"/>
                <p:cNvSpPr>
                  <a:spLocks noChangeShapeType="1"/>
                </p:cNvSpPr>
                <p:nvPr/>
              </p:nvSpPr>
              <p:spPr bwMode="auto">
                <a:xfrm>
                  <a:off x="2505" y="1212"/>
                  <a:ext cx="5" cy="1"/>
                </a:xfrm>
                <a:prstGeom prst="line">
                  <a:avLst/>
                </a:prstGeom>
                <a:noFill/>
                <a:ln w="0">
                  <a:noFill/>
                  <a:round/>
                  <a:headEnd/>
                  <a:tailEnd/>
                </a:ln>
              </p:spPr>
              <p:txBody>
                <a:bodyPr/>
                <a:lstStyle/>
                <a:p>
                  <a:endParaRPr lang="en-CA"/>
                </a:p>
              </p:txBody>
            </p:sp>
            <p:sp>
              <p:nvSpPr>
                <p:cNvPr id="32861" name="Line 93"/>
                <p:cNvSpPr>
                  <a:spLocks noChangeShapeType="1"/>
                </p:cNvSpPr>
                <p:nvPr/>
              </p:nvSpPr>
              <p:spPr bwMode="auto">
                <a:xfrm flipH="1">
                  <a:off x="3253" y="1212"/>
                  <a:ext cx="9" cy="1"/>
                </a:xfrm>
                <a:prstGeom prst="line">
                  <a:avLst/>
                </a:prstGeom>
                <a:noFill/>
                <a:ln w="0">
                  <a:noFill/>
                  <a:round/>
                  <a:headEnd/>
                  <a:tailEnd/>
                </a:ln>
              </p:spPr>
              <p:txBody>
                <a:bodyPr/>
                <a:lstStyle/>
                <a:p>
                  <a:endParaRPr lang="en-CA"/>
                </a:p>
              </p:txBody>
            </p:sp>
            <p:sp>
              <p:nvSpPr>
                <p:cNvPr id="32862" name="Line 94"/>
                <p:cNvSpPr>
                  <a:spLocks noChangeShapeType="1"/>
                </p:cNvSpPr>
                <p:nvPr/>
              </p:nvSpPr>
              <p:spPr bwMode="auto">
                <a:xfrm>
                  <a:off x="2505" y="1338"/>
                  <a:ext cx="5" cy="1"/>
                </a:xfrm>
                <a:prstGeom prst="line">
                  <a:avLst/>
                </a:prstGeom>
                <a:noFill/>
                <a:ln w="0">
                  <a:noFill/>
                  <a:round/>
                  <a:headEnd/>
                  <a:tailEnd/>
                </a:ln>
              </p:spPr>
              <p:txBody>
                <a:bodyPr/>
                <a:lstStyle/>
                <a:p>
                  <a:endParaRPr lang="en-CA"/>
                </a:p>
              </p:txBody>
            </p:sp>
            <p:sp>
              <p:nvSpPr>
                <p:cNvPr id="32863" name="Line 95"/>
                <p:cNvSpPr>
                  <a:spLocks noChangeShapeType="1"/>
                </p:cNvSpPr>
                <p:nvPr/>
              </p:nvSpPr>
              <p:spPr bwMode="auto">
                <a:xfrm flipH="1">
                  <a:off x="3253" y="1338"/>
                  <a:ext cx="9" cy="1"/>
                </a:xfrm>
                <a:prstGeom prst="line">
                  <a:avLst/>
                </a:prstGeom>
                <a:noFill/>
                <a:ln w="0">
                  <a:noFill/>
                  <a:round/>
                  <a:headEnd/>
                  <a:tailEnd/>
                </a:ln>
              </p:spPr>
              <p:txBody>
                <a:bodyPr/>
                <a:lstStyle/>
                <a:p>
                  <a:endParaRPr lang="en-CA"/>
                </a:p>
              </p:txBody>
            </p:sp>
            <p:sp>
              <p:nvSpPr>
                <p:cNvPr id="32864" name="Line 96"/>
                <p:cNvSpPr>
                  <a:spLocks noChangeShapeType="1"/>
                </p:cNvSpPr>
                <p:nvPr/>
              </p:nvSpPr>
              <p:spPr bwMode="auto">
                <a:xfrm>
                  <a:off x="2505" y="1469"/>
                  <a:ext cx="5" cy="1"/>
                </a:xfrm>
                <a:prstGeom prst="line">
                  <a:avLst/>
                </a:prstGeom>
                <a:noFill/>
                <a:ln w="0">
                  <a:noFill/>
                  <a:round/>
                  <a:headEnd/>
                  <a:tailEnd/>
                </a:ln>
              </p:spPr>
              <p:txBody>
                <a:bodyPr/>
                <a:lstStyle/>
                <a:p>
                  <a:endParaRPr lang="en-CA"/>
                </a:p>
              </p:txBody>
            </p:sp>
            <p:sp>
              <p:nvSpPr>
                <p:cNvPr id="32865" name="Line 97"/>
                <p:cNvSpPr>
                  <a:spLocks noChangeShapeType="1"/>
                </p:cNvSpPr>
                <p:nvPr/>
              </p:nvSpPr>
              <p:spPr bwMode="auto">
                <a:xfrm flipH="1">
                  <a:off x="3253" y="1469"/>
                  <a:ext cx="9" cy="1"/>
                </a:xfrm>
                <a:prstGeom prst="line">
                  <a:avLst/>
                </a:prstGeom>
                <a:noFill/>
                <a:ln w="0">
                  <a:noFill/>
                  <a:round/>
                  <a:headEnd/>
                  <a:tailEnd/>
                </a:ln>
              </p:spPr>
              <p:txBody>
                <a:bodyPr/>
                <a:lstStyle/>
                <a:p>
                  <a:endParaRPr lang="en-CA"/>
                </a:p>
              </p:txBody>
            </p:sp>
            <p:sp>
              <p:nvSpPr>
                <p:cNvPr id="32866" name="Line 98"/>
                <p:cNvSpPr>
                  <a:spLocks noChangeShapeType="1"/>
                </p:cNvSpPr>
                <p:nvPr/>
              </p:nvSpPr>
              <p:spPr bwMode="auto">
                <a:xfrm>
                  <a:off x="2505" y="1599"/>
                  <a:ext cx="5" cy="1"/>
                </a:xfrm>
                <a:prstGeom prst="line">
                  <a:avLst/>
                </a:prstGeom>
                <a:noFill/>
                <a:ln w="0">
                  <a:noFill/>
                  <a:round/>
                  <a:headEnd/>
                  <a:tailEnd/>
                </a:ln>
              </p:spPr>
              <p:txBody>
                <a:bodyPr/>
                <a:lstStyle/>
                <a:p>
                  <a:endParaRPr lang="en-CA"/>
                </a:p>
              </p:txBody>
            </p:sp>
            <p:sp>
              <p:nvSpPr>
                <p:cNvPr id="32867" name="Line 99"/>
                <p:cNvSpPr>
                  <a:spLocks noChangeShapeType="1"/>
                </p:cNvSpPr>
                <p:nvPr/>
              </p:nvSpPr>
              <p:spPr bwMode="auto">
                <a:xfrm flipH="1">
                  <a:off x="3253" y="1599"/>
                  <a:ext cx="9" cy="1"/>
                </a:xfrm>
                <a:prstGeom prst="line">
                  <a:avLst/>
                </a:prstGeom>
                <a:noFill/>
                <a:ln w="0">
                  <a:noFill/>
                  <a:round/>
                  <a:headEnd/>
                  <a:tailEnd/>
                </a:ln>
              </p:spPr>
              <p:txBody>
                <a:bodyPr/>
                <a:lstStyle/>
                <a:p>
                  <a:endParaRPr lang="en-CA"/>
                </a:p>
              </p:txBody>
            </p:sp>
            <p:sp>
              <p:nvSpPr>
                <p:cNvPr id="32868" name="Line 100"/>
                <p:cNvSpPr>
                  <a:spLocks noChangeShapeType="1"/>
                </p:cNvSpPr>
                <p:nvPr/>
              </p:nvSpPr>
              <p:spPr bwMode="auto">
                <a:xfrm>
                  <a:off x="2505" y="1612"/>
                  <a:ext cx="757" cy="1"/>
                </a:xfrm>
                <a:prstGeom prst="line">
                  <a:avLst/>
                </a:prstGeom>
                <a:noFill/>
                <a:ln w="0">
                  <a:noFill/>
                  <a:round/>
                  <a:headEnd/>
                  <a:tailEnd/>
                </a:ln>
              </p:spPr>
              <p:txBody>
                <a:bodyPr/>
                <a:lstStyle/>
                <a:p>
                  <a:endParaRPr lang="en-CA"/>
                </a:p>
              </p:txBody>
            </p:sp>
            <p:sp>
              <p:nvSpPr>
                <p:cNvPr id="32869" name="Freeform 101"/>
                <p:cNvSpPr>
                  <a:spLocks/>
                </p:cNvSpPr>
                <p:nvPr/>
              </p:nvSpPr>
              <p:spPr bwMode="auto">
                <a:xfrm>
                  <a:off x="2505" y="843"/>
                  <a:ext cx="757" cy="769"/>
                </a:xfrm>
                <a:custGeom>
                  <a:avLst/>
                  <a:gdLst/>
                  <a:ahLst/>
                  <a:cxnLst>
                    <a:cxn ang="0">
                      <a:pos x="0" y="0"/>
                    </a:cxn>
                    <a:cxn ang="0">
                      <a:pos x="178" y="0"/>
                    </a:cxn>
                    <a:cxn ang="0">
                      <a:pos x="178" y="177"/>
                    </a:cxn>
                  </a:cxnLst>
                  <a:rect l="0" t="0" r="r" b="b"/>
                  <a:pathLst>
                    <a:path w="178" h="177">
                      <a:moveTo>
                        <a:pt x="0" y="0"/>
                      </a:moveTo>
                      <a:lnTo>
                        <a:pt x="178" y="0"/>
                      </a:lnTo>
                      <a:lnTo>
                        <a:pt x="178" y="177"/>
                      </a:lnTo>
                    </a:path>
                  </a:pathLst>
                </a:custGeom>
                <a:noFill/>
                <a:ln w="0">
                  <a:noFill/>
                  <a:prstDash val="solid"/>
                  <a:round/>
                  <a:headEnd/>
                  <a:tailEnd/>
                </a:ln>
              </p:spPr>
              <p:txBody>
                <a:bodyPr/>
                <a:lstStyle/>
                <a:p>
                  <a:endParaRPr lang="en-CA"/>
                </a:p>
              </p:txBody>
            </p:sp>
            <p:sp>
              <p:nvSpPr>
                <p:cNvPr id="32870" name="Line 102"/>
                <p:cNvSpPr>
                  <a:spLocks noChangeShapeType="1"/>
                </p:cNvSpPr>
                <p:nvPr/>
              </p:nvSpPr>
              <p:spPr bwMode="auto">
                <a:xfrm>
                  <a:off x="2505" y="843"/>
                  <a:ext cx="1" cy="769"/>
                </a:xfrm>
                <a:prstGeom prst="line">
                  <a:avLst/>
                </a:prstGeom>
                <a:noFill/>
                <a:ln w="0">
                  <a:noFill/>
                  <a:round/>
                  <a:headEnd/>
                  <a:tailEnd/>
                </a:ln>
              </p:spPr>
              <p:txBody>
                <a:bodyPr/>
                <a:lstStyle/>
                <a:p>
                  <a:endParaRPr lang="en-CA"/>
                </a:p>
              </p:txBody>
            </p:sp>
          </p:grpSp>
          <p:sp>
            <p:nvSpPr>
              <p:cNvPr id="32871" name="Rectangle 103"/>
              <p:cNvSpPr>
                <a:spLocks noChangeArrowheads="1"/>
              </p:cNvSpPr>
              <p:nvPr/>
            </p:nvSpPr>
            <p:spPr bwMode="auto">
              <a:xfrm>
                <a:off x="3220" y="727"/>
                <a:ext cx="34" cy="34"/>
              </a:xfrm>
              <a:prstGeom prst="rect">
                <a:avLst/>
              </a:prstGeom>
              <a:noFill/>
              <a:ln w="9525">
                <a:noFill/>
                <a:prstDash val="sysDot"/>
                <a:miter lim="800000"/>
                <a:headEnd/>
                <a:tailEnd/>
              </a:ln>
              <a:effectLst/>
            </p:spPr>
            <p:txBody>
              <a:bodyPr wrap="none" anchor="ctr"/>
              <a:lstStyle/>
              <a:p>
                <a:endParaRPr lang="en-CA"/>
              </a:p>
            </p:txBody>
          </p:sp>
          <p:sp>
            <p:nvSpPr>
              <p:cNvPr id="32872" name="Rectangle 104"/>
              <p:cNvSpPr>
                <a:spLocks noChangeArrowheads="1"/>
              </p:cNvSpPr>
              <p:nvPr/>
            </p:nvSpPr>
            <p:spPr bwMode="auto">
              <a:xfrm>
                <a:off x="3103" y="992"/>
                <a:ext cx="34" cy="34"/>
              </a:xfrm>
              <a:prstGeom prst="rect">
                <a:avLst/>
              </a:prstGeom>
              <a:noFill/>
              <a:ln w="9525">
                <a:noFill/>
                <a:prstDash val="sysDot"/>
                <a:miter lim="800000"/>
                <a:headEnd/>
                <a:tailEnd/>
              </a:ln>
              <a:effectLst/>
            </p:spPr>
            <p:txBody>
              <a:bodyPr wrap="none" anchor="ctr"/>
              <a:lstStyle/>
              <a:p>
                <a:endParaRPr lang="en-CA"/>
              </a:p>
            </p:txBody>
          </p:sp>
          <p:sp>
            <p:nvSpPr>
              <p:cNvPr id="32873" name="Line 105"/>
              <p:cNvSpPr>
                <a:spLocks noChangeShapeType="1"/>
              </p:cNvSpPr>
              <p:nvPr/>
            </p:nvSpPr>
            <p:spPr bwMode="auto">
              <a:xfrm flipV="1">
                <a:off x="3147" y="966"/>
                <a:ext cx="123" cy="37"/>
              </a:xfrm>
              <a:prstGeom prst="line">
                <a:avLst/>
              </a:prstGeom>
              <a:noFill/>
              <a:ln w="6350">
                <a:noFill/>
                <a:round/>
                <a:headEnd/>
                <a:tailEnd type="arrow" w="med" len="med"/>
              </a:ln>
              <a:effectLst/>
            </p:spPr>
            <p:txBody>
              <a:bodyPr/>
              <a:lstStyle/>
              <a:p>
                <a:endParaRPr lang="en-CA"/>
              </a:p>
            </p:txBody>
          </p:sp>
          <p:sp>
            <p:nvSpPr>
              <p:cNvPr id="32874" name="Line 106"/>
              <p:cNvSpPr>
                <a:spLocks noChangeShapeType="1"/>
              </p:cNvSpPr>
              <p:nvPr/>
            </p:nvSpPr>
            <p:spPr bwMode="auto">
              <a:xfrm flipH="1" flipV="1">
                <a:off x="3100" y="889"/>
                <a:ext cx="10" cy="101"/>
              </a:xfrm>
              <a:prstGeom prst="line">
                <a:avLst/>
              </a:prstGeom>
              <a:noFill/>
              <a:ln w="6350">
                <a:noFill/>
                <a:round/>
                <a:headEnd/>
                <a:tailEnd type="arrow" w="med" len="med"/>
              </a:ln>
              <a:effectLst/>
            </p:spPr>
            <p:txBody>
              <a:bodyPr/>
              <a:lstStyle/>
              <a:p>
                <a:endParaRPr lang="en-CA"/>
              </a:p>
            </p:txBody>
          </p:sp>
          <p:sp>
            <p:nvSpPr>
              <p:cNvPr id="32875" name="Line 107"/>
              <p:cNvSpPr>
                <a:spLocks noChangeShapeType="1"/>
              </p:cNvSpPr>
              <p:nvPr/>
            </p:nvSpPr>
            <p:spPr bwMode="auto">
              <a:xfrm flipH="1">
                <a:off x="3115" y="771"/>
                <a:ext cx="96" cy="68"/>
              </a:xfrm>
              <a:prstGeom prst="line">
                <a:avLst/>
              </a:prstGeom>
              <a:noFill/>
              <a:ln w="6350">
                <a:noFill/>
                <a:round/>
                <a:headEnd/>
                <a:tailEnd type="arrow" w="med" len="med"/>
              </a:ln>
              <a:effectLst/>
            </p:spPr>
            <p:txBody>
              <a:bodyPr/>
              <a:lstStyle/>
              <a:p>
                <a:endParaRPr lang="en-CA"/>
              </a:p>
            </p:txBody>
          </p:sp>
          <p:sp>
            <p:nvSpPr>
              <p:cNvPr id="32876" name="Line 108"/>
              <p:cNvSpPr>
                <a:spLocks noChangeShapeType="1"/>
              </p:cNvSpPr>
              <p:nvPr/>
            </p:nvSpPr>
            <p:spPr bwMode="auto">
              <a:xfrm>
                <a:off x="3246" y="769"/>
                <a:ext cx="46" cy="160"/>
              </a:xfrm>
              <a:prstGeom prst="line">
                <a:avLst/>
              </a:prstGeom>
              <a:noFill/>
              <a:ln w="6350">
                <a:noFill/>
                <a:round/>
                <a:headEnd/>
                <a:tailEnd type="arrow" w="med" len="med"/>
              </a:ln>
              <a:effectLst/>
            </p:spPr>
            <p:txBody>
              <a:bodyPr/>
              <a:lstStyle/>
              <a:p>
                <a:endParaRPr lang="en-CA"/>
              </a:p>
            </p:txBody>
          </p:sp>
        </p:grpSp>
        <p:sp>
          <p:nvSpPr>
            <p:cNvPr id="32877" name="Line 109"/>
            <p:cNvSpPr>
              <a:spLocks noChangeShapeType="1"/>
            </p:cNvSpPr>
            <p:nvPr/>
          </p:nvSpPr>
          <p:spPr bwMode="auto">
            <a:xfrm>
              <a:off x="1005" y="371"/>
              <a:ext cx="3501" cy="0"/>
            </a:xfrm>
            <a:prstGeom prst="line">
              <a:avLst/>
            </a:prstGeom>
            <a:noFill/>
            <a:ln w="9525">
              <a:solidFill>
                <a:schemeClr val="tx1"/>
              </a:solidFill>
              <a:round/>
              <a:headEnd/>
              <a:tailEnd/>
            </a:ln>
            <a:effectLst/>
          </p:spPr>
          <p:txBody>
            <a:bodyPr/>
            <a:lstStyle/>
            <a:p>
              <a:endParaRPr lang="en-CA"/>
            </a:p>
          </p:txBody>
        </p:sp>
        <p:sp>
          <p:nvSpPr>
            <p:cNvPr id="32878" name="Line 110"/>
            <p:cNvSpPr>
              <a:spLocks noChangeShapeType="1"/>
            </p:cNvSpPr>
            <p:nvPr/>
          </p:nvSpPr>
          <p:spPr bwMode="auto">
            <a:xfrm flipV="1">
              <a:off x="1780" y="229"/>
              <a:ext cx="0" cy="142"/>
            </a:xfrm>
            <a:prstGeom prst="line">
              <a:avLst/>
            </a:prstGeom>
            <a:noFill/>
            <a:ln w="9525">
              <a:solidFill>
                <a:schemeClr val="tx1"/>
              </a:solidFill>
              <a:round/>
              <a:headEnd/>
              <a:tailEnd/>
            </a:ln>
            <a:effectLst/>
          </p:spPr>
          <p:txBody>
            <a:bodyPr/>
            <a:lstStyle/>
            <a:p>
              <a:endParaRPr lang="en-CA"/>
            </a:p>
          </p:txBody>
        </p:sp>
        <p:sp>
          <p:nvSpPr>
            <p:cNvPr id="32879" name="Line 111"/>
            <p:cNvSpPr>
              <a:spLocks noChangeShapeType="1"/>
            </p:cNvSpPr>
            <p:nvPr/>
          </p:nvSpPr>
          <p:spPr bwMode="auto">
            <a:xfrm flipV="1">
              <a:off x="2256" y="224"/>
              <a:ext cx="0" cy="142"/>
            </a:xfrm>
            <a:prstGeom prst="line">
              <a:avLst/>
            </a:prstGeom>
            <a:noFill/>
            <a:ln w="9525">
              <a:solidFill>
                <a:schemeClr val="tx1"/>
              </a:solidFill>
              <a:round/>
              <a:headEnd/>
              <a:tailEnd/>
            </a:ln>
            <a:effectLst/>
          </p:spPr>
          <p:txBody>
            <a:bodyPr/>
            <a:lstStyle/>
            <a:p>
              <a:endParaRPr lang="en-CA"/>
            </a:p>
          </p:txBody>
        </p:sp>
        <p:sp>
          <p:nvSpPr>
            <p:cNvPr id="32880" name="Line 112"/>
            <p:cNvSpPr>
              <a:spLocks noChangeShapeType="1"/>
            </p:cNvSpPr>
            <p:nvPr/>
          </p:nvSpPr>
          <p:spPr bwMode="auto">
            <a:xfrm flipV="1">
              <a:off x="4008" y="229"/>
              <a:ext cx="0" cy="142"/>
            </a:xfrm>
            <a:prstGeom prst="line">
              <a:avLst/>
            </a:prstGeom>
            <a:noFill/>
            <a:ln w="9525">
              <a:solidFill>
                <a:schemeClr val="tx1"/>
              </a:solidFill>
              <a:round/>
              <a:headEnd/>
              <a:tailEnd/>
            </a:ln>
            <a:effectLst/>
          </p:spPr>
          <p:txBody>
            <a:bodyPr/>
            <a:lstStyle/>
            <a:p>
              <a:endParaRPr lang="en-CA"/>
            </a:p>
          </p:txBody>
        </p:sp>
        <p:grpSp>
          <p:nvGrpSpPr>
            <p:cNvPr id="32881" name="Group 113"/>
            <p:cNvGrpSpPr>
              <a:grpSpLocks/>
            </p:cNvGrpSpPr>
            <p:nvPr/>
          </p:nvGrpSpPr>
          <p:grpSpPr bwMode="auto">
            <a:xfrm>
              <a:off x="333" y="875"/>
              <a:ext cx="188" cy="21"/>
              <a:chOff x="90" y="894"/>
              <a:chExt cx="209" cy="23"/>
            </a:xfrm>
          </p:grpSpPr>
          <p:sp>
            <p:nvSpPr>
              <p:cNvPr id="32882" name="Oval 114"/>
              <p:cNvSpPr>
                <a:spLocks noChangeArrowheads="1"/>
              </p:cNvSpPr>
              <p:nvPr/>
            </p:nvSpPr>
            <p:spPr bwMode="auto">
              <a:xfrm>
                <a:off x="90" y="894"/>
                <a:ext cx="23" cy="23"/>
              </a:xfrm>
              <a:prstGeom prst="ellipse">
                <a:avLst/>
              </a:prstGeom>
              <a:solidFill>
                <a:schemeClr val="tx1"/>
              </a:solidFill>
              <a:ln w="9525">
                <a:solidFill>
                  <a:schemeClr val="tx1"/>
                </a:solidFill>
                <a:round/>
                <a:headEnd/>
                <a:tailEnd/>
              </a:ln>
              <a:effectLst/>
            </p:spPr>
            <p:txBody>
              <a:bodyPr wrap="none" anchor="ctr"/>
              <a:lstStyle/>
              <a:p>
                <a:endParaRPr lang="en-CA"/>
              </a:p>
            </p:txBody>
          </p:sp>
          <p:sp>
            <p:nvSpPr>
              <p:cNvPr id="32883" name="Oval 115"/>
              <p:cNvSpPr>
                <a:spLocks noChangeArrowheads="1"/>
              </p:cNvSpPr>
              <p:nvPr/>
            </p:nvSpPr>
            <p:spPr bwMode="auto">
              <a:xfrm>
                <a:off x="183" y="894"/>
                <a:ext cx="23" cy="23"/>
              </a:xfrm>
              <a:prstGeom prst="ellipse">
                <a:avLst/>
              </a:prstGeom>
              <a:solidFill>
                <a:schemeClr val="tx1"/>
              </a:solidFill>
              <a:ln w="9525">
                <a:solidFill>
                  <a:schemeClr val="tx1"/>
                </a:solidFill>
                <a:round/>
                <a:headEnd/>
                <a:tailEnd/>
              </a:ln>
              <a:effectLst/>
            </p:spPr>
            <p:txBody>
              <a:bodyPr wrap="none" anchor="ctr"/>
              <a:lstStyle/>
              <a:p>
                <a:endParaRPr lang="en-CA"/>
              </a:p>
            </p:txBody>
          </p:sp>
          <p:sp>
            <p:nvSpPr>
              <p:cNvPr id="32884" name="Oval 116"/>
              <p:cNvSpPr>
                <a:spLocks noChangeArrowheads="1"/>
              </p:cNvSpPr>
              <p:nvPr/>
            </p:nvSpPr>
            <p:spPr bwMode="auto">
              <a:xfrm>
                <a:off x="276" y="894"/>
                <a:ext cx="23" cy="23"/>
              </a:xfrm>
              <a:prstGeom prst="ellipse">
                <a:avLst/>
              </a:prstGeom>
              <a:solidFill>
                <a:schemeClr val="tx1"/>
              </a:solidFill>
              <a:ln w="9525">
                <a:solidFill>
                  <a:schemeClr val="tx1"/>
                </a:solidFill>
                <a:round/>
                <a:headEnd/>
                <a:tailEnd/>
              </a:ln>
              <a:effectLst/>
            </p:spPr>
            <p:txBody>
              <a:bodyPr wrap="none" anchor="ctr"/>
              <a:lstStyle/>
              <a:p>
                <a:endParaRPr lang="en-CA"/>
              </a:p>
            </p:txBody>
          </p:sp>
        </p:grpSp>
        <p:sp>
          <p:nvSpPr>
            <p:cNvPr id="32885" name="Line 117"/>
            <p:cNvSpPr>
              <a:spLocks noChangeShapeType="1"/>
            </p:cNvSpPr>
            <p:nvPr/>
          </p:nvSpPr>
          <p:spPr bwMode="auto">
            <a:xfrm flipV="1">
              <a:off x="1537" y="227"/>
              <a:ext cx="0" cy="144"/>
            </a:xfrm>
            <a:prstGeom prst="line">
              <a:avLst/>
            </a:prstGeom>
            <a:noFill/>
            <a:ln w="9525">
              <a:solidFill>
                <a:schemeClr val="tx1"/>
              </a:solidFill>
              <a:round/>
              <a:headEnd/>
              <a:tailEnd/>
            </a:ln>
            <a:effectLst/>
          </p:spPr>
          <p:txBody>
            <a:bodyPr/>
            <a:lstStyle/>
            <a:p>
              <a:endParaRPr lang="en-CA"/>
            </a:p>
          </p:txBody>
        </p:sp>
        <p:sp>
          <p:nvSpPr>
            <p:cNvPr id="32886" name="Line 118"/>
            <p:cNvSpPr>
              <a:spLocks noChangeShapeType="1"/>
            </p:cNvSpPr>
            <p:nvPr/>
          </p:nvSpPr>
          <p:spPr bwMode="auto">
            <a:xfrm flipV="1">
              <a:off x="1073" y="231"/>
              <a:ext cx="0" cy="143"/>
            </a:xfrm>
            <a:prstGeom prst="line">
              <a:avLst/>
            </a:prstGeom>
            <a:noFill/>
            <a:ln w="9525">
              <a:solidFill>
                <a:schemeClr val="tx1"/>
              </a:solidFill>
              <a:round/>
              <a:headEnd/>
              <a:tailEnd/>
            </a:ln>
            <a:effectLst/>
          </p:spPr>
          <p:txBody>
            <a:bodyPr/>
            <a:lstStyle/>
            <a:p>
              <a:endParaRPr lang="en-CA"/>
            </a:p>
          </p:txBody>
        </p:sp>
        <p:grpSp>
          <p:nvGrpSpPr>
            <p:cNvPr id="32887" name="Group 119"/>
            <p:cNvGrpSpPr>
              <a:grpSpLocks/>
            </p:cNvGrpSpPr>
            <p:nvPr/>
          </p:nvGrpSpPr>
          <p:grpSpPr bwMode="auto">
            <a:xfrm>
              <a:off x="657" y="690"/>
              <a:ext cx="445" cy="445"/>
              <a:chOff x="881" y="1624"/>
              <a:chExt cx="1017" cy="1035"/>
            </a:xfrm>
          </p:grpSpPr>
          <p:sp>
            <p:nvSpPr>
              <p:cNvPr id="32888" name="Rectangle 120"/>
              <p:cNvSpPr>
                <a:spLocks noChangeArrowheads="1"/>
              </p:cNvSpPr>
              <p:nvPr/>
            </p:nvSpPr>
            <p:spPr bwMode="auto">
              <a:xfrm>
                <a:off x="881" y="1624"/>
                <a:ext cx="1013" cy="1034"/>
              </a:xfrm>
              <a:prstGeom prst="rect">
                <a:avLst/>
              </a:prstGeom>
              <a:solidFill>
                <a:srgbClr val="FFFFFF"/>
              </a:solidFill>
              <a:ln w="9525">
                <a:noFill/>
                <a:miter lim="800000"/>
                <a:headEnd/>
                <a:tailEnd/>
              </a:ln>
            </p:spPr>
            <p:txBody>
              <a:bodyPr/>
              <a:lstStyle/>
              <a:p>
                <a:endParaRPr lang="en-CA"/>
              </a:p>
            </p:txBody>
          </p:sp>
          <p:sp>
            <p:nvSpPr>
              <p:cNvPr id="32889" name="Rectangle 121"/>
              <p:cNvSpPr>
                <a:spLocks noChangeArrowheads="1"/>
              </p:cNvSpPr>
              <p:nvPr/>
            </p:nvSpPr>
            <p:spPr bwMode="auto">
              <a:xfrm>
                <a:off x="881" y="1624"/>
                <a:ext cx="1013" cy="1034"/>
              </a:xfrm>
              <a:prstGeom prst="rect">
                <a:avLst/>
              </a:prstGeom>
              <a:noFill/>
              <a:ln w="0">
                <a:noFill/>
                <a:miter lim="800000"/>
                <a:headEnd/>
                <a:tailEnd/>
              </a:ln>
            </p:spPr>
            <p:txBody>
              <a:bodyPr/>
              <a:lstStyle/>
              <a:p>
                <a:endParaRPr lang="en-CA"/>
              </a:p>
            </p:txBody>
          </p:sp>
          <p:pic>
            <p:nvPicPr>
              <p:cNvPr id="32890" name="Picture 122"/>
              <p:cNvPicPr>
                <a:picLocks noChangeAspect="1" noChangeArrowheads="1"/>
              </p:cNvPicPr>
              <p:nvPr/>
            </p:nvPicPr>
            <p:blipFill>
              <a:blip r:embed="rId6" cstate="print"/>
              <a:srcRect/>
              <a:stretch>
                <a:fillRect/>
              </a:stretch>
            </p:blipFill>
            <p:spPr bwMode="auto">
              <a:xfrm>
                <a:off x="885" y="1624"/>
                <a:ext cx="1013" cy="1034"/>
              </a:xfrm>
              <a:prstGeom prst="rect">
                <a:avLst/>
              </a:prstGeom>
              <a:noFill/>
              <a:ln w="9525">
                <a:noFill/>
                <a:miter lim="800000"/>
                <a:headEnd/>
                <a:tailEnd/>
              </a:ln>
            </p:spPr>
          </p:pic>
          <p:sp>
            <p:nvSpPr>
              <p:cNvPr id="32891" name="Line 123"/>
              <p:cNvSpPr>
                <a:spLocks noChangeShapeType="1"/>
              </p:cNvSpPr>
              <p:nvPr/>
            </p:nvSpPr>
            <p:spPr bwMode="auto">
              <a:xfrm>
                <a:off x="881" y="2658"/>
                <a:ext cx="1013" cy="1"/>
              </a:xfrm>
              <a:prstGeom prst="line">
                <a:avLst/>
              </a:prstGeom>
              <a:noFill/>
              <a:ln w="0">
                <a:noFill/>
                <a:round/>
                <a:headEnd/>
                <a:tailEnd/>
              </a:ln>
            </p:spPr>
            <p:txBody>
              <a:bodyPr/>
              <a:lstStyle/>
              <a:p>
                <a:endParaRPr lang="en-CA"/>
              </a:p>
            </p:txBody>
          </p:sp>
          <p:sp>
            <p:nvSpPr>
              <p:cNvPr id="32892" name="Freeform 124"/>
              <p:cNvSpPr>
                <a:spLocks/>
              </p:cNvSpPr>
              <p:nvPr/>
            </p:nvSpPr>
            <p:spPr bwMode="auto">
              <a:xfrm>
                <a:off x="881" y="1624"/>
                <a:ext cx="1013" cy="1034"/>
              </a:xfrm>
              <a:custGeom>
                <a:avLst/>
                <a:gdLst/>
                <a:ahLst/>
                <a:cxnLst>
                  <a:cxn ang="0">
                    <a:pos x="0" y="0"/>
                  </a:cxn>
                  <a:cxn ang="0">
                    <a:pos x="238" y="0"/>
                  </a:cxn>
                  <a:cxn ang="0">
                    <a:pos x="238" y="238"/>
                  </a:cxn>
                </a:cxnLst>
                <a:rect l="0" t="0" r="r" b="b"/>
                <a:pathLst>
                  <a:path w="238" h="238">
                    <a:moveTo>
                      <a:pt x="0" y="0"/>
                    </a:moveTo>
                    <a:lnTo>
                      <a:pt x="238" y="0"/>
                    </a:lnTo>
                    <a:lnTo>
                      <a:pt x="238" y="238"/>
                    </a:lnTo>
                  </a:path>
                </a:pathLst>
              </a:custGeom>
              <a:noFill/>
              <a:ln w="0">
                <a:noFill/>
                <a:prstDash val="solid"/>
                <a:round/>
                <a:headEnd/>
                <a:tailEnd/>
              </a:ln>
            </p:spPr>
            <p:txBody>
              <a:bodyPr/>
              <a:lstStyle/>
              <a:p>
                <a:endParaRPr lang="en-CA"/>
              </a:p>
            </p:txBody>
          </p:sp>
          <p:sp>
            <p:nvSpPr>
              <p:cNvPr id="32893" name="Freeform 125"/>
              <p:cNvSpPr>
                <a:spLocks/>
              </p:cNvSpPr>
              <p:nvPr/>
            </p:nvSpPr>
            <p:spPr bwMode="auto">
              <a:xfrm>
                <a:off x="881" y="1624"/>
                <a:ext cx="1013" cy="1034"/>
              </a:xfrm>
              <a:custGeom>
                <a:avLst/>
                <a:gdLst/>
                <a:ahLst/>
                <a:cxnLst>
                  <a:cxn ang="0">
                    <a:pos x="0" y="0"/>
                  </a:cxn>
                  <a:cxn ang="0">
                    <a:pos x="0" y="238"/>
                  </a:cxn>
                  <a:cxn ang="0">
                    <a:pos x="238" y="238"/>
                  </a:cxn>
                </a:cxnLst>
                <a:rect l="0" t="0" r="r" b="b"/>
                <a:pathLst>
                  <a:path w="238" h="238">
                    <a:moveTo>
                      <a:pt x="0" y="0"/>
                    </a:moveTo>
                    <a:lnTo>
                      <a:pt x="0" y="238"/>
                    </a:lnTo>
                    <a:lnTo>
                      <a:pt x="238" y="238"/>
                    </a:lnTo>
                  </a:path>
                </a:pathLst>
              </a:custGeom>
              <a:noFill/>
              <a:ln w="0">
                <a:noFill/>
                <a:prstDash val="solid"/>
                <a:round/>
                <a:headEnd/>
                <a:tailEnd/>
              </a:ln>
            </p:spPr>
            <p:txBody>
              <a:bodyPr/>
              <a:lstStyle/>
              <a:p>
                <a:endParaRPr lang="en-CA"/>
              </a:p>
            </p:txBody>
          </p:sp>
          <p:sp>
            <p:nvSpPr>
              <p:cNvPr id="32894" name="Line 126"/>
              <p:cNvSpPr>
                <a:spLocks noChangeShapeType="1"/>
              </p:cNvSpPr>
              <p:nvPr/>
            </p:nvSpPr>
            <p:spPr bwMode="auto">
              <a:xfrm>
                <a:off x="881" y="1624"/>
                <a:ext cx="1" cy="1034"/>
              </a:xfrm>
              <a:prstGeom prst="line">
                <a:avLst/>
              </a:prstGeom>
              <a:noFill/>
              <a:ln w="0">
                <a:noFill/>
                <a:round/>
                <a:headEnd/>
                <a:tailEnd/>
              </a:ln>
            </p:spPr>
            <p:txBody>
              <a:bodyPr/>
              <a:lstStyle/>
              <a:p>
                <a:endParaRPr lang="en-CA"/>
              </a:p>
            </p:txBody>
          </p:sp>
          <p:sp>
            <p:nvSpPr>
              <p:cNvPr id="32895" name="Line 127"/>
              <p:cNvSpPr>
                <a:spLocks noChangeShapeType="1"/>
              </p:cNvSpPr>
              <p:nvPr/>
            </p:nvSpPr>
            <p:spPr bwMode="auto">
              <a:xfrm flipV="1">
                <a:off x="1205" y="2645"/>
                <a:ext cx="1" cy="13"/>
              </a:xfrm>
              <a:prstGeom prst="line">
                <a:avLst/>
              </a:prstGeom>
              <a:noFill/>
              <a:ln w="0">
                <a:noFill/>
                <a:round/>
                <a:headEnd/>
                <a:tailEnd/>
              </a:ln>
            </p:spPr>
            <p:txBody>
              <a:bodyPr/>
              <a:lstStyle/>
              <a:p>
                <a:endParaRPr lang="en-CA"/>
              </a:p>
            </p:txBody>
          </p:sp>
          <p:sp>
            <p:nvSpPr>
              <p:cNvPr id="32896" name="Line 128"/>
              <p:cNvSpPr>
                <a:spLocks noChangeShapeType="1"/>
              </p:cNvSpPr>
              <p:nvPr/>
            </p:nvSpPr>
            <p:spPr bwMode="auto">
              <a:xfrm>
                <a:off x="1205" y="1624"/>
                <a:ext cx="1" cy="8"/>
              </a:xfrm>
              <a:prstGeom prst="line">
                <a:avLst/>
              </a:prstGeom>
              <a:noFill/>
              <a:ln w="0">
                <a:noFill/>
                <a:round/>
                <a:headEnd/>
                <a:tailEnd/>
              </a:ln>
            </p:spPr>
            <p:txBody>
              <a:bodyPr/>
              <a:lstStyle/>
              <a:p>
                <a:endParaRPr lang="en-CA"/>
              </a:p>
            </p:txBody>
          </p:sp>
          <p:sp>
            <p:nvSpPr>
              <p:cNvPr id="32897" name="Line 129"/>
              <p:cNvSpPr>
                <a:spLocks noChangeShapeType="1"/>
              </p:cNvSpPr>
              <p:nvPr/>
            </p:nvSpPr>
            <p:spPr bwMode="auto">
              <a:xfrm flipV="1">
                <a:off x="1541" y="2645"/>
                <a:ext cx="1" cy="13"/>
              </a:xfrm>
              <a:prstGeom prst="line">
                <a:avLst/>
              </a:prstGeom>
              <a:noFill/>
              <a:ln w="0">
                <a:noFill/>
                <a:round/>
                <a:headEnd/>
                <a:tailEnd/>
              </a:ln>
            </p:spPr>
            <p:txBody>
              <a:bodyPr/>
              <a:lstStyle/>
              <a:p>
                <a:endParaRPr lang="en-CA"/>
              </a:p>
            </p:txBody>
          </p:sp>
          <p:sp>
            <p:nvSpPr>
              <p:cNvPr id="32898" name="Line 130"/>
              <p:cNvSpPr>
                <a:spLocks noChangeShapeType="1"/>
              </p:cNvSpPr>
              <p:nvPr/>
            </p:nvSpPr>
            <p:spPr bwMode="auto">
              <a:xfrm>
                <a:off x="1541" y="1624"/>
                <a:ext cx="1" cy="8"/>
              </a:xfrm>
              <a:prstGeom prst="line">
                <a:avLst/>
              </a:prstGeom>
              <a:noFill/>
              <a:ln w="0">
                <a:noFill/>
                <a:round/>
                <a:headEnd/>
                <a:tailEnd/>
              </a:ln>
            </p:spPr>
            <p:txBody>
              <a:bodyPr/>
              <a:lstStyle/>
              <a:p>
                <a:endParaRPr lang="en-CA"/>
              </a:p>
            </p:txBody>
          </p:sp>
          <p:sp>
            <p:nvSpPr>
              <p:cNvPr id="32899" name="Line 131"/>
              <p:cNvSpPr>
                <a:spLocks noChangeShapeType="1"/>
              </p:cNvSpPr>
              <p:nvPr/>
            </p:nvSpPr>
            <p:spPr bwMode="auto">
              <a:xfrm flipV="1">
                <a:off x="1877" y="2645"/>
                <a:ext cx="1" cy="13"/>
              </a:xfrm>
              <a:prstGeom prst="line">
                <a:avLst/>
              </a:prstGeom>
              <a:noFill/>
              <a:ln w="0">
                <a:noFill/>
                <a:round/>
                <a:headEnd/>
                <a:tailEnd/>
              </a:ln>
            </p:spPr>
            <p:txBody>
              <a:bodyPr/>
              <a:lstStyle/>
              <a:p>
                <a:endParaRPr lang="en-CA"/>
              </a:p>
            </p:txBody>
          </p:sp>
          <p:sp>
            <p:nvSpPr>
              <p:cNvPr id="32900" name="Line 132"/>
              <p:cNvSpPr>
                <a:spLocks noChangeShapeType="1"/>
              </p:cNvSpPr>
              <p:nvPr/>
            </p:nvSpPr>
            <p:spPr bwMode="auto">
              <a:xfrm>
                <a:off x="1877" y="1624"/>
                <a:ext cx="1" cy="8"/>
              </a:xfrm>
              <a:prstGeom prst="line">
                <a:avLst/>
              </a:prstGeom>
              <a:noFill/>
              <a:ln w="0">
                <a:noFill/>
                <a:round/>
                <a:headEnd/>
                <a:tailEnd/>
              </a:ln>
            </p:spPr>
            <p:txBody>
              <a:bodyPr/>
              <a:lstStyle/>
              <a:p>
                <a:endParaRPr lang="en-CA"/>
              </a:p>
            </p:txBody>
          </p:sp>
          <p:sp>
            <p:nvSpPr>
              <p:cNvPr id="32901" name="Line 133"/>
              <p:cNvSpPr>
                <a:spLocks noChangeShapeType="1"/>
              </p:cNvSpPr>
              <p:nvPr/>
            </p:nvSpPr>
            <p:spPr bwMode="auto">
              <a:xfrm>
                <a:off x="881" y="1776"/>
                <a:ext cx="9" cy="1"/>
              </a:xfrm>
              <a:prstGeom prst="line">
                <a:avLst/>
              </a:prstGeom>
              <a:noFill/>
              <a:ln w="0">
                <a:noFill/>
                <a:round/>
                <a:headEnd/>
                <a:tailEnd/>
              </a:ln>
            </p:spPr>
            <p:txBody>
              <a:bodyPr/>
              <a:lstStyle/>
              <a:p>
                <a:endParaRPr lang="en-CA"/>
              </a:p>
            </p:txBody>
          </p:sp>
          <p:sp>
            <p:nvSpPr>
              <p:cNvPr id="32902" name="Line 134"/>
              <p:cNvSpPr>
                <a:spLocks noChangeShapeType="1"/>
              </p:cNvSpPr>
              <p:nvPr/>
            </p:nvSpPr>
            <p:spPr bwMode="auto">
              <a:xfrm flipH="1">
                <a:off x="1885" y="1776"/>
                <a:ext cx="9" cy="1"/>
              </a:xfrm>
              <a:prstGeom prst="line">
                <a:avLst/>
              </a:prstGeom>
              <a:noFill/>
              <a:ln w="0">
                <a:noFill/>
                <a:round/>
                <a:headEnd/>
                <a:tailEnd/>
              </a:ln>
            </p:spPr>
            <p:txBody>
              <a:bodyPr/>
              <a:lstStyle/>
              <a:p>
                <a:endParaRPr lang="en-CA"/>
              </a:p>
            </p:txBody>
          </p:sp>
          <p:sp>
            <p:nvSpPr>
              <p:cNvPr id="32903" name="Line 135"/>
              <p:cNvSpPr>
                <a:spLocks noChangeShapeType="1"/>
              </p:cNvSpPr>
              <p:nvPr/>
            </p:nvSpPr>
            <p:spPr bwMode="auto">
              <a:xfrm>
                <a:off x="881" y="1945"/>
                <a:ext cx="9" cy="1"/>
              </a:xfrm>
              <a:prstGeom prst="line">
                <a:avLst/>
              </a:prstGeom>
              <a:noFill/>
              <a:ln w="0">
                <a:noFill/>
                <a:round/>
                <a:headEnd/>
                <a:tailEnd/>
              </a:ln>
            </p:spPr>
            <p:txBody>
              <a:bodyPr/>
              <a:lstStyle/>
              <a:p>
                <a:endParaRPr lang="en-CA"/>
              </a:p>
            </p:txBody>
          </p:sp>
          <p:sp>
            <p:nvSpPr>
              <p:cNvPr id="32904" name="Line 136"/>
              <p:cNvSpPr>
                <a:spLocks noChangeShapeType="1"/>
              </p:cNvSpPr>
              <p:nvPr/>
            </p:nvSpPr>
            <p:spPr bwMode="auto">
              <a:xfrm flipH="1">
                <a:off x="1885" y="1945"/>
                <a:ext cx="9" cy="1"/>
              </a:xfrm>
              <a:prstGeom prst="line">
                <a:avLst/>
              </a:prstGeom>
              <a:noFill/>
              <a:ln w="0">
                <a:noFill/>
                <a:round/>
                <a:headEnd/>
                <a:tailEnd/>
              </a:ln>
            </p:spPr>
            <p:txBody>
              <a:bodyPr/>
              <a:lstStyle/>
              <a:p>
                <a:endParaRPr lang="en-CA"/>
              </a:p>
            </p:txBody>
          </p:sp>
          <p:sp>
            <p:nvSpPr>
              <p:cNvPr id="32905" name="Line 137"/>
              <p:cNvSpPr>
                <a:spLocks noChangeShapeType="1"/>
              </p:cNvSpPr>
              <p:nvPr/>
            </p:nvSpPr>
            <p:spPr bwMode="auto">
              <a:xfrm>
                <a:off x="881" y="2124"/>
                <a:ext cx="9" cy="1"/>
              </a:xfrm>
              <a:prstGeom prst="line">
                <a:avLst/>
              </a:prstGeom>
              <a:noFill/>
              <a:ln w="0">
                <a:noFill/>
                <a:round/>
                <a:headEnd/>
                <a:tailEnd/>
              </a:ln>
            </p:spPr>
            <p:txBody>
              <a:bodyPr/>
              <a:lstStyle/>
              <a:p>
                <a:endParaRPr lang="en-CA"/>
              </a:p>
            </p:txBody>
          </p:sp>
          <p:sp>
            <p:nvSpPr>
              <p:cNvPr id="32906" name="Line 138"/>
              <p:cNvSpPr>
                <a:spLocks noChangeShapeType="1"/>
              </p:cNvSpPr>
              <p:nvPr/>
            </p:nvSpPr>
            <p:spPr bwMode="auto">
              <a:xfrm flipH="1">
                <a:off x="1885" y="2124"/>
                <a:ext cx="9" cy="1"/>
              </a:xfrm>
              <a:prstGeom prst="line">
                <a:avLst/>
              </a:prstGeom>
              <a:noFill/>
              <a:ln w="0">
                <a:noFill/>
                <a:round/>
                <a:headEnd/>
                <a:tailEnd/>
              </a:ln>
            </p:spPr>
            <p:txBody>
              <a:bodyPr/>
              <a:lstStyle/>
              <a:p>
                <a:endParaRPr lang="en-CA"/>
              </a:p>
            </p:txBody>
          </p:sp>
          <p:sp>
            <p:nvSpPr>
              <p:cNvPr id="32907" name="Line 139"/>
              <p:cNvSpPr>
                <a:spLocks noChangeShapeType="1"/>
              </p:cNvSpPr>
              <p:nvPr/>
            </p:nvSpPr>
            <p:spPr bwMode="auto">
              <a:xfrm>
                <a:off x="881" y="2293"/>
                <a:ext cx="9" cy="1"/>
              </a:xfrm>
              <a:prstGeom prst="line">
                <a:avLst/>
              </a:prstGeom>
              <a:noFill/>
              <a:ln w="0">
                <a:noFill/>
                <a:round/>
                <a:headEnd/>
                <a:tailEnd/>
              </a:ln>
            </p:spPr>
            <p:txBody>
              <a:bodyPr/>
              <a:lstStyle/>
              <a:p>
                <a:endParaRPr lang="en-CA"/>
              </a:p>
            </p:txBody>
          </p:sp>
          <p:sp>
            <p:nvSpPr>
              <p:cNvPr id="32908" name="Line 140"/>
              <p:cNvSpPr>
                <a:spLocks noChangeShapeType="1"/>
              </p:cNvSpPr>
              <p:nvPr/>
            </p:nvSpPr>
            <p:spPr bwMode="auto">
              <a:xfrm flipH="1">
                <a:off x="1885" y="2293"/>
                <a:ext cx="9" cy="1"/>
              </a:xfrm>
              <a:prstGeom prst="line">
                <a:avLst/>
              </a:prstGeom>
              <a:noFill/>
              <a:ln w="0">
                <a:noFill/>
                <a:round/>
                <a:headEnd/>
                <a:tailEnd/>
              </a:ln>
            </p:spPr>
            <p:txBody>
              <a:bodyPr/>
              <a:lstStyle/>
              <a:p>
                <a:endParaRPr lang="en-CA"/>
              </a:p>
            </p:txBody>
          </p:sp>
          <p:sp>
            <p:nvSpPr>
              <p:cNvPr id="32909" name="Line 141"/>
              <p:cNvSpPr>
                <a:spLocks noChangeShapeType="1"/>
              </p:cNvSpPr>
              <p:nvPr/>
            </p:nvSpPr>
            <p:spPr bwMode="auto">
              <a:xfrm>
                <a:off x="881" y="2463"/>
                <a:ext cx="9" cy="1"/>
              </a:xfrm>
              <a:prstGeom prst="line">
                <a:avLst/>
              </a:prstGeom>
              <a:noFill/>
              <a:ln w="0">
                <a:noFill/>
                <a:round/>
                <a:headEnd/>
                <a:tailEnd/>
              </a:ln>
            </p:spPr>
            <p:txBody>
              <a:bodyPr/>
              <a:lstStyle/>
              <a:p>
                <a:endParaRPr lang="en-CA"/>
              </a:p>
            </p:txBody>
          </p:sp>
          <p:sp>
            <p:nvSpPr>
              <p:cNvPr id="32910" name="Line 142"/>
              <p:cNvSpPr>
                <a:spLocks noChangeShapeType="1"/>
              </p:cNvSpPr>
              <p:nvPr/>
            </p:nvSpPr>
            <p:spPr bwMode="auto">
              <a:xfrm flipH="1">
                <a:off x="1885" y="2463"/>
                <a:ext cx="9" cy="1"/>
              </a:xfrm>
              <a:prstGeom prst="line">
                <a:avLst/>
              </a:prstGeom>
              <a:noFill/>
              <a:ln w="0">
                <a:noFill/>
                <a:round/>
                <a:headEnd/>
                <a:tailEnd/>
              </a:ln>
            </p:spPr>
            <p:txBody>
              <a:bodyPr/>
              <a:lstStyle/>
              <a:p>
                <a:endParaRPr lang="en-CA"/>
              </a:p>
            </p:txBody>
          </p:sp>
          <p:sp>
            <p:nvSpPr>
              <p:cNvPr id="32911" name="Line 143"/>
              <p:cNvSpPr>
                <a:spLocks noChangeShapeType="1"/>
              </p:cNvSpPr>
              <p:nvPr/>
            </p:nvSpPr>
            <p:spPr bwMode="auto">
              <a:xfrm>
                <a:off x="881" y="2641"/>
                <a:ext cx="9" cy="1"/>
              </a:xfrm>
              <a:prstGeom prst="line">
                <a:avLst/>
              </a:prstGeom>
              <a:noFill/>
              <a:ln w="0">
                <a:noFill/>
                <a:round/>
                <a:headEnd/>
                <a:tailEnd/>
              </a:ln>
            </p:spPr>
            <p:txBody>
              <a:bodyPr/>
              <a:lstStyle/>
              <a:p>
                <a:endParaRPr lang="en-CA"/>
              </a:p>
            </p:txBody>
          </p:sp>
          <p:sp>
            <p:nvSpPr>
              <p:cNvPr id="32912" name="Line 144"/>
              <p:cNvSpPr>
                <a:spLocks noChangeShapeType="1"/>
              </p:cNvSpPr>
              <p:nvPr/>
            </p:nvSpPr>
            <p:spPr bwMode="auto">
              <a:xfrm flipH="1">
                <a:off x="1885" y="2641"/>
                <a:ext cx="9" cy="1"/>
              </a:xfrm>
              <a:prstGeom prst="line">
                <a:avLst/>
              </a:prstGeom>
              <a:noFill/>
              <a:ln w="0">
                <a:noFill/>
                <a:round/>
                <a:headEnd/>
                <a:tailEnd/>
              </a:ln>
            </p:spPr>
            <p:txBody>
              <a:bodyPr/>
              <a:lstStyle/>
              <a:p>
                <a:endParaRPr lang="en-CA"/>
              </a:p>
            </p:txBody>
          </p:sp>
          <p:sp>
            <p:nvSpPr>
              <p:cNvPr id="32913" name="Line 145"/>
              <p:cNvSpPr>
                <a:spLocks noChangeShapeType="1"/>
              </p:cNvSpPr>
              <p:nvPr/>
            </p:nvSpPr>
            <p:spPr bwMode="auto">
              <a:xfrm>
                <a:off x="881" y="2658"/>
                <a:ext cx="1013" cy="1"/>
              </a:xfrm>
              <a:prstGeom prst="line">
                <a:avLst/>
              </a:prstGeom>
              <a:noFill/>
              <a:ln w="0">
                <a:noFill/>
                <a:round/>
                <a:headEnd/>
                <a:tailEnd/>
              </a:ln>
            </p:spPr>
            <p:txBody>
              <a:bodyPr/>
              <a:lstStyle/>
              <a:p>
                <a:endParaRPr lang="en-CA"/>
              </a:p>
            </p:txBody>
          </p:sp>
          <p:sp>
            <p:nvSpPr>
              <p:cNvPr id="32914" name="Freeform 146"/>
              <p:cNvSpPr>
                <a:spLocks/>
              </p:cNvSpPr>
              <p:nvPr/>
            </p:nvSpPr>
            <p:spPr bwMode="auto">
              <a:xfrm>
                <a:off x="881" y="1624"/>
                <a:ext cx="1013" cy="1034"/>
              </a:xfrm>
              <a:custGeom>
                <a:avLst/>
                <a:gdLst/>
                <a:ahLst/>
                <a:cxnLst>
                  <a:cxn ang="0">
                    <a:pos x="0" y="0"/>
                  </a:cxn>
                  <a:cxn ang="0">
                    <a:pos x="238" y="0"/>
                  </a:cxn>
                  <a:cxn ang="0">
                    <a:pos x="238" y="238"/>
                  </a:cxn>
                </a:cxnLst>
                <a:rect l="0" t="0" r="r" b="b"/>
                <a:pathLst>
                  <a:path w="238" h="238">
                    <a:moveTo>
                      <a:pt x="0" y="0"/>
                    </a:moveTo>
                    <a:lnTo>
                      <a:pt x="238" y="0"/>
                    </a:lnTo>
                    <a:lnTo>
                      <a:pt x="238" y="238"/>
                    </a:lnTo>
                  </a:path>
                </a:pathLst>
              </a:custGeom>
              <a:noFill/>
              <a:ln w="0">
                <a:noFill/>
                <a:prstDash val="solid"/>
                <a:round/>
                <a:headEnd/>
                <a:tailEnd/>
              </a:ln>
            </p:spPr>
            <p:txBody>
              <a:bodyPr/>
              <a:lstStyle/>
              <a:p>
                <a:endParaRPr lang="en-CA"/>
              </a:p>
            </p:txBody>
          </p:sp>
          <p:sp>
            <p:nvSpPr>
              <p:cNvPr id="32915" name="Line 147"/>
              <p:cNvSpPr>
                <a:spLocks noChangeShapeType="1"/>
              </p:cNvSpPr>
              <p:nvPr/>
            </p:nvSpPr>
            <p:spPr bwMode="auto">
              <a:xfrm>
                <a:off x="881" y="1624"/>
                <a:ext cx="1" cy="1034"/>
              </a:xfrm>
              <a:prstGeom prst="line">
                <a:avLst/>
              </a:prstGeom>
              <a:noFill/>
              <a:ln w="0">
                <a:noFill/>
                <a:round/>
                <a:headEnd/>
                <a:tailEnd/>
              </a:ln>
            </p:spPr>
            <p:txBody>
              <a:bodyPr/>
              <a:lstStyle/>
              <a:p>
                <a:endParaRPr lang="en-CA"/>
              </a:p>
            </p:txBody>
          </p:sp>
        </p:grpSp>
        <p:grpSp>
          <p:nvGrpSpPr>
            <p:cNvPr id="32916" name="Group 148"/>
            <p:cNvGrpSpPr>
              <a:grpSpLocks/>
            </p:cNvGrpSpPr>
            <p:nvPr/>
          </p:nvGrpSpPr>
          <p:grpSpPr bwMode="auto">
            <a:xfrm>
              <a:off x="4405" y="901"/>
              <a:ext cx="188" cy="21"/>
              <a:chOff x="90" y="894"/>
              <a:chExt cx="209" cy="23"/>
            </a:xfrm>
          </p:grpSpPr>
          <p:sp>
            <p:nvSpPr>
              <p:cNvPr id="32917" name="Oval 149"/>
              <p:cNvSpPr>
                <a:spLocks noChangeArrowheads="1"/>
              </p:cNvSpPr>
              <p:nvPr/>
            </p:nvSpPr>
            <p:spPr bwMode="auto">
              <a:xfrm>
                <a:off x="90" y="894"/>
                <a:ext cx="23" cy="23"/>
              </a:xfrm>
              <a:prstGeom prst="ellipse">
                <a:avLst/>
              </a:prstGeom>
              <a:solidFill>
                <a:schemeClr val="tx1"/>
              </a:solidFill>
              <a:ln w="9525">
                <a:solidFill>
                  <a:schemeClr val="tx1"/>
                </a:solidFill>
                <a:round/>
                <a:headEnd/>
                <a:tailEnd/>
              </a:ln>
              <a:effectLst/>
            </p:spPr>
            <p:txBody>
              <a:bodyPr wrap="none" anchor="ctr"/>
              <a:lstStyle/>
              <a:p>
                <a:endParaRPr lang="en-CA"/>
              </a:p>
            </p:txBody>
          </p:sp>
          <p:sp>
            <p:nvSpPr>
              <p:cNvPr id="32918" name="Oval 150"/>
              <p:cNvSpPr>
                <a:spLocks noChangeArrowheads="1"/>
              </p:cNvSpPr>
              <p:nvPr/>
            </p:nvSpPr>
            <p:spPr bwMode="auto">
              <a:xfrm>
                <a:off x="183" y="894"/>
                <a:ext cx="23" cy="23"/>
              </a:xfrm>
              <a:prstGeom prst="ellipse">
                <a:avLst/>
              </a:prstGeom>
              <a:solidFill>
                <a:schemeClr val="tx1"/>
              </a:solidFill>
              <a:ln w="9525">
                <a:solidFill>
                  <a:schemeClr val="tx1"/>
                </a:solidFill>
                <a:round/>
                <a:headEnd/>
                <a:tailEnd/>
              </a:ln>
              <a:effectLst/>
            </p:spPr>
            <p:txBody>
              <a:bodyPr wrap="none" anchor="ctr"/>
              <a:lstStyle/>
              <a:p>
                <a:endParaRPr lang="en-CA"/>
              </a:p>
            </p:txBody>
          </p:sp>
          <p:sp>
            <p:nvSpPr>
              <p:cNvPr id="32919" name="Oval 151"/>
              <p:cNvSpPr>
                <a:spLocks noChangeArrowheads="1"/>
              </p:cNvSpPr>
              <p:nvPr/>
            </p:nvSpPr>
            <p:spPr bwMode="auto">
              <a:xfrm>
                <a:off x="276" y="894"/>
                <a:ext cx="23" cy="23"/>
              </a:xfrm>
              <a:prstGeom prst="ellipse">
                <a:avLst/>
              </a:prstGeom>
              <a:solidFill>
                <a:schemeClr val="tx1"/>
              </a:solidFill>
              <a:ln w="9525">
                <a:solidFill>
                  <a:schemeClr val="tx1"/>
                </a:solidFill>
                <a:round/>
                <a:headEnd/>
                <a:tailEnd/>
              </a:ln>
              <a:effectLst/>
            </p:spPr>
            <p:txBody>
              <a:bodyPr wrap="none" anchor="ctr"/>
              <a:lstStyle/>
              <a:p>
                <a:endParaRPr lang="en-CA"/>
              </a:p>
            </p:txBody>
          </p:sp>
        </p:grpSp>
        <p:sp>
          <p:nvSpPr>
            <p:cNvPr id="32920" name="Text Box 152"/>
            <p:cNvSpPr txBox="1">
              <a:spLocks noChangeArrowheads="1"/>
            </p:cNvSpPr>
            <p:nvPr/>
          </p:nvSpPr>
          <p:spPr bwMode="auto">
            <a:xfrm>
              <a:off x="4686" y="241"/>
              <a:ext cx="570" cy="173"/>
            </a:xfrm>
            <a:prstGeom prst="rect">
              <a:avLst/>
            </a:prstGeom>
            <a:noFill/>
            <a:ln w="9525">
              <a:noFill/>
              <a:miter lim="800000"/>
              <a:headEnd/>
              <a:tailEnd/>
            </a:ln>
            <a:effectLst/>
          </p:spPr>
          <p:txBody>
            <a:bodyPr wrap="none">
              <a:spAutoFit/>
            </a:bodyPr>
            <a:lstStyle/>
            <a:p>
              <a:pPr eaLnBrk="1" hangingPunct="1"/>
              <a:r>
                <a:rPr lang="en-US" sz="1200">
                  <a:latin typeface="Arial" charset="0"/>
                </a:rPr>
                <a:t>Spike train</a:t>
              </a:r>
            </a:p>
          </p:txBody>
        </p:sp>
        <p:sp>
          <p:nvSpPr>
            <p:cNvPr id="32921" name="Text Box 153"/>
            <p:cNvSpPr txBox="1">
              <a:spLocks noChangeArrowheads="1"/>
            </p:cNvSpPr>
            <p:nvPr/>
          </p:nvSpPr>
          <p:spPr bwMode="auto">
            <a:xfrm>
              <a:off x="4725" y="760"/>
              <a:ext cx="484" cy="173"/>
            </a:xfrm>
            <a:prstGeom prst="rect">
              <a:avLst/>
            </a:prstGeom>
            <a:noFill/>
            <a:ln w="9525">
              <a:noFill/>
              <a:miter lim="800000"/>
              <a:headEnd/>
              <a:tailEnd/>
            </a:ln>
            <a:effectLst/>
          </p:spPr>
          <p:txBody>
            <a:bodyPr wrap="none">
              <a:spAutoFit/>
            </a:bodyPr>
            <a:lstStyle/>
            <a:p>
              <a:pPr eaLnBrk="1" hangingPunct="1"/>
              <a:r>
                <a:rPr lang="en-US" sz="1200">
                  <a:latin typeface="Arial" charset="0"/>
                </a:rPr>
                <a:t>Stimulus</a:t>
              </a:r>
            </a:p>
          </p:txBody>
        </p:sp>
      </p:grpSp>
      <p:sp>
        <p:nvSpPr>
          <p:cNvPr id="32922" name="Rectangle 154"/>
          <p:cNvSpPr>
            <a:spLocks noChangeArrowheads="1"/>
          </p:cNvSpPr>
          <p:nvPr/>
        </p:nvSpPr>
        <p:spPr bwMode="auto">
          <a:xfrm>
            <a:off x="6238875" y="1182688"/>
            <a:ext cx="227013" cy="371475"/>
          </a:xfrm>
          <a:prstGeom prst="rect">
            <a:avLst/>
          </a:prstGeom>
          <a:noFill/>
          <a:ln w="9525">
            <a:solidFill>
              <a:schemeClr val="tx1"/>
            </a:solidFill>
            <a:prstDash val="dash"/>
            <a:miter lim="800000"/>
            <a:headEnd/>
            <a:tailEnd/>
          </a:ln>
          <a:effectLst/>
        </p:spPr>
        <p:txBody>
          <a:bodyPr wrap="none" anchor="ctr"/>
          <a:lstStyle/>
          <a:p>
            <a:endParaRPr lang="en-CA"/>
          </a:p>
        </p:txBody>
      </p:sp>
      <p:grpSp>
        <p:nvGrpSpPr>
          <p:cNvPr id="32923" name="Group 155"/>
          <p:cNvGrpSpPr>
            <a:grpSpLocks/>
          </p:cNvGrpSpPr>
          <p:nvPr/>
        </p:nvGrpSpPr>
        <p:grpSpPr bwMode="auto">
          <a:xfrm>
            <a:off x="5099050" y="1598613"/>
            <a:ext cx="1244600" cy="439737"/>
            <a:chOff x="3212" y="425"/>
            <a:chExt cx="784" cy="277"/>
          </a:xfrm>
        </p:grpSpPr>
        <p:grpSp>
          <p:nvGrpSpPr>
            <p:cNvPr id="32924" name="Group 156"/>
            <p:cNvGrpSpPr>
              <a:grpSpLocks/>
            </p:cNvGrpSpPr>
            <p:nvPr/>
          </p:nvGrpSpPr>
          <p:grpSpPr bwMode="auto">
            <a:xfrm>
              <a:off x="3212" y="442"/>
              <a:ext cx="784" cy="260"/>
              <a:chOff x="1896" y="370"/>
              <a:chExt cx="869" cy="288"/>
            </a:xfrm>
          </p:grpSpPr>
          <p:sp>
            <p:nvSpPr>
              <p:cNvPr id="32925" name="Line 157"/>
              <p:cNvSpPr>
                <a:spLocks noChangeShapeType="1"/>
              </p:cNvSpPr>
              <p:nvPr/>
            </p:nvSpPr>
            <p:spPr bwMode="auto">
              <a:xfrm>
                <a:off x="2765" y="370"/>
                <a:ext cx="0" cy="63"/>
              </a:xfrm>
              <a:prstGeom prst="line">
                <a:avLst/>
              </a:prstGeom>
              <a:noFill/>
              <a:ln w="9525">
                <a:solidFill>
                  <a:schemeClr val="tx1"/>
                </a:solidFill>
                <a:round/>
                <a:headEnd/>
                <a:tailEnd/>
              </a:ln>
              <a:effectLst/>
            </p:spPr>
            <p:txBody>
              <a:bodyPr/>
              <a:lstStyle/>
              <a:p>
                <a:endParaRPr lang="en-CA"/>
              </a:p>
            </p:txBody>
          </p:sp>
          <p:sp>
            <p:nvSpPr>
              <p:cNvPr id="32926" name="Line 158"/>
              <p:cNvSpPr>
                <a:spLocks noChangeShapeType="1"/>
              </p:cNvSpPr>
              <p:nvPr/>
            </p:nvSpPr>
            <p:spPr bwMode="auto">
              <a:xfrm flipH="1">
                <a:off x="1896" y="432"/>
                <a:ext cx="869" cy="0"/>
              </a:xfrm>
              <a:prstGeom prst="line">
                <a:avLst/>
              </a:prstGeom>
              <a:noFill/>
              <a:ln w="9525">
                <a:solidFill>
                  <a:schemeClr val="tx1"/>
                </a:solidFill>
                <a:round/>
                <a:headEnd/>
                <a:tailEnd/>
              </a:ln>
              <a:effectLst/>
            </p:spPr>
            <p:txBody>
              <a:bodyPr/>
              <a:lstStyle/>
              <a:p>
                <a:endParaRPr lang="en-CA"/>
              </a:p>
            </p:txBody>
          </p:sp>
          <p:sp>
            <p:nvSpPr>
              <p:cNvPr id="32927" name="Line 159"/>
              <p:cNvSpPr>
                <a:spLocks noChangeShapeType="1"/>
              </p:cNvSpPr>
              <p:nvPr/>
            </p:nvSpPr>
            <p:spPr bwMode="auto">
              <a:xfrm>
                <a:off x="1896" y="432"/>
                <a:ext cx="0" cy="226"/>
              </a:xfrm>
              <a:prstGeom prst="line">
                <a:avLst/>
              </a:prstGeom>
              <a:noFill/>
              <a:ln w="9525">
                <a:solidFill>
                  <a:schemeClr val="tx1"/>
                </a:solidFill>
                <a:round/>
                <a:headEnd/>
                <a:tailEnd type="triangle" w="med" len="med"/>
              </a:ln>
              <a:effectLst/>
            </p:spPr>
            <p:txBody>
              <a:bodyPr/>
              <a:lstStyle/>
              <a:p>
                <a:endParaRPr lang="en-CA"/>
              </a:p>
            </p:txBody>
          </p:sp>
        </p:grpSp>
        <p:sp>
          <p:nvSpPr>
            <p:cNvPr id="32928" name="Text Box 160"/>
            <p:cNvSpPr txBox="1">
              <a:spLocks noChangeArrowheads="1"/>
            </p:cNvSpPr>
            <p:nvPr/>
          </p:nvSpPr>
          <p:spPr bwMode="auto">
            <a:xfrm>
              <a:off x="3502" y="425"/>
              <a:ext cx="165" cy="192"/>
            </a:xfrm>
            <a:prstGeom prst="rect">
              <a:avLst/>
            </a:prstGeom>
            <a:noFill/>
            <a:ln w="9525">
              <a:noFill/>
              <a:miter lim="800000"/>
              <a:headEnd/>
              <a:tailEnd/>
            </a:ln>
            <a:effectLst/>
          </p:spPr>
          <p:txBody>
            <a:bodyPr wrap="none">
              <a:spAutoFit/>
            </a:bodyPr>
            <a:lstStyle/>
            <a:p>
              <a:pPr eaLnBrk="1" hangingPunct="1"/>
              <a:r>
                <a:rPr lang="en-US" sz="1400">
                  <a:latin typeface="Symbol" pitchFamily="18" charset="2"/>
                </a:rPr>
                <a:t>t</a:t>
              </a:r>
            </a:p>
          </p:txBody>
        </p:sp>
      </p:grpSp>
      <p:sp>
        <p:nvSpPr>
          <p:cNvPr id="32929" name="Rectangle 161"/>
          <p:cNvSpPr>
            <a:spLocks noChangeArrowheads="1"/>
          </p:cNvSpPr>
          <p:nvPr/>
        </p:nvSpPr>
        <p:spPr bwMode="auto">
          <a:xfrm>
            <a:off x="3462338" y="1192213"/>
            <a:ext cx="225425" cy="369887"/>
          </a:xfrm>
          <a:prstGeom prst="rect">
            <a:avLst/>
          </a:prstGeom>
          <a:noFill/>
          <a:ln w="9525">
            <a:solidFill>
              <a:schemeClr val="tx1"/>
            </a:solidFill>
            <a:prstDash val="dash"/>
            <a:miter lim="800000"/>
            <a:headEnd/>
            <a:tailEnd/>
          </a:ln>
          <a:effectLst/>
        </p:spPr>
        <p:txBody>
          <a:bodyPr wrap="none" anchor="ctr"/>
          <a:lstStyle/>
          <a:p>
            <a:endParaRPr lang="en-CA"/>
          </a:p>
        </p:txBody>
      </p:sp>
      <p:grpSp>
        <p:nvGrpSpPr>
          <p:cNvPr id="32930" name="Group 162"/>
          <p:cNvGrpSpPr>
            <a:grpSpLocks/>
          </p:cNvGrpSpPr>
          <p:nvPr/>
        </p:nvGrpSpPr>
        <p:grpSpPr bwMode="auto">
          <a:xfrm>
            <a:off x="2324100" y="1585913"/>
            <a:ext cx="1243013" cy="438150"/>
            <a:chOff x="1464" y="417"/>
            <a:chExt cx="783" cy="276"/>
          </a:xfrm>
        </p:grpSpPr>
        <p:grpSp>
          <p:nvGrpSpPr>
            <p:cNvPr id="32931" name="Group 163"/>
            <p:cNvGrpSpPr>
              <a:grpSpLocks/>
            </p:cNvGrpSpPr>
            <p:nvPr/>
          </p:nvGrpSpPr>
          <p:grpSpPr bwMode="auto">
            <a:xfrm>
              <a:off x="1464" y="434"/>
              <a:ext cx="783" cy="259"/>
              <a:chOff x="1896" y="370"/>
              <a:chExt cx="869" cy="288"/>
            </a:xfrm>
          </p:grpSpPr>
          <p:sp>
            <p:nvSpPr>
              <p:cNvPr id="32932" name="Line 164"/>
              <p:cNvSpPr>
                <a:spLocks noChangeShapeType="1"/>
              </p:cNvSpPr>
              <p:nvPr/>
            </p:nvSpPr>
            <p:spPr bwMode="auto">
              <a:xfrm>
                <a:off x="2765" y="370"/>
                <a:ext cx="0" cy="63"/>
              </a:xfrm>
              <a:prstGeom prst="line">
                <a:avLst/>
              </a:prstGeom>
              <a:noFill/>
              <a:ln w="9525">
                <a:solidFill>
                  <a:schemeClr val="tx1"/>
                </a:solidFill>
                <a:round/>
                <a:headEnd/>
                <a:tailEnd/>
              </a:ln>
              <a:effectLst/>
            </p:spPr>
            <p:txBody>
              <a:bodyPr/>
              <a:lstStyle/>
              <a:p>
                <a:endParaRPr lang="en-CA"/>
              </a:p>
            </p:txBody>
          </p:sp>
          <p:sp>
            <p:nvSpPr>
              <p:cNvPr id="32933" name="Line 165"/>
              <p:cNvSpPr>
                <a:spLocks noChangeShapeType="1"/>
              </p:cNvSpPr>
              <p:nvPr/>
            </p:nvSpPr>
            <p:spPr bwMode="auto">
              <a:xfrm flipH="1">
                <a:off x="1896" y="432"/>
                <a:ext cx="869" cy="0"/>
              </a:xfrm>
              <a:prstGeom prst="line">
                <a:avLst/>
              </a:prstGeom>
              <a:noFill/>
              <a:ln w="9525">
                <a:solidFill>
                  <a:schemeClr val="tx1"/>
                </a:solidFill>
                <a:round/>
                <a:headEnd/>
                <a:tailEnd/>
              </a:ln>
              <a:effectLst/>
            </p:spPr>
            <p:txBody>
              <a:bodyPr/>
              <a:lstStyle/>
              <a:p>
                <a:endParaRPr lang="en-CA"/>
              </a:p>
            </p:txBody>
          </p:sp>
          <p:sp>
            <p:nvSpPr>
              <p:cNvPr id="32934" name="Line 166"/>
              <p:cNvSpPr>
                <a:spLocks noChangeShapeType="1"/>
              </p:cNvSpPr>
              <p:nvPr/>
            </p:nvSpPr>
            <p:spPr bwMode="auto">
              <a:xfrm>
                <a:off x="1896" y="432"/>
                <a:ext cx="0" cy="226"/>
              </a:xfrm>
              <a:prstGeom prst="line">
                <a:avLst/>
              </a:prstGeom>
              <a:noFill/>
              <a:ln w="9525">
                <a:solidFill>
                  <a:schemeClr val="tx1"/>
                </a:solidFill>
                <a:round/>
                <a:headEnd/>
                <a:tailEnd type="triangle" w="med" len="med"/>
              </a:ln>
              <a:effectLst/>
            </p:spPr>
            <p:txBody>
              <a:bodyPr/>
              <a:lstStyle/>
              <a:p>
                <a:endParaRPr lang="en-CA"/>
              </a:p>
            </p:txBody>
          </p:sp>
        </p:grpSp>
        <p:sp>
          <p:nvSpPr>
            <p:cNvPr id="32935" name="Text Box 167"/>
            <p:cNvSpPr txBox="1">
              <a:spLocks noChangeArrowheads="1"/>
            </p:cNvSpPr>
            <p:nvPr/>
          </p:nvSpPr>
          <p:spPr bwMode="auto">
            <a:xfrm>
              <a:off x="1753" y="417"/>
              <a:ext cx="165" cy="192"/>
            </a:xfrm>
            <a:prstGeom prst="rect">
              <a:avLst/>
            </a:prstGeom>
            <a:noFill/>
            <a:ln w="9525">
              <a:noFill/>
              <a:miter lim="800000"/>
              <a:headEnd/>
              <a:tailEnd/>
            </a:ln>
            <a:effectLst/>
          </p:spPr>
          <p:txBody>
            <a:bodyPr wrap="none">
              <a:spAutoFit/>
            </a:bodyPr>
            <a:lstStyle/>
            <a:p>
              <a:pPr eaLnBrk="1" hangingPunct="1"/>
              <a:r>
                <a:rPr lang="en-US" sz="1400">
                  <a:latin typeface="Symbol" pitchFamily="18" charset="2"/>
                </a:rPr>
                <a:t>t</a:t>
              </a:r>
            </a:p>
          </p:txBody>
        </p:sp>
      </p:grpSp>
      <p:sp>
        <p:nvSpPr>
          <p:cNvPr id="32982" name="Text Box 214"/>
          <p:cNvSpPr txBox="1">
            <a:spLocks noChangeArrowheads="1"/>
          </p:cNvSpPr>
          <p:nvPr/>
        </p:nvSpPr>
        <p:spPr bwMode="auto">
          <a:xfrm>
            <a:off x="206375" y="5905500"/>
            <a:ext cx="8572500" cy="701675"/>
          </a:xfrm>
          <a:prstGeom prst="rect">
            <a:avLst/>
          </a:prstGeom>
          <a:noFill/>
          <a:ln w="12700">
            <a:noFill/>
            <a:miter lim="800000"/>
            <a:headEnd/>
            <a:tailEnd/>
          </a:ln>
          <a:effectLst/>
        </p:spPr>
        <p:txBody>
          <a:bodyPr>
            <a:spAutoFit/>
          </a:bodyPr>
          <a:lstStyle/>
          <a:p>
            <a:pPr algn="ctr" eaLnBrk="1" hangingPunct="1"/>
            <a:r>
              <a:rPr lang="en-CA" sz="2000">
                <a:latin typeface="Arial" charset="0"/>
              </a:rPr>
              <a:t>The </a:t>
            </a:r>
            <a:r>
              <a:rPr lang="en-CA" sz="2000" b="1">
                <a:latin typeface="Arial" charset="0"/>
              </a:rPr>
              <a:t>spatial</a:t>
            </a:r>
            <a:r>
              <a:rPr lang="en-CA" sz="2000">
                <a:latin typeface="Arial" charset="0"/>
              </a:rPr>
              <a:t> receptive field at a single value of </a:t>
            </a:r>
            <a:r>
              <a:rPr lang="en-CA" sz="2000">
                <a:latin typeface="Symbol" pitchFamily="18" charset="2"/>
              </a:rPr>
              <a:t>t</a:t>
            </a:r>
            <a:r>
              <a:rPr lang="en-CA" sz="2000">
                <a:latin typeface="Arial" charset="0"/>
              </a:rPr>
              <a:t> can be measured with spike-triggered averaging.</a:t>
            </a:r>
          </a:p>
        </p:txBody>
      </p:sp>
      <p:sp>
        <p:nvSpPr>
          <p:cNvPr id="32983" name="Rectangle 215"/>
          <p:cNvSpPr>
            <a:spLocks noChangeArrowheads="1"/>
          </p:cNvSpPr>
          <p:nvPr/>
        </p:nvSpPr>
        <p:spPr bwMode="auto">
          <a:xfrm>
            <a:off x="1895475" y="2009775"/>
            <a:ext cx="714375" cy="714375"/>
          </a:xfrm>
          <a:prstGeom prst="rect">
            <a:avLst/>
          </a:prstGeom>
          <a:noFill/>
          <a:ln w="38100">
            <a:solidFill>
              <a:srgbClr val="33CC33"/>
            </a:solidFill>
            <a:miter lim="800000"/>
            <a:headEnd/>
            <a:tailEnd/>
          </a:ln>
          <a:effectLst/>
        </p:spPr>
        <p:txBody>
          <a:bodyPr wrap="none" anchor="ctr"/>
          <a:lstStyle/>
          <a:p>
            <a:endParaRPr lang="en-CA"/>
          </a:p>
        </p:txBody>
      </p:sp>
      <p:grpSp>
        <p:nvGrpSpPr>
          <p:cNvPr id="32984" name="Group 216"/>
          <p:cNvGrpSpPr>
            <a:grpSpLocks/>
          </p:cNvGrpSpPr>
          <p:nvPr/>
        </p:nvGrpSpPr>
        <p:grpSpPr bwMode="auto">
          <a:xfrm>
            <a:off x="1312863" y="2792413"/>
            <a:ext cx="1473200" cy="1897062"/>
            <a:chOff x="827" y="1177"/>
            <a:chExt cx="928" cy="1195"/>
          </a:xfrm>
        </p:grpSpPr>
        <p:sp>
          <p:nvSpPr>
            <p:cNvPr id="32985" name="Rectangle 217"/>
            <p:cNvSpPr>
              <a:spLocks noChangeArrowheads="1"/>
            </p:cNvSpPr>
            <p:nvPr/>
          </p:nvSpPr>
          <p:spPr bwMode="auto">
            <a:xfrm>
              <a:off x="1050" y="1496"/>
              <a:ext cx="705" cy="705"/>
            </a:xfrm>
            <a:prstGeom prst="rect">
              <a:avLst/>
            </a:prstGeom>
            <a:solidFill>
              <a:srgbClr val="FFFFFF"/>
            </a:solidFill>
            <a:ln w="9525">
              <a:solidFill>
                <a:srgbClr val="000000"/>
              </a:solidFill>
              <a:miter lim="800000"/>
              <a:headEnd/>
              <a:tailEnd/>
            </a:ln>
          </p:spPr>
          <p:txBody>
            <a:bodyPr/>
            <a:lstStyle/>
            <a:p>
              <a:endParaRPr lang="en-CA"/>
            </a:p>
          </p:txBody>
        </p:sp>
        <p:sp>
          <p:nvSpPr>
            <p:cNvPr id="32986" name="Rectangle 218"/>
            <p:cNvSpPr>
              <a:spLocks noChangeArrowheads="1"/>
            </p:cNvSpPr>
            <p:nvPr/>
          </p:nvSpPr>
          <p:spPr bwMode="auto">
            <a:xfrm>
              <a:off x="1050" y="1496"/>
              <a:ext cx="705" cy="705"/>
            </a:xfrm>
            <a:prstGeom prst="rect">
              <a:avLst/>
            </a:prstGeom>
            <a:noFill/>
            <a:ln w="9525">
              <a:solidFill>
                <a:srgbClr val="FFFFFF"/>
              </a:solidFill>
              <a:miter lim="800000"/>
              <a:headEnd/>
              <a:tailEnd/>
            </a:ln>
          </p:spPr>
          <p:txBody>
            <a:bodyPr/>
            <a:lstStyle/>
            <a:p>
              <a:endParaRPr lang="en-CA"/>
            </a:p>
          </p:txBody>
        </p:sp>
        <p:sp>
          <p:nvSpPr>
            <p:cNvPr id="32987" name="Oval 219"/>
            <p:cNvSpPr>
              <a:spLocks noChangeArrowheads="1"/>
            </p:cNvSpPr>
            <p:nvPr/>
          </p:nvSpPr>
          <p:spPr bwMode="auto">
            <a:xfrm>
              <a:off x="1404" y="1831"/>
              <a:ext cx="26" cy="25"/>
            </a:xfrm>
            <a:prstGeom prst="ellipse">
              <a:avLst/>
            </a:prstGeom>
            <a:solidFill>
              <a:schemeClr val="tx1"/>
            </a:solidFill>
            <a:ln w="9525">
              <a:solidFill>
                <a:schemeClr val="tx1"/>
              </a:solidFill>
              <a:round/>
              <a:headEnd/>
              <a:tailEnd/>
            </a:ln>
            <a:effectLst/>
          </p:spPr>
          <p:txBody>
            <a:bodyPr wrap="none" anchor="ctr"/>
            <a:lstStyle/>
            <a:p>
              <a:endParaRPr lang="en-CA"/>
            </a:p>
          </p:txBody>
        </p:sp>
        <p:sp>
          <p:nvSpPr>
            <p:cNvPr id="32988" name="Text Box 220"/>
            <p:cNvSpPr txBox="1">
              <a:spLocks noChangeArrowheads="1"/>
            </p:cNvSpPr>
            <p:nvPr/>
          </p:nvSpPr>
          <p:spPr bwMode="auto">
            <a:xfrm>
              <a:off x="1321" y="2180"/>
              <a:ext cx="172" cy="192"/>
            </a:xfrm>
            <a:prstGeom prst="rect">
              <a:avLst/>
            </a:prstGeom>
            <a:noFill/>
            <a:ln w="9525">
              <a:noFill/>
              <a:miter lim="800000"/>
              <a:headEnd/>
              <a:tailEnd/>
            </a:ln>
            <a:effectLst/>
          </p:spPr>
          <p:txBody>
            <a:bodyPr wrap="none">
              <a:spAutoFit/>
            </a:bodyPr>
            <a:lstStyle/>
            <a:p>
              <a:pPr eaLnBrk="1" hangingPunct="1"/>
              <a:r>
                <a:rPr lang="en-US" sz="1400">
                  <a:latin typeface="Arial" charset="0"/>
                </a:rPr>
                <a:t>x</a:t>
              </a:r>
            </a:p>
          </p:txBody>
        </p:sp>
        <p:sp>
          <p:nvSpPr>
            <p:cNvPr id="32989" name="Text Box 221"/>
            <p:cNvSpPr txBox="1">
              <a:spLocks noChangeArrowheads="1"/>
            </p:cNvSpPr>
            <p:nvPr/>
          </p:nvSpPr>
          <p:spPr bwMode="auto">
            <a:xfrm rot="-5400000">
              <a:off x="837" y="1737"/>
              <a:ext cx="172" cy="192"/>
            </a:xfrm>
            <a:prstGeom prst="rect">
              <a:avLst/>
            </a:prstGeom>
            <a:noFill/>
            <a:ln w="9525">
              <a:noFill/>
              <a:miter lim="800000"/>
              <a:headEnd/>
              <a:tailEnd/>
            </a:ln>
            <a:effectLst/>
          </p:spPr>
          <p:txBody>
            <a:bodyPr wrap="none">
              <a:spAutoFit/>
            </a:bodyPr>
            <a:lstStyle/>
            <a:p>
              <a:pPr eaLnBrk="1" hangingPunct="1"/>
              <a:r>
                <a:rPr lang="en-US" sz="1400">
                  <a:latin typeface="Arial" charset="0"/>
                </a:rPr>
                <a:t>y</a:t>
              </a:r>
            </a:p>
          </p:txBody>
        </p:sp>
        <p:sp>
          <p:nvSpPr>
            <p:cNvPr id="32990" name="Rectangle 222"/>
            <p:cNvSpPr>
              <a:spLocks noChangeArrowheads="1"/>
            </p:cNvSpPr>
            <p:nvPr/>
          </p:nvSpPr>
          <p:spPr bwMode="auto">
            <a:xfrm>
              <a:off x="1046" y="1501"/>
              <a:ext cx="708" cy="708"/>
            </a:xfrm>
            <a:prstGeom prst="rect">
              <a:avLst/>
            </a:prstGeom>
            <a:noFill/>
            <a:ln w="28575">
              <a:solidFill>
                <a:srgbClr val="33CC33"/>
              </a:solidFill>
              <a:miter lim="800000"/>
              <a:headEnd/>
              <a:tailEnd/>
            </a:ln>
            <a:effectLst/>
          </p:spPr>
          <p:txBody>
            <a:bodyPr wrap="none" anchor="ctr"/>
            <a:lstStyle/>
            <a:p>
              <a:endParaRPr lang="en-CA"/>
            </a:p>
          </p:txBody>
        </p:sp>
        <p:sp>
          <p:nvSpPr>
            <p:cNvPr id="32991" name="AutoShape 223"/>
            <p:cNvSpPr>
              <a:spLocks noChangeArrowheads="1"/>
            </p:cNvSpPr>
            <p:nvPr/>
          </p:nvSpPr>
          <p:spPr bwMode="auto">
            <a:xfrm>
              <a:off x="1359" y="1177"/>
              <a:ext cx="88" cy="269"/>
            </a:xfrm>
            <a:prstGeom prst="downArrow">
              <a:avLst>
                <a:gd name="adj1" fmla="val 50000"/>
                <a:gd name="adj2" fmla="val 76420"/>
              </a:avLst>
            </a:prstGeom>
            <a:noFill/>
            <a:ln w="12700">
              <a:solidFill>
                <a:schemeClr val="tx1"/>
              </a:solidFill>
              <a:miter lim="800000"/>
              <a:headEnd/>
              <a:tailEnd/>
            </a:ln>
            <a:effectLst/>
          </p:spPr>
          <p:txBody>
            <a:bodyPr wrap="none" anchor="ctr"/>
            <a:lstStyle/>
            <a:p>
              <a:endParaRPr lang="en-CA"/>
            </a:p>
          </p:txBody>
        </p:sp>
        <p:sp>
          <p:nvSpPr>
            <p:cNvPr id="32992" name="Text Box 224"/>
            <p:cNvSpPr txBox="1">
              <a:spLocks noChangeArrowheads="1"/>
            </p:cNvSpPr>
            <p:nvPr/>
          </p:nvSpPr>
          <p:spPr bwMode="auto">
            <a:xfrm>
              <a:off x="1438" y="1580"/>
              <a:ext cx="180" cy="192"/>
            </a:xfrm>
            <a:prstGeom prst="rect">
              <a:avLst/>
            </a:prstGeom>
            <a:noFill/>
            <a:ln w="12700">
              <a:noFill/>
              <a:miter lim="800000"/>
              <a:headEnd/>
              <a:tailEnd/>
            </a:ln>
            <a:effectLst/>
          </p:spPr>
          <p:txBody>
            <a:bodyPr wrap="none">
              <a:spAutoFit/>
            </a:bodyPr>
            <a:lstStyle/>
            <a:p>
              <a:pPr algn="ctr" eaLnBrk="1" hangingPunct="1"/>
              <a:r>
                <a:rPr lang="en-CA" sz="1400" b="1">
                  <a:solidFill>
                    <a:srgbClr val="CC0000"/>
                  </a:solidFill>
                  <a:latin typeface="Times New Roman" pitchFamily="18" charset="0"/>
                </a:rPr>
                <a:t>+</a:t>
              </a:r>
            </a:p>
          </p:txBody>
        </p:sp>
        <p:sp>
          <p:nvSpPr>
            <p:cNvPr id="32993" name="Text Box 225"/>
            <p:cNvSpPr txBox="1">
              <a:spLocks noChangeArrowheads="1"/>
            </p:cNvSpPr>
            <p:nvPr/>
          </p:nvSpPr>
          <p:spPr bwMode="auto">
            <a:xfrm>
              <a:off x="1585" y="1787"/>
              <a:ext cx="169" cy="250"/>
            </a:xfrm>
            <a:prstGeom prst="rect">
              <a:avLst/>
            </a:prstGeom>
            <a:noFill/>
            <a:ln w="12700">
              <a:noFill/>
              <a:miter lim="800000"/>
              <a:headEnd/>
              <a:tailEnd/>
            </a:ln>
            <a:effectLst/>
          </p:spPr>
          <p:txBody>
            <a:bodyPr wrap="none">
              <a:spAutoFit/>
            </a:bodyPr>
            <a:lstStyle/>
            <a:p>
              <a:pPr algn="ctr" eaLnBrk="1" hangingPunct="1"/>
              <a:r>
                <a:rPr lang="en-CA" sz="2000" b="1">
                  <a:solidFill>
                    <a:srgbClr val="0066FF"/>
                  </a:solidFill>
                  <a:latin typeface="Times New Roman" pitchFamily="18" charset="0"/>
                </a:rPr>
                <a:t>-</a:t>
              </a:r>
            </a:p>
          </p:txBody>
        </p:sp>
        <p:sp>
          <p:nvSpPr>
            <p:cNvPr id="32994" name="Rectangle 226"/>
            <p:cNvSpPr>
              <a:spLocks noChangeArrowheads="1"/>
            </p:cNvSpPr>
            <p:nvPr/>
          </p:nvSpPr>
          <p:spPr bwMode="auto">
            <a:xfrm>
              <a:off x="1482" y="1644"/>
              <a:ext cx="78" cy="78"/>
            </a:xfrm>
            <a:prstGeom prst="rect">
              <a:avLst/>
            </a:prstGeom>
            <a:solidFill>
              <a:srgbClr val="FF0000"/>
            </a:solidFill>
            <a:ln w="12700">
              <a:solidFill>
                <a:schemeClr val="tx1"/>
              </a:solidFill>
              <a:miter lim="800000"/>
              <a:headEnd/>
              <a:tailEnd/>
            </a:ln>
            <a:effectLst/>
          </p:spPr>
          <p:txBody>
            <a:bodyPr wrap="none" anchor="ctr"/>
            <a:lstStyle/>
            <a:p>
              <a:endParaRPr lang="en-CA"/>
            </a:p>
          </p:txBody>
        </p:sp>
        <p:sp>
          <p:nvSpPr>
            <p:cNvPr id="32995" name="Rectangle 227"/>
            <p:cNvSpPr>
              <a:spLocks noChangeArrowheads="1"/>
            </p:cNvSpPr>
            <p:nvPr/>
          </p:nvSpPr>
          <p:spPr bwMode="auto">
            <a:xfrm>
              <a:off x="1626" y="1890"/>
              <a:ext cx="78" cy="78"/>
            </a:xfrm>
            <a:prstGeom prst="rect">
              <a:avLst/>
            </a:prstGeom>
            <a:solidFill>
              <a:srgbClr val="0066FF"/>
            </a:solidFill>
            <a:ln w="12700">
              <a:solidFill>
                <a:schemeClr val="tx1"/>
              </a:solidFill>
              <a:miter lim="800000"/>
              <a:headEnd/>
              <a:tailEnd/>
            </a:ln>
            <a:effectLst/>
          </p:spPr>
          <p:txBody>
            <a:bodyPr wrap="none" anchor="ctr"/>
            <a:lstStyle/>
            <a:p>
              <a:endParaRPr lang="en-CA"/>
            </a:p>
          </p:txBody>
        </p:sp>
      </p:grpSp>
      <p:grpSp>
        <p:nvGrpSpPr>
          <p:cNvPr id="32996" name="Group 228"/>
          <p:cNvGrpSpPr>
            <a:grpSpLocks/>
          </p:cNvGrpSpPr>
          <p:nvPr/>
        </p:nvGrpSpPr>
        <p:grpSpPr bwMode="auto">
          <a:xfrm>
            <a:off x="2957513" y="2755900"/>
            <a:ext cx="1871662" cy="1897063"/>
            <a:chOff x="1863" y="1154"/>
            <a:chExt cx="1179" cy="1195"/>
          </a:xfrm>
        </p:grpSpPr>
        <p:sp>
          <p:nvSpPr>
            <p:cNvPr id="32997" name="Text Box 229"/>
            <p:cNvSpPr txBox="1">
              <a:spLocks noChangeArrowheads="1"/>
            </p:cNvSpPr>
            <p:nvPr/>
          </p:nvSpPr>
          <p:spPr bwMode="auto">
            <a:xfrm>
              <a:off x="1863" y="1696"/>
              <a:ext cx="200" cy="231"/>
            </a:xfrm>
            <a:prstGeom prst="rect">
              <a:avLst/>
            </a:prstGeom>
            <a:noFill/>
            <a:ln w="9525">
              <a:noFill/>
              <a:miter lim="800000"/>
              <a:headEnd/>
              <a:tailEnd/>
            </a:ln>
            <a:effectLst/>
          </p:spPr>
          <p:txBody>
            <a:bodyPr wrap="none">
              <a:spAutoFit/>
            </a:bodyPr>
            <a:lstStyle/>
            <a:p>
              <a:pPr eaLnBrk="1" hangingPunct="1"/>
              <a:r>
                <a:rPr lang="en-US" sz="1800">
                  <a:latin typeface="Arial" charset="0"/>
                </a:rPr>
                <a:t>+</a:t>
              </a:r>
            </a:p>
          </p:txBody>
        </p:sp>
        <p:grpSp>
          <p:nvGrpSpPr>
            <p:cNvPr id="32998" name="Group 230"/>
            <p:cNvGrpSpPr>
              <a:grpSpLocks/>
            </p:cNvGrpSpPr>
            <p:nvPr/>
          </p:nvGrpSpPr>
          <p:grpSpPr bwMode="auto">
            <a:xfrm>
              <a:off x="2114" y="1154"/>
              <a:ext cx="928" cy="1195"/>
              <a:chOff x="2114" y="1154"/>
              <a:chExt cx="928" cy="1195"/>
            </a:xfrm>
          </p:grpSpPr>
          <p:sp>
            <p:nvSpPr>
              <p:cNvPr id="32999" name="Rectangle 231"/>
              <p:cNvSpPr>
                <a:spLocks noChangeArrowheads="1"/>
              </p:cNvSpPr>
              <p:nvPr/>
            </p:nvSpPr>
            <p:spPr bwMode="auto">
              <a:xfrm>
                <a:off x="2337" y="1473"/>
                <a:ext cx="705" cy="705"/>
              </a:xfrm>
              <a:prstGeom prst="rect">
                <a:avLst/>
              </a:prstGeom>
              <a:solidFill>
                <a:srgbClr val="FFFFFF"/>
              </a:solidFill>
              <a:ln w="9525">
                <a:solidFill>
                  <a:srgbClr val="000000"/>
                </a:solidFill>
                <a:miter lim="800000"/>
                <a:headEnd/>
                <a:tailEnd/>
              </a:ln>
            </p:spPr>
            <p:txBody>
              <a:bodyPr/>
              <a:lstStyle/>
              <a:p>
                <a:endParaRPr lang="en-CA"/>
              </a:p>
            </p:txBody>
          </p:sp>
          <p:sp>
            <p:nvSpPr>
              <p:cNvPr id="33000" name="Rectangle 232"/>
              <p:cNvSpPr>
                <a:spLocks noChangeArrowheads="1"/>
              </p:cNvSpPr>
              <p:nvPr/>
            </p:nvSpPr>
            <p:spPr bwMode="auto">
              <a:xfrm>
                <a:off x="2337" y="1473"/>
                <a:ext cx="705" cy="705"/>
              </a:xfrm>
              <a:prstGeom prst="rect">
                <a:avLst/>
              </a:prstGeom>
              <a:noFill/>
              <a:ln w="9525">
                <a:solidFill>
                  <a:srgbClr val="FFFFFF"/>
                </a:solidFill>
                <a:miter lim="800000"/>
                <a:headEnd/>
                <a:tailEnd/>
              </a:ln>
            </p:spPr>
            <p:txBody>
              <a:bodyPr/>
              <a:lstStyle/>
              <a:p>
                <a:endParaRPr lang="en-CA"/>
              </a:p>
            </p:txBody>
          </p:sp>
          <p:sp>
            <p:nvSpPr>
              <p:cNvPr id="33001" name="Oval 233"/>
              <p:cNvSpPr>
                <a:spLocks noChangeArrowheads="1"/>
              </p:cNvSpPr>
              <p:nvPr/>
            </p:nvSpPr>
            <p:spPr bwMode="auto">
              <a:xfrm>
                <a:off x="2691" y="1808"/>
                <a:ext cx="26" cy="25"/>
              </a:xfrm>
              <a:prstGeom prst="ellipse">
                <a:avLst/>
              </a:prstGeom>
              <a:solidFill>
                <a:schemeClr val="tx1"/>
              </a:solidFill>
              <a:ln w="9525">
                <a:solidFill>
                  <a:schemeClr val="tx1"/>
                </a:solidFill>
                <a:round/>
                <a:headEnd/>
                <a:tailEnd/>
              </a:ln>
              <a:effectLst/>
            </p:spPr>
            <p:txBody>
              <a:bodyPr wrap="none" anchor="ctr"/>
              <a:lstStyle/>
              <a:p>
                <a:endParaRPr lang="en-CA"/>
              </a:p>
            </p:txBody>
          </p:sp>
          <p:sp>
            <p:nvSpPr>
              <p:cNvPr id="33002" name="Text Box 234"/>
              <p:cNvSpPr txBox="1">
                <a:spLocks noChangeArrowheads="1"/>
              </p:cNvSpPr>
              <p:nvPr/>
            </p:nvSpPr>
            <p:spPr bwMode="auto">
              <a:xfrm>
                <a:off x="2608" y="2157"/>
                <a:ext cx="172" cy="192"/>
              </a:xfrm>
              <a:prstGeom prst="rect">
                <a:avLst/>
              </a:prstGeom>
              <a:noFill/>
              <a:ln w="9525">
                <a:noFill/>
                <a:miter lim="800000"/>
                <a:headEnd/>
                <a:tailEnd/>
              </a:ln>
              <a:effectLst/>
            </p:spPr>
            <p:txBody>
              <a:bodyPr wrap="none">
                <a:spAutoFit/>
              </a:bodyPr>
              <a:lstStyle/>
              <a:p>
                <a:pPr eaLnBrk="1" hangingPunct="1"/>
                <a:r>
                  <a:rPr lang="en-US" sz="1400">
                    <a:latin typeface="Arial" charset="0"/>
                  </a:rPr>
                  <a:t>x</a:t>
                </a:r>
              </a:p>
            </p:txBody>
          </p:sp>
          <p:sp>
            <p:nvSpPr>
              <p:cNvPr id="33003" name="Text Box 235"/>
              <p:cNvSpPr txBox="1">
                <a:spLocks noChangeArrowheads="1"/>
              </p:cNvSpPr>
              <p:nvPr/>
            </p:nvSpPr>
            <p:spPr bwMode="auto">
              <a:xfrm rot="-5400000">
                <a:off x="2124" y="1714"/>
                <a:ext cx="172" cy="192"/>
              </a:xfrm>
              <a:prstGeom prst="rect">
                <a:avLst/>
              </a:prstGeom>
              <a:noFill/>
              <a:ln w="9525">
                <a:noFill/>
                <a:miter lim="800000"/>
                <a:headEnd/>
                <a:tailEnd/>
              </a:ln>
              <a:effectLst/>
            </p:spPr>
            <p:txBody>
              <a:bodyPr wrap="none">
                <a:spAutoFit/>
              </a:bodyPr>
              <a:lstStyle/>
              <a:p>
                <a:pPr eaLnBrk="1" hangingPunct="1"/>
                <a:r>
                  <a:rPr lang="en-US" sz="1400">
                    <a:latin typeface="Arial" charset="0"/>
                  </a:rPr>
                  <a:t>y</a:t>
                </a:r>
              </a:p>
            </p:txBody>
          </p:sp>
          <p:sp>
            <p:nvSpPr>
              <p:cNvPr id="33004" name="Rectangle 236"/>
              <p:cNvSpPr>
                <a:spLocks noChangeArrowheads="1"/>
              </p:cNvSpPr>
              <p:nvPr/>
            </p:nvSpPr>
            <p:spPr bwMode="auto">
              <a:xfrm>
                <a:off x="2333" y="1478"/>
                <a:ext cx="708" cy="708"/>
              </a:xfrm>
              <a:prstGeom prst="rect">
                <a:avLst/>
              </a:prstGeom>
              <a:noFill/>
              <a:ln w="28575">
                <a:solidFill>
                  <a:srgbClr val="33CC33"/>
                </a:solidFill>
                <a:miter lim="800000"/>
                <a:headEnd/>
                <a:tailEnd/>
              </a:ln>
              <a:effectLst/>
            </p:spPr>
            <p:txBody>
              <a:bodyPr wrap="none" anchor="ctr"/>
              <a:lstStyle/>
              <a:p>
                <a:endParaRPr lang="en-CA"/>
              </a:p>
            </p:txBody>
          </p:sp>
          <p:sp>
            <p:nvSpPr>
              <p:cNvPr id="33005" name="AutoShape 237"/>
              <p:cNvSpPr>
                <a:spLocks noChangeArrowheads="1"/>
              </p:cNvSpPr>
              <p:nvPr/>
            </p:nvSpPr>
            <p:spPr bwMode="auto">
              <a:xfrm rot="1453948">
                <a:off x="2863" y="1154"/>
                <a:ext cx="88" cy="269"/>
              </a:xfrm>
              <a:prstGeom prst="downArrow">
                <a:avLst>
                  <a:gd name="adj1" fmla="val 50000"/>
                  <a:gd name="adj2" fmla="val 76420"/>
                </a:avLst>
              </a:prstGeom>
              <a:noFill/>
              <a:ln w="12700">
                <a:solidFill>
                  <a:schemeClr val="tx1"/>
                </a:solidFill>
                <a:miter lim="800000"/>
                <a:headEnd/>
                <a:tailEnd/>
              </a:ln>
              <a:effectLst/>
            </p:spPr>
            <p:txBody>
              <a:bodyPr wrap="none" anchor="ctr"/>
              <a:lstStyle/>
              <a:p>
                <a:endParaRPr lang="en-CA"/>
              </a:p>
            </p:txBody>
          </p:sp>
          <p:sp>
            <p:nvSpPr>
              <p:cNvPr id="33006" name="Text Box 238"/>
              <p:cNvSpPr txBox="1">
                <a:spLocks noChangeArrowheads="1"/>
              </p:cNvSpPr>
              <p:nvPr/>
            </p:nvSpPr>
            <p:spPr bwMode="auto">
              <a:xfrm>
                <a:off x="2389" y="1683"/>
                <a:ext cx="169" cy="250"/>
              </a:xfrm>
              <a:prstGeom prst="rect">
                <a:avLst/>
              </a:prstGeom>
              <a:noFill/>
              <a:ln w="12700">
                <a:noFill/>
                <a:miter lim="800000"/>
                <a:headEnd/>
                <a:tailEnd/>
              </a:ln>
              <a:effectLst/>
            </p:spPr>
            <p:txBody>
              <a:bodyPr wrap="none">
                <a:spAutoFit/>
              </a:bodyPr>
              <a:lstStyle/>
              <a:p>
                <a:pPr algn="ctr" eaLnBrk="1" hangingPunct="1"/>
                <a:r>
                  <a:rPr lang="en-CA" sz="2000" b="1">
                    <a:solidFill>
                      <a:srgbClr val="0066FF"/>
                    </a:solidFill>
                    <a:latin typeface="Times New Roman" pitchFamily="18" charset="0"/>
                  </a:rPr>
                  <a:t>-</a:t>
                </a:r>
              </a:p>
            </p:txBody>
          </p:sp>
          <p:sp>
            <p:nvSpPr>
              <p:cNvPr id="33007" name="Text Box 239"/>
              <p:cNvSpPr txBox="1">
                <a:spLocks noChangeArrowheads="1"/>
              </p:cNvSpPr>
              <p:nvPr/>
            </p:nvSpPr>
            <p:spPr bwMode="auto">
              <a:xfrm>
                <a:off x="2735" y="1863"/>
                <a:ext cx="180" cy="192"/>
              </a:xfrm>
              <a:prstGeom prst="rect">
                <a:avLst/>
              </a:prstGeom>
              <a:noFill/>
              <a:ln w="12700">
                <a:noFill/>
                <a:miter lim="800000"/>
                <a:headEnd/>
                <a:tailEnd/>
              </a:ln>
              <a:effectLst/>
            </p:spPr>
            <p:txBody>
              <a:bodyPr wrap="none">
                <a:spAutoFit/>
              </a:bodyPr>
              <a:lstStyle/>
              <a:p>
                <a:pPr algn="ctr" eaLnBrk="1" hangingPunct="1"/>
                <a:r>
                  <a:rPr lang="en-CA" sz="1400" b="1">
                    <a:solidFill>
                      <a:srgbClr val="CC0000"/>
                    </a:solidFill>
                    <a:latin typeface="Times New Roman" pitchFamily="18" charset="0"/>
                  </a:rPr>
                  <a:t>+</a:t>
                </a:r>
              </a:p>
            </p:txBody>
          </p:sp>
          <p:sp>
            <p:nvSpPr>
              <p:cNvPr id="33008" name="Rectangle 240"/>
              <p:cNvSpPr>
                <a:spLocks noChangeArrowheads="1"/>
              </p:cNvSpPr>
              <p:nvPr/>
            </p:nvSpPr>
            <p:spPr bwMode="auto">
              <a:xfrm>
                <a:off x="2430" y="1782"/>
                <a:ext cx="78" cy="78"/>
              </a:xfrm>
              <a:prstGeom prst="rect">
                <a:avLst/>
              </a:prstGeom>
              <a:solidFill>
                <a:srgbClr val="0066FF"/>
              </a:solidFill>
              <a:ln w="12700">
                <a:solidFill>
                  <a:schemeClr val="tx1"/>
                </a:solidFill>
                <a:miter lim="800000"/>
                <a:headEnd/>
                <a:tailEnd/>
              </a:ln>
              <a:effectLst/>
            </p:spPr>
            <p:txBody>
              <a:bodyPr wrap="none" anchor="ctr"/>
              <a:lstStyle/>
              <a:p>
                <a:endParaRPr lang="en-CA"/>
              </a:p>
            </p:txBody>
          </p:sp>
          <p:sp>
            <p:nvSpPr>
              <p:cNvPr id="33009" name="Rectangle 241"/>
              <p:cNvSpPr>
                <a:spLocks noChangeArrowheads="1"/>
              </p:cNvSpPr>
              <p:nvPr/>
            </p:nvSpPr>
            <p:spPr bwMode="auto">
              <a:xfrm>
                <a:off x="2784" y="1926"/>
                <a:ext cx="78" cy="78"/>
              </a:xfrm>
              <a:prstGeom prst="rect">
                <a:avLst/>
              </a:prstGeom>
              <a:solidFill>
                <a:srgbClr val="FF0000"/>
              </a:solidFill>
              <a:ln w="12700">
                <a:solidFill>
                  <a:schemeClr val="tx1"/>
                </a:solidFill>
                <a:miter lim="800000"/>
                <a:headEnd/>
                <a:tailEnd/>
              </a:ln>
              <a:effectLst/>
            </p:spPr>
            <p:txBody>
              <a:bodyPr wrap="none" anchor="ctr"/>
              <a:lstStyle/>
              <a:p>
                <a:endParaRPr lang="en-CA"/>
              </a:p>
            </p:txBody>
          </p:sp>
        </p:grpSp>
      </p:grpSp>
      <p:sp>
        <p:nvSpPr>
          <p:cNvPr id="33010" name="Rectangle 242"/>
          <p:cNvSpPr>
            <a:spLocks noChangeArrowheads="1"/>
          </p:cNvSpPr>
          <p:nvPr/>
        </p:nvSpPr>
        <p:spPr bwMode="auto">
          <a:xfrm>
            <a:off x="4467225" y="2009775"/>
            <a:ext cx="714375" cy="714375"/>
          </a:xfrm>
          <a:prstGeom prst="rect">
            <a:avLst/>
          </a:prstGeom>
          <a:noFill/>
          <a:ln w="38100">
            <a:solidFill>
              <a:srgbClr val="33CC33"/>
            </a:solidFill>
            <a:miter lim="800000"/>
            <a:headEnd/>
            <a:tailEnd/>
          </a:ln>
          <a:effectLst/>
        </p:spPr>
        <p:txBody>
          <a:bodyPr wrap="none" anchor="ctr"/>
          <a:lstStyle/>
          <a:p>
            <a:endParaRPr lang="en-CA"/>
          </a:p>
        </p:txBody>
      </p:sp>
      <p:sp>
        <p:nvSpPr>
          <p:cNvPr id="33011" name="Text Box 243"/>
          <p:cNvSpPr txBox="1">
            <a:spLocks noChangeArrowheads="1"/>
          </p:cNvSpPr>
          <p:nvPr/>
        </p:nvSpPr>
        <p:spPr bwMode="auto">
          <a:xfrm>
            <a:off x="2690813" y="115888"/>
            <a:ext cx="3813175" cy="457200"/>
          </a:xfrm>
          <a:prstGeom prst="rect">
            <a:avLst/>
          </a:prstGeom>
          <a:noFill/>
          <a:ln w="12700">
            <a:noFill/>
            <a:miter lim="800000"/>
            <a:headEnd/>
            <a:tailEnd/>
          </a:ln>
          <a:effectLst/>
        </p:spPr>
        <p:txBody>
          <a:bodyPr wrap="none">
            <a:spAutoFit/>
          </a:bodyPr>
          <a:lstStyle/>
          <a:p>
            <a:pPr algn="ctr" eaLnBrk="1" hangingPunct="1"/>
            <a:r>
              <a:rPr lang="en-CA">
                <a:latin typeface="Arial" charset="0"/>
              </a:rPr>
              <a:t>Application:  V1 simple cell</a:t>
            </a:r>
          </a:p>
        </p:txBody>
      </p:sp>
      <p:grpSp>
        <p:nvGrpSpPr>
          <p:cNvPr id="2" name="Group 1"/>
          <p:cNvGrpSpPr/>
          <p:nvPr/>
        </p:nvGrpSpPr>
        <p:grpSpPr>
          <a:xfrm>
            <a:off x="5003800" y="3013075"/>
            <a:ext cx="2724150" cy="1708150"/>
            <a:chOff x="5003800" y="3013075"/>
            <a:chExt cx="2724150" cy="1708150"/>
          </a:xfrm>
        </p:grpSpPr>
        <p:sp>
          <p:nvSpPr>
            <p:cNvPr id="32937" name="Text Box 169"/>
            <p:cNvSpPr txBox="1">
              <a:spLocks noChangeArrowheads="1"/>
            </p:cNvSpPr>
            <p:nvPr/>
          </p:nvSpPr>
          <p:spPr bwMode="auto">
            <a:xfrm>
              <a:off x="5003800" y="3616325"/>
              <a:ext cx="317500" cy="366713"/>
            </a:xfrm>
            <a:prstGeom prst="rect">
              <a:avLst/>
            </a:prstGeom>
            <a:noFill/>
            <a:ln w="9525">
              <a:noFill/>
              <a:miter lim="800000"/>
              <a:headEnd/>
              <a:tailEnd/>
            </a:ln>
            <a:effectLst/>
          </p:spPr>
          <p:txBody>
            <a:bodyPr wrap="none">
              <a:spAutoFit/>
            </a:bodyPr>
            <a:lstStyle/>
            <a:p>
              <a:pPr eaLnBrk="1" hangingPunct="1"/>
              <a:r>
                <a:rPr lang="en-US" sz="1800">
                  <a:latin typeface="Arial" charset="0"/>
                </a:rPr>
                <a:t>+</a:t>
              </a:r>
            </a:p>
          </p:txBody>
        </p:sp>
        <p:sp>
          <p:nvSpPr>
            <p:cNvPr id="32938" name="Line 170"/>
            <p:cNvSpPr>
              <a:spLocks noChangeShapeType="1"/>
            </p:cNvSpPr>
            <p:nvPr/>
          </p:nvSpPr>
          <p:spPr bwMode="auto">
            <a:xfrm>
              <a:off x="6403975" y="3433763"/>
              <a:ext cx="7938" cy="1587"/>
            </a:xfrm>
            <a:prstGeom prst="line">
              <a:avLst/>
            </a:prstGeom>
            <a:noFill/>
            <a:ln w="9525">
              <a:solidFill>
                <a:srgbClr val="000000"/>
              </a:solidFill>
              <a:round/>
              <a:headEnd/>
              <a:tailEnd/>
            </a:ln>
          </p:spPr>
          <p:txBody>
            <a:bodyPr/>
            <a:lstStyle/>
            <a:p>
              <a:endParaRPr lang="en-CA"/>
            </a:p>
          </p:txBody>
        </p:sp>
        <p:sp>
          <p:nvSpPr>
            <p:cNvPr id="32939" name="Line 171"/>
            <p:cNvSpPr>
              <a:spLocks noChangeShapeType="1"/>
            </p:cNvSpPr>
            <p:nvPr/>
          </p:nvSpPr>
          <p:spPr bwMode="auto">
            <a:xfrm>
              <a:off x="6403975" y="3579813"/>
              <a:ext cx="7938" cy="1587"/>
            </a:xfrm>
            <a:prstGeom prst="line">
              <a:avLst/>
            </a:prstGeom>
            <a:noFill/>
            <a:ln w="9525">
              <a:solidFill>
                <a:srgbClr val="000000"/>
              </a:solidFill>
              <a:round/>
              <a:headEnd/>
              <a:tailEnd/>
            </a:ln>
          </p:spPr>
          <p:txBody>
            <a:bodyPr/>
            <a:lstStyle/>
            <a:p>
              <a:endParaRPr lang="en-CA"/>
            </a:p>
          </p:txBody>
        </p:sp>
        <p:sp>
          <p:nvSpPr>
            <p:cNvPr id="32940" name="Line 172"/>
            <p:cNvSpPr>
              <a:spLocks noChangeShapeType="1"/>
            </p:cNvSpPr>
            <p:nvPr/>
          </p:nvSpPr>
          <p:spPr bwMode="auto">
            <a:xfrm>
              <a:off x="6403975" y="3724275"/>
              <a:ext cx="7938" cy="0"/>
            </a:xfrm>
            <a:prstGeom prst="line">
              <a:avLst/>
            </a:prstGeom>
            <a:noFill/>
            <a:ln w="9525">
              <a:solidFill>
                <a:srgbClr val="000000"/>
              </a:solidFill>
              <a:round/>
              <a:headEnd/>
              <a:tailEnd/>
            </a:ln>
          </p:spPr>
          <p:txBody>
            <a:bodyPr/>
            <a:lstStyle/>
            <a:p>
              <a:endParaRPr lang="en-CA"/>
            </a:p>
          </p:txBody>
        </p:sp>
        <p:sp>
          <p:nvSpPr>
            <p:cNvPr id="32941" name="Line 173"/>
            <p:cNvSpPr>
              <a:spLocks noChangeShapeType="1"/>
            </p:cNvSpPr>
            <p:nvPr/>
          </p:nvSpPr>
          <p:spPr bwMode="auto">
            <a:xfrm>
              <a:off x="6403975" y="3870325"/>
              <a:ext cx="7938" cy="1588"/>
            </a:xfrm>
            <a:prstGeom prst="line">
              <a:avLst/>
            </a:prstGeom>
            <a:noFill/>
            <a:ln w="9525">
              <a:solidFill>
                <a:srgbClr val="000000"/>
              </a:solidFill>
              <a:round/>
              <a:headEnd/>
              <a:tailEnd/>
            </a:ln>
          </p:spPr>
          <p:txBody>
            <a:bodyPr/>
            <a:lstStyle/>
            <a:p>
              <a:endParaRPr lang="en-CA"/>
            </a:p>
          </p:txBody>
        </p:sp>
        <p:sp>
          <p:nvSpPr>
            <p:cNvPr id="32942" name="Line 174"/>
            <p:cNvSpPr>
              <a:spLocks noChangeShapeType="1"/>
            </p:cNvSpPr>
            <p:nvPr/>
          </p:nvSpPr>
          <p:spPr bwMode="auto">
            <a:xfrm>
              <a:off x="6403975" y="4016375"/>
              <a:ext cx="7938" cy="3175"/>
            </a:xfrm>
            <a:prstGeom prst="line">
              <a:avLst/>
            </a:prstGeom>
            <a:noFill/>
            <a:ln w="9525">
              <a:solidFill>
                <a:srgbClr val="000000"/>
              </a:solidFill>
              <a:round/>
              <a:headEnd/>
              <a:tailEnd/>
            </a:ln>
          </p:spPr>
          <p:txBody>
            <a:bodyPr/>
            <a:lstStyle/>
            <a:p>
              <a:endParaRPr lang="en-CA"/>
            </a:p>
          </p:txBody>
        </p:sp>
        <p:sp>
          <p:nvSpPr>
            <p:cNvPr id="32943" name="Line 175"/>
            <p:cNvSpPr>
              <a:spLocks noChangeShapeType="1"/>
            </p:cNvSpPr>
            <p:nvPr/>
          </p:nvSpPr>
          <p:spPr bwMode="auto">
            <a:xfrm>
              <a:off x="6403975" y="4160838"/>
              <a:ext cx="7938" cy="0"/>
            </a:xfrm>
            <a:prstGeom prst="line">
              <a:avLst/>
            </a:prstGeom>
            <a:noFill/>
            <a:ln w="9525">
              <a:solidFill>
                <a:srgbClr val="000000"/>
              </a:solidFill>
              <a:round/>
              <a:headEnd/>
              <a:tailEnd/>
            </a:ln>
          </p:spPr>
          <p:txBody>
            <a:bodyPr/>
            <a:lstStyle/>
            <a:p>
              <a:endParaRPr lang="en-CA"/>
            </a:p>
          </p:txBody>
        </p:sp>
        <p:sp>
          <p:nvSpPr>
            <p:cNvPr id="32944" name="Line 176"/>
            <p:cNvSpPr>
              <a:spLocks noChangeShapeType="1"/>
            </p:cNvSpPr>
            <p:nvPr/>
          </p:nvSpPr>
          <p:spPr bwMode="auto">
            <a:xfrm>
              <a:off x="6403975" y="4308475"/>
              <a:ext cx="7938" cy="1588"/>
            </a:xfrm>
            <a:prstGeom prst="line">
              <a:avLst/>
            </a:prstGeom>
            <a:noFill/>
            <a:ln w="9525">
              <a:solidFill>
                <a:srgbClr val="000000"/>
              </a:solidFill>
              <a:round/>
              <a:headEnd/>
              <a:tailEnd/>
            </a:ln>
          </p:spPr>
          <p:txBody>
            <a:bodyPr/>
            <a:lstStyle/>
            <a:p>
              <a:endParaRPr lang="en-CA"/>
            </a:p>
          </p:txBody>
        </p:sp>
        <p:grpSp>
          <p:nvGrpSpPr>
            <p:cNvPr id="32945" name="Group 177"/>
            <p:cNvGrpSpPr>
              <a:grpSpLocks/>
            </p:cNvGrpSpPr>
            <p:nvPr/>
          </p:nvGrpSpPr>
          <p:grpSpPr bwMode="auto">
            <a:xfrm>
              <a:off x="5426075" y="3824288"/>
              <a:ext cx="298450" cy="33337"/>
              <a:chOff x="90" y="894"/>
              <a:chExt cx="209" cy="23"/>
            </a:xfrm>
          </p:grpSpPr>
          <p:sp>
            <p:nvSpPr>
              <p:cNvPr id="32946" name="Oval 178"/>
              <p:cNvSpPr>
                <a:spLocks noChangeArrowheads="1"/>
              </p:cNvSpPr>
              <p:nvPr/>
            </p:nvSpPr>
            <p:spPr bwMode="auto">
              <a:xfrm>
                <a:off x="90" y="894"/>
                <a:ext cx="23" cy="23"/>
              </a:xfrm>
              <a:prstGeom prst="ellipse">
                <a:avLst/>
              </a:prstGeom>
              <a:solidFill>
                <a:schemeClr val="tx1"/>
              </a:solidFill>
              <a:ln w="9525">
                <a:solidFill>
                  <a:schemeClr val="tx1"/>
                </a:solidFill>
                <a:round/>
                <a:headEnd/>
                <a:tailEnd/>
              </a:ln>
              <a:effectLst/>
            </p:spPr>
            <p:txBody>
              <a:bodyPr wrap="none" anchor="ctr"/>
              <a:lstStyle/>
              <a:p>
                <a:endParaRPr lang="en-CA"/>
              </a:p>
            </p:txBody>
          </p:sp>
          <p:sp>
            <p:nvSpPr>
              <p:cNvPr id="32947" name="Oval 179"/>
              <p:cNvSpPr>
                <a:spLocks noChangeArrowheads="1"/>
              </p:cNvSpPr>
              <p:nvPr/>
            </p:nvSpPr>
            <p:spPr bwMode="auto">
              <a:xfrm>
                <a:off x="183" y="894"/>
                <a:ext cx="23" cy="23"/>
              </a:xfrm>
              <a:prstGeom prst="ellipse">
                <a:avLst/>
              </a:prstGeom>
              <a:solidFill>
                <a:schemeClr val="tx1"/>
              </a:solidFill>
              <a:ln w="9525">
                <a:solidFill>
                  <a:schemeClr val="tx1"/>
                </a:solidFill>
                <a:round/>
                <a:headEnd/>
                <a:tailEnd/>
              </a:ln>
              <a:effectLst/>
            </p:spPr>
            <p:txBody>
              <a:bodyPr wrap="none" anchor="ctr"/>
              <a:lstStyle/>
              <a:p>
                <a:endParaRPr lang="en-CA"/>
              </a:p>
            </p:txBody>
          </p:sp>
          <p:sp>
            <p:nvSpPr>
              <p:cNvPr id="32948" name="Oval 180"/>
              <p:cNvSpPr>
                <a:spLocks noChangeArrowheads="1"/>
              </p:cNvSpPr>
              <p:nvPr/>
            </p:nvSpPr>
            <p:spPr bwMode="auto">
              <a:xfrm>
                <a:off x="276" y="894"/>
                <a:ext cx="23" cy="23"/>
              </a:xfrm>
              <a:prstGeom prst="ellipse">
                <a:avLst/>
              </a:prstGeom>
              <a:solidFill>
                <a:schemeClr val="tx1"/>
              </a:solidFill>
              <a:ln w="9525">
                <a:solidFill>
                  <a:schemeClr val="tx1"/>
                </a:solidFill>
                <a:round/>
                <a:headEnd/>
                <a:tailEnd/>
              </a:ln>
              <a:effectLst/>
            </p:spPr>
            <p:txBody>
              <a:bodyPr wrap="none" anchor="ctr"/>
              <a:lstStyle/>
              <a:p>
                <a:endParaRPr lang="en-CA"/>
              </a:p>
            </p:txBody>
          </p:sp>
        </p:grpSp>
        <p:sp>
          <p:nvSpPr>
            <p:cNvPr id="32949" name="Text Box 181"/>
            <p:cNvSpPr txBox="1">
              <a:spLocks noChangeArrowheads="1"/>
            </p:cNvSpPr>
            <p:nvPr/>
          </p:nvSpPr>
          <p:spPr bwMode="auto">
            <a:xfrm>
              <a:off x="5735638" y="3616325"/>
              <a:ext cx="317500" cy="366713"/>
            </a:xfrm>
            <a:prstGeom prst="rect">
              <a:avLst/>
            </a:prstGeom>
            <a:noFill/>
            <a:ln w="9525">
              <a:noFill/>
              <a:miter lim="800000"/>
              <a:headEnd/>
              <a:tailEnd/>
            </a:ln>
            <a:effectLst/>
          </p:spPr>
          <p:txBody>
            <a:bodyPr wrap="none">
              <a:spAutoFit/>
            </a:bodyPr>
            <a:lstStyle/>
            <a:p>
              <a:pPr eaLnBrk="1" hangingPunct="1"/>
              <a:r>
                <a:rPr lang="en-US" sz="1800">
                  <a:latin typeface="Arial" charset="0"/>
                </a:rPr>
                <a:t>=</a:t>
              </a:r>
            </a:p>
          </p:txBody>
        </p:sp>
        <p:grpSp>
          <p:nvGrpSpPr>
            <p:cNvPr id="32950" name="Group 182"/>
            <p:cNvGrpSpPr>
              <a:grpSpLocks/>
            </p:cNvGrpSpPr>
            <p:nvPr/>
          </p:nvGrpSpPr>
          <p:grpSpPr bwMode="auto">
            <a:xfrm>
              <a:off x="7516813" y="3286125"/>
              <a:ext cx="211137" cy="1117600"/>
              <a:chOff x="4148" y="2548"/>
              <a:chExt cx="147" cy="782"/>
            </a:xfrm>
          </p:grpSpPr>
          <p:sp>
            <p:nvSpPr>
              <p:cNvPr id="32951" name="Line 183"/>
              <p:cNvSpPr>
                <a:spLocks noChangeShapeType="1"/>
              </p:cNvSpPr>
              <p:nvPr/>
            </p:nvSpPr>
            <p:spPr bwMode="auto">
              <a:xfrm flipV="1">
                <a:off x="4148" y="2548"/>
                <a:ext cx="1" cy="782"/>
              </a:xfrm>
              <a:prstGeom prst="line">
                <a:avLst/>
              </a:prstGeom>
              <a:noFill/>
              <a:ln w="0">
                <a:noFill/>
                <a:round/>
                <a:headEnd/>
                <a:tailEnd/>
              </a:ln>
            </p:spPr>
            <p:txBody>
              <a:bodyPr/>
              <a:lstStyle/>
              <a:p>
                <a:endParaRPr lang="en-CA"/>
              </a:p>
            </p:txBody>
          </p:sp>
          <p:grpSp>
            <p:nvGrpSpPr>
              <p:cNvPr id="32952" name="Group 184"/>
              <p:cNvGrpSpPr>
                <a:grpSpLocks/>
              </p:cNvGrpSpPr>
              <p:nvPr/>
            </p:nvGrpSpPr>
            <p:grpSpPr bwMode="auto">
              <a:xfrm>
                <a:off x="4152" y="2548"/>
                <a:ext cx="143" cy="782"/>
                <a:chOff x="3327" y="1545"/>
                <a:chExt cx="143" cy="782"/>
              </a:xfrm>
            </p:grpSpPr>
            <p:sp>
              <p:nvSpPr>
                <p:cNvPr id="32953" name="Rectangle 185"/>
                <p:cNvSpPr>
                  <a:spLocks noChangeArrowheads="1"/>
                </p:cNvSpPr>
                <p:nvPr/>
              </p:nvSpPr>
              <p:spPr bwMode="auto">
                <a:xfrm>
                  <a:off x="3327" y="1545"/>
                  <a:ext cx="59" cy="782"/>
                </a:xfrm>
                <a:prstGeom prst="rect">
                  <a:avLst/>
                </a:prstGeom>
                <a:solidFill>
                  <a:srgbClr val="FFFFFF"/>
                </a:solidFill>
                <a:ln w="9525">
                  <a:noFill/>
                  <a:miter lim="800000"/>
                  <a:headEnd/>
                  <a:tailEnd/>
                </a:ln>
              </p:spPr>
              <p:txBody>
                <a:bodyPr/>
                <a:lstStyle/>
                <a:p>
                  <a:endParaRPr lang="en-CA"/>
                </a:p>
              </p:txBody>
            </p:sp>
            <p:sp>
              <p:nvSpPr>
                <p:cNvPr id="32954" name="Rectangle 186"/>
                <p:cNvSpPr>
                  <a:spLocks noChangeArrowheads="1"/>
                </p:cNvSpPr>
                <p:nvPr/>
              </p:nvSpPr>
              <p:spPr bwMode="auto">
                <a:xfrm>
                  <a:off x="3327" y="1545"/>
                  <a:ext cx="59" cy="782"/>
                </a:xfrm>
                <a:prstGeom prst="rect">
                  <a:avLst/>
                </a:prstGeom>
                <a:noFill/>
                <a:ln w="0">
                  <a:noFill/>
                  <a:miter lim="800000"/>
                  <a:headEnd/>
                  <a:tailEnd/>
                </a:ln>
              </p:spPr>
              <p:txBody>
                <a:bodyPr/>
                <a:lstStyle/>
                <a:p>
                  <a:endParaRPr lang="en-CA"/>
                </a:p>
              </p:txBody>
            </p:sp>
            <p:pic>
              <p:nvPicPr>
                <p:cNvPr id="32955" name="Picture 187"/>
                <p:cNvPicPr>
                  <a:picLocks noChangeAspect="1" noChangeArrowheads="1"/>
                </p:cNvPicPr>
                <p:nvPr/>
              </p:nvPicPr>
              <p:blipFill>
                <a:blip r:embed="rId7" cstate="print"/>
                <a:srcRect/>
                <a:stretch>
                  <a:fillRect/>
                </a:stretch>
              </p:blipFill>
              <p:spPr bwMode="auto">
                <a:xfrm>
                  <a:off x="3327" y="1545"/>
                  <a:ext cx="59" cy="782"/>
                </a:xfrm>
                <a:prstGeom prst="rect">
                  <a:avLst/>
                </a:prstGeom>
                <a:noFill/>
                <a:ln w="9525">
                  <a:noFill/>
                  <a:miter lim="800000"/>
                  <a:headEnd/>
                  <a:tailEnd/>
                </a:ln>
              </p:spPr>
            </p:pic>
            <p:sp>
              <p:nvSpPr>
                <p:cNvPr id="32956" name="Line 188"/>
                <p:cNvSpPr>
                  <a:spLocks noChangeShapeType="1"/>
                </p:cNvSpPr>
                <p:nvPr/>
              </p:nvSpPr>
              <p:spPr bwMode="auto">
                <a:xfrm>
                  <a:off x="3327" y="1545"/>
                  <a:ext cx="59" cy="1"/>
                </a:xfrm>
                <a:prstGeom prst="line">
                  <a:avLst/>
                </a:prstGeom>
                <a:noFill/>
                <a:ln w="0">
                  <a:noFill/>
                  <a:round/>
                  <a:headEnd/>
                  <a:tailEnd/>
                </a:ln>
              </p:spPr>
              <p:txBody>
                <a:bodyPr/>
                <a:lstStyle/>
                <a:p>
                  <a:endParaRPr lang="en-CA"/>
                </a:p>
              </p:txBody>
            </p:sp>
            <p:sp>
              <p:nvSpPr>
                <p:cNvPr id="32957" name="Freeform 189"/>
                <p:cNvSpPr>
                  <a:spLocks/>
                </p:cNvSpPr>
                <p:nvPr/>
              </p:nvSpPr>
              <p:spPr bwMode="auto">
                <a:xfrm>
                  <a:off x="3327" y="1545"/>
                  <a:ext cx="59" cy="782"/>
                </a:xfrm>
                <a:custGeom>
                  <a:avLst/>
                  <a:gdLst/>
                  <a:ahLst/>
                  <a:cxnLst>
                    <a:cxn ang="0">
                      <a:pos x="0" y="180"/>
                    </a:cxn>
                    <a:cxn ang="0">
                      <a:pos x="14" y="180"/>
                    </a:cxn>
                    <a:cxn ang="0">
                      <a:pos x="14" y="0"/>
                    </a:cxn>
                  </a:cxnLst>
                  <a:rect l="0" t="0" r="r" b="b"/>
                  <a:pathLst>
                    <a:path w="14" h="180">
                      <a:moveTo>
                        <a:pt x="0" y="180"/>
                      </a:moveTo>
                      <a:lnTo>
                        <a:pt x="14" y="180"/>
                      </a:lnTo>
                      <a:lnTo>
                        <a:pt x="14" y="0"/>
                      </a:lnTo>
                    </a:path>
                  </a:pathLst>
                </a:custGeom>
                <a:noFill/>
                <a:ln w="0">
                  <a:noFill/>
                  <a:prstDash val="solid"/>
                  <a:round/>
                  <a:headEnd/>
                  <a:tailEnd/>
                </a:ln>
              </p:spPr>
              <p:txBody>
                <a:bodyPr/>
                <a:lstStyle/>
                <a:p>
                  <a:endParaRPr lang="en-CA"/>
                </a:p>
              </p:txBody>
            </p:sp>
            <p:sp>
              <p:nvSpPr>
                <p:cNvPr id="32958" name="Freeform 190"/>
                <p:cNvSpPr>
                  <a:spLocks/>
                </p:cNvSpPr>
                <p:nvPr/>
              </p:nvSpPr>
              <p:spPr bwMode="auto">
                <a:xfrm>
                  <a:off x="3327" y="1545"/>
                  <a:ext cx="59" cy="782"/>
                </a:xfrm>
                <a:custGeom>
                  <a:avLst/>
                  <a:gdLst/>
                  <a:ahLst/>
                  <a:cxnLst>
                    <a:cxn ang="0">
                      <a:pos x="0" y="180"/>
                    </a:cxn>
                    <a:cxn ang="0">
                      <a:pos x="14" y="180"/>
                    </a:cxn>
                    <a:cxn ang="0">
                      <a:pos x="14" y="0"/>
                    </a:cxn>
                  </a:cxnLst>
                  <a:rect l="0" t="0" r="r" b="b"/>
                  <a:pathLst>
                    <a:path w="14" h="180">
                      <a:moveTo>
                        <a:pt x="0" y="180"/>
                      </a:moveTo>
                      <a:lnTo>
                        <a:pt x="14" y="180"/>
                      </a:lnTo>
                      <a:lnTo>
                        <a:pt x="14" y="0"/>
                      </a:lnTo>
                    </a:path>
                  </a:pathLst>
                </a:custGeom>
                <a:noFill/>
                <a:ln w="0">
                  <a:noFill/>
                  <a:prstDash val="solid"/>
                  <a:round/>
                  <a:headEnd/>
                  <a:tailEnd/>
                </a:ln>
              </p:spPr>
              <p:txBody>
                <a:bodyPr/>
                <a:lstStyle/>
                <a:p>
                  <a:endParaRPr lang="en-CA"/>
                </a:p>
              </p:txBody>
            </p:sp>
            <p:sp>
              <p:nvSpPr>
                <p:cNvPr id="32959" name="Line 191"/>
                <p:cNvSpPr>
                  <a:spLocks noChangeShapeType="1"/>
                </p:cNvSpPr>
                <p:nvPr/>
              </p:nvSpPr>
              <p:spPr bwMode="auto">
                <a:xfrm flipH="1">
                  <a:off x="3378" y="2232"/>
                  <a:ext cx="8" cy="1"/>
                </a:xfrm>
                <a:prstGeom prst="line">
                  <a:avLst/>
                </a:prstGeom>
                <a:noFill/>
                <a:ln w="0">
                  <a:noFill/>
                  <a:round/>
                  <a:headEnd/>
                  <a:tailEnd/>
                </a:ln>
              </p:spPr>
              <p:txBody>
                <a:bodyPr/>
                <a:lstStyle/>
                <a:p>
                  <a:endParaRPr lang="en-CA"/>
                </a:p>
              </p:txBody>
            </p:sp>
            <p:sp>
              <p:nvSpPr>
                <p:cNvPr id="32960" name="Line 192"/>
                <p:cNvSpPr>
                  <a:spLocks noChangeShapeType="1"/>
                </p:cNvSpPr>
                <p:nvPr/>
              </p:nvSpPr>
              <p:spPr bwMode="auto">
                <a:xfrm>
                  <a:off x="3327" y="2232"/>
                  <a:ext cx="4" cy="1"/>
                </a:xfrm>
                <a:prstGeom prst="line">
                  <a:avLst/>
                </a:prstGeom>
                <a:noFill/>
                <a:ln w="0">
                  <a:noFill/>
                  <a:round/>
                  <a:headEnd/>
                  <a:tailEnd/>
                </a:ln>
              </p:spPr>
              <p:txBody>
                <a:bodyPr/>
                <a:lstStyle/>
                <a:p>
                  <a:endParaRPr lang="en-CA"/>
                </a:p>
              </p:txBody>
            </p:sp>
            <p:sp>
              <p:nvSpPr>
                <p:cNvPr id="32961" name="Rectangle 193"/>
                <p:cNvSpPr>
                  <a:spLocks noChangeArrowheads="1"/>
                </p:cNvSpPr>
                <p:nvPr/>
              </p:nvSpPr>
              <p:spPr bwMode="auto">
                <a:xfrm>
                  <a:off x="3404" y="2194"/>
                  <a:ext cx="26" cy="95"/>
                </a:xfrm>
                <a:prstGeom prst="rect">
                  <a:avLst/>
                </a:prstGeom>
                <a:noFill/>
                <a:ln w="9525">
                  <a:noFill/>
                  <a:miter lim="800000"/>
                  <a:headEnd/>
                  <a:tailEnd/>
                </a:ln>
              </p:spPr>
              <p:txBody>
                <a:bodyPr wrap="none" lIns="0" tIns="0" rIns="0" bIns="0">
                  <a:spAutoFit/>
                </a:bodyPr>
                <a:lstStyle/>
                <a:p>
                  <a:pPr eaLnBrk="1" hangingPunct="1"/>
                  <a:r>
                    <a:rPr lang="en-US" sz="900">
                      <a:solidFill>
                        <a:srgbClr val="000000"/>
                      </a:solidFill>
                      <a:latin typeface="Helvetica" pitchFamily="-112" charset="0"/>
                    </a:rPr>
                    <a:t>-</a:t>
                  </a:r>
                  <a:endParaRPr lang="en-US" sz="1800">
                    <a:latin typeface="Arial" charset="0"/>
                  </a:endParaRPr>
                </a:p>
              </p:txBody>
            </p:sp>
            <p:sp>
              <p:nvSpPr>
                <p:cNvPr id="32962" name="Line 194"/>
                <p:cNvSpPr>
                  <a:spLocks noChangeShapeType="1"/>
                </p:cNvSpPr>
                <p:nvPr/>
              </p:nvSpPr>
              <p:spPr bwMode="auto">
                <a:xfrm flipH="1">
                  <a:off x="3378" y="1936"/>
                  <a:ext cx="8" cy="1"/>
                </a:xfrm>
                <a:prstGeom prst="line">
                  <a:avLst/>
                </a:prstGeom>
                <a:noFill/>
                <a:ln w="0">
                  <a:noFill/>
                  <a:round/>
                  <a:headEnd/>
                  <a:tailEnd/>
                </a:ln>
              </p:spPr>
              <p:txBody>
                <a:bodyPr/>
                <a:lstStyle/>
                <a:p>
                  <a:endParaRPr lang="en-CA"/>
                </a:p>
              </p:txBody>
            </p:sp>
            <p:sp>
              <p:nvSpPr>
                <p:cNvPr id="32963" name="Line 195"/>
                <p:cNvSpPr>
                  <a:spLocks noChangeShapeType="1"/>
                </p:cNvSpPr>
                <p:nvPr/>
              </p:nvSpPr>
              <p:spPr bwMode="auto">
                <a:xfrm>
                  <a:off x="3327" y="1936"/>
                  <a:ext cx="4" cy="1"/>
                </a:xfrm>
                <a:prstGeom prst="line">
                  <a:avLst/>
                </a:prstGeom>
                <a:noFill/>
                <a:ln w="0">
                  <a:noFill/>
                  <a:round/>
                  <a:headEnd/>
                  <a:tailEnd/>
                </a:ln>
              </p:spPr>
              <p:txBody>
                <a:bodyPr/>
                <a:lstStyle/>
                <a:p>
                  <a:endParaRPr lang="en-CA"/>
                </a:p>
              </p:txBody>
            </p:sp>
            <p:sp>
              <p:nvSpPr>
                <p:cNvPr id="32964" name="Rectangle 196"/>
                <p:cNvSpPr>
                  <a:spLocks noChangeArrowheads="1"/>
                </p:cNvSpPr>
                <p:nvPr/>
              </p:nvSpPr>
              <p:spPr bwMode="auto">
                <a:xfrm>
                  <a:off x="3404" y="1893"/>
                  <a:ext cx="66" cy="95"/>
                </a:xfrm>
                <a:prstGeom prst="rect">
                  <a:avLst/>
                </a:prstGeom>
                <a:noFill/>
                <a:ln w="9525">
                  <a:noFill/>
                  <a:miter lim="800000"/>
                  <a:headEnd/>
                  <a:tailEnd/>
                </a:ln>
              </p:spPr>
              <p:txBody>
                <a:bodyPr wrap="none" lIns="0" tIns="0" rIns="0" bIns="0">
                  <a:spAutoFit/>
                </a:bodyPr>
                <a:lstStyle/>
                <a:p>
                  <a:pPr eaLnBrk="1" hangingPunct="1"/>
                  <a:r>
                    <a:rPr lang="en-US" sz="900">
                      <a:solidFill>
                        <a:srgbClr val="000000"/>
                      </a:solidFill>
                      <a:latin typeface="Helvetica" pitchFamily="-112" charset="0"/>
                    </a:rPr>
                    <a:t>0 </a:t>
                  </a:r>
                  <a:endParaRPr lang="en-US" sz="1800">
                    <a:latin typeface="Arial" charset="0"/>
                  </a:endParaRPr>
                </a:p>
              </p:txBody>
            </p:sp>
            <p:sp>
              <p:nvSpPr>
                <p:cNvPr id="32965" name="Line 197"/>
                <p:cNvSpPr>
                  <a:spLocks noChangeShapeType="1"/>
                </p:cNvSpPr>
                <p:nvPr/>
              </p:nvSpPr>
              <p:spPr bwMode="auto">
                <a:xfrm flipH="1">
                  <a:off x="3378" y="1632"/>
                  <a:ext cx="8" cy="1"/>
                </a:xfrm>
                <a:prstGeom prst="line">
                  <a:avLst/>
                </a:prstGeom>
                <a:noFill/>
                <a:ln w="0">
                  <a:noFill/>
                  <a:round/>
                  <a:headEnd/>
                  <a:tailEnd/>
                </a:ln>
              </p:spPr>
              <p:txBody>
                <a:bodyPr/>
                <a:lstStyle/>
                <a:p>
                  <a:endParaRPr lang="en-CA"/>
                </a:p>
              </p:txBody>
            </p:sp>
            <p:sp>
              <p:nvSpPr>
                <p:cNvPr id="32966" name="Line 198"/>
                <p:cNvSpPr>
                  <a:spLocks noChangeShapeType="1"/>
                </p:cNvSpPr>
                <p:nvPr/>
              </p:nvSpPr>
              <p:spPr bwMode="auto">
                <a:xfrm>
                  <a:off x="3327" y="1632"/>
                  <a:ext cx="4" cy="1"/>
                </a:xfrm>
                <a:prstGeom prst="line">
                  <a:avLst/>
                </a:prstGeom>
                <a:noFill/>
                <a:ln w="0">
                  <a:noFill/>
                  <a:round/>
                  <a:headEnd/>
                  <a:tailEnd/>
                </a:ln>
              </p:spPr>
              <p:txBody>
                <a:bodyPr/>
                <a:lstStyle/>
                <a:p>
                  <a:endParaRPr lang="en-CA"/>
                </a:p>
              </p:txBody>
            </p:sp>
            <p:sp>
              <p:nvSpPr>
                <p:cNvPr id="32967" name="Rectangle 199"/>
                <p:cNvSpPr>
                  <a:spLocks noChangeArrowheads="1"/>
                </p:cNvSpPr>
                <p:nvPr/>
              </p:nvSpPr>
              <p:spPr bwMode="auto">
                <a:xfrm>
                  <a:off x="3404" y="1594"/>
                  <a:ext cx="46" cy="95"/>
                </a:xfrm>
                <a:prstGeom prst="rect">
                  <a:avLst/>
                </a:prstGeom>
                <a:noFill/>
                <a:ln w="9525">
                  <a:noFill/>
                  <a:miter lim="800000"/>
                  <a:headEnd/>
                  <a:tailEnd/>
                </a:ln>
              </p:spPr>
              <p:txBody>
                <a:bodyPr wrap="none" lIns="0" tIns="0" rIns="0" bIns="0">
                  <a:spAutoFit/>
                </a:bodyPr>
                <a:lstStyle/>
                <a:p>
                  <a:pPr eaLnBrk="1" hangingPunct="1"/>
                  <a:r>
                    <a:rPr lang="en-US" sz="900">
                      <a:solidFill>
                        <a:srgbClr val="000000"/>
                      </a:solidFill>
                      <a:latin typeface="Helvetica" pitchFamily="-112" charset="0"/>
                    </a:rPr>
                    <a:t>+</a:t>
                  </a:r>
                  <a:endParaRPr lang="en-US" sz="1800">
                    <a:latin typeface="Arial" charset="0"/>
                  </a:endParaRPr>
                </a:p>
              </p:txBody>
            </p:sp>
            <p:sp>
              <p:nvSpPr>
                <p:cNvPr id="32968" name="Line 200"/>
                <p:cNvSpPr>
                  <a:spLocks noChangeShapeType="1"/>
                </p:cNvSpPr>
                <p:nvPr/>
              </p:nvSpPr>
              <p:spPr bwMode="auto">
                <a:xfrm>
                  <a:off x="3327" y="1545"/>
                  <a:ext cx="59" cy="1"/>
                </a:xfrm>
                <a:prstGeom prst="line">
                  <a:avLst/>
                </a:prstGeom>
                <a:noFill/>
                <a:ln w="0">
                  <a:noFill/>
                  <a:round/>
                  <a:headEnd/>
                  <a:tailEnd/>
                </a:ln>
              </p:spPr>
              <p:txBody>
                <a:bodyPr/>
                <a:lstStyle/>
                <a:p>
                  <a:endParaRPr lang="en-CA"/>
                </a:p>
              </p:txBody>
            </p:sp>
            <p:sp>
              <p:nvSpPr>
                <p:cNvPr id="32969" name="Freeform 201"/>
                <p:cNvSpPr>
                  <a:spLocks/>
                </p:cNvSpPr>
                <p:nvPr/>
              </p:nvSpPr>
              <p:spPr bwMode="auto">
                <a:xfrm>
                  <a:off x="3327" y="1545"/>
                  <a:ext cx="59" cy="782"/>
                </a:xfrm>
                <a:custGeom>
                  <a:avLst/>
                  <a:gdLst/>
                  <a:ahLst/>
                  <a:cxnLst>
                    <a:cxn ang="0">
                      <a:pos x="0" y="180"/>
                    </a:cxn>
                    <a:cxn ang="0">
                      <a:pos x="14" y="180"/>
                    </a:cxn>
                    <a:cxn ang="0">
                      <a:pos x="14" y="0"/>
                    </a:cxn>
                  </a:cxnLst>
                  <a:rect l="0" t="0" r="r" b="b"/>
                  <a:pathLst>
                    <a:path w="14" h="180">
                      <a:moveTo>
                        <a:pt x="0" y="180"/>
                      </a:moveTo>
                      <a:lnTo>
                        <a:pt x="14" y="180"/>
                      </a:lnTo>
                      <a:lnTo>
                        <a:pt x="14" y="0"/>
                      </a:lnTo>
                    </a:path>
                  </a:pathLst>
                </a:custGeom>
                <a:noFill/>
                <a:ln w="0">
                  <a:noFill/>
                  <a:prstDash val="solid"/>
                  <a:round/>
                  <a:headEnd/>
                  <a:tailEnd/>
                </a:ln>
              </p:spPr>
              <p:txBody>
                <a:bodyPr/>
                <a:lstStyle/>
                <a:p>
                  <a:endParaRPr lang="en-CA"/>
                </a:p>
              </p:txBody>
            </p:sp>
          </p:grpSp>
        </p:grpSp>
        <p:sp>
          <p:nvSpPr>
            <p:cNvPr id="32970" name="Oval 202"/>
            <p:cNvSpPr>
              <a:spLocks noChangeArrowheads="1"/>
            </p:cNvSpPr>
            <p:nvPr/>
          </p:nvSpPr>
          <p:spPr bwMode="auto">
            <a:xfrm>
              <a:off x="6867525" y="3830638"/>
              <a:ext cx="41275" cy="41275"/>
            </a:xfrm>
            <a:prstGeom prst="ellipse">
              <a:avLst/>
            </a:prstGeom>
            <a:solidFill>
              <a:schemeClr val="tx1"/>
            </a:solidFill>
            <a:ln w="9525">
              <a:solidFill>
                <a:schemeClr val="tx1"/>
              </a:solidFill>
              <a:round/>
              <a:headEnd/>
              <a:tailEnd/>
            </a:ln>
            <a:effectLst/>
          </p:spPr>
          <p:txBody>
            <a:bodyPr wrap="none" anchor="ctr"/>
            <a:lstStyle/>
            <a:p>
              <a:endParaRPr lang="en-CA"/>
            </a:p>
          </p:txBody>
        </p:sp>
        <p:grpSp>
          <p:nvGrpSpPr>
            <p:cNvPr id="32971" name="Group 203"/>
            <p:cNvGrpSpPr>
              <a:grpSpLocks/>
            </p:cNvGrpSpPr>
            <p:nvPr/>
          </p:nvGrpSpPr>
          <p:grpSpPr bwMode="auto">
            <a:xfrm>
              <a:off x="6235700" y="4340225"/>
              <a:ext cx="1298575" cy="250825"/>
              <a:chOff x="4312" y="2254"/>
              <a:chExt cx="907" cy="175"/>
            </a:xfrm>
          </p:grpSpPr>
          <p:sp>
            <p:nvSpPr>
              <p:cNvPr id="32972" name="Text Box 204"/>
              <p:cNvSpPr txBox="1">
                <a:spLocks noChangeArrowheads="1"/>
              </p:cNvSpPr>
              <p:nvPr/>
            </p:nvSpPr>
            <p:spPr bwMode="auto">
              <a:xfrm>
                <a:off x="4312" y="2255"/>
                <a:ext cx="207" cy="171"/>
              </a:xfrm>
              <a:prstGeom prst="rect">
                <a:avLst/>
              </a:prstGeom>
              <a:noFill/>
              <a:ln w="9525">
                <a:noFill/>
                <a:miter lim="800000"/>
                <a:headEnd/>
                <a:tailEnd/>
              </a:ln>
              <a:effectLst/>
            </p:spPr>
            <p:txBody>
              <a:bodyPr wrap="none">
                <a:spAutoFit/>
              </a:bodyPr>
              <a:lstStyle/>
              <a:p>
                <a:pPr eaLnBrk="1" hangingPunct="1"/>
                <a:r>
                  <a:rPr lang="en-US" sz="1000">
                    <a:latin typeface="Arial" charset="0"/>
                  </a:rPr>
                  <a:t>-1</a:t>
                </a:r>
              </a:p>
            </p:txBody>
          </p:sp>
          <p:sp>
            <p:nvSpPr>
              <p:cNvPr id="32973" name="Text Box 205"/>
              <p:cNvSpPr txBox="1">
                <a:spLocks noChangeArrowheads="1"/>
              </p:cNvSpPr>
              <p:nvPr/>
            </p:nvSpPr>
            <p:spPr bwMode="auto">
              <a:xfrm>
                <a:off x="5042" y="2254"/>
                <a:ext cx="177" cy="171"/>
              </a:xfrm>
              <a:prstGeom prst="rect">
                <a:avLst/>
              </a:prstGeom>
              <a:noFill/>
              <a:ln w="9525">
                <a:noFill/>
                <a:miter lim="800000"/>
                <a:headEnd/>
                <a:tailEnd/>
              </a:ln>
              <a:effectLst/>
            </p:spPr>
            <p:txBody>
              <a:bodyPr wrap="none">
                <a:spAutoFit/>
              </a:bodyPr>
              <a:lstStyle/>
              <a:p>
                <a:pPr eaLnBrk="1" hangingPunct="1"/>
                <a:r>
                  <a:rPr lang="en-US" sz="1000">
                    <a:latin typeface="Arial" charset="0"/>
                  </a:rPr>
                  <a:t>1</a:t>
                </a:r>
              </a:p>
            </p:txBody>
          </p:sp>
          <p:sp>
            <p:nvSpPr>
              <p:cNvPr id="32974" name="Text Box 206"/>
              <p:cNvSpPr txBox="1">
                <a:spLocks noChangeArrowheads="1"/>
              </p:cNvSpPr>
              <p:nvPr/>
            </p:nvSpPr>
            <p:spPr bwMode="auto">
              <a:xfrm>
                <a:off x="4681" y="2258"/>
                <a:ext cx="178" cy="171"/>
              </a:xfrm>
              <a:prstGeom prst="rect">
                <a:avLst/>
              </a:prstGeom>
              <a:noFill/>
              <a:ln w="9525">
                <a:noFill/>
                <a:miter lim="800000"/>
                <a:headEnd/>
                <a:tailEnd/>
              </a:ln>
              <a:effectLst/>
            </p:spPr>
            <p:txBody>
              <a:bodyPr wrap="none">
                <a:spAutoFit/>
              </a:bodyPr>
              <a:lstStyle/>
              <a:p>
                <a:pPr eaLnBrk="1" hangingPunct="1"/>
                <a:r>
                  <a:rPr lang="en-US" sz="1000">
                    <a:latin typeface="Arial" charset="0"/>
                  </a:rPr>
                  <a:t>0</a:t>
                </a:r>
              </a:p>
            </p:txBody>
          </p:sp>
        </p:grpSp>
        <p:sp>
          <p:nvSpPr>
            <p:cNvPr id="32975" name="Text Box 207"/>
            <p:cNvSpPr txBox="1">
              <a:spLocks noChangeArrowheads="1"/>
            </p:cNvSpPr>
            <p:nvPr/>
          </p:nvSpPr>
          <p:spPr bwMode="auto">
            <a:xfrm>
              <a:off x="6137275" y="4200525"/>
              <a:ext cx="296863" cy="244475"/>
            </a:xfrm>
            <a:prstGeom prst="rect">
              <a:avLst/>
            </a:prstGeom>
            <a:noFill/>
            <a:ln w="9525">
              <a:noFill/>
              <a:miter lim="800000"/>
              <a:headEnd/>
              <a:tailEnd/>
            </a:ln>
            <a:effectLst/>
          </p:spPr>
          <p:txBody>
            <a:bodyPr wrap="none">
              <a:spAutoFit/>
            </a:bodyPr>
            <a:lstStyle/>
            <a:p>
              <a:pPr eaLnBrk="1" hangingPunct="1"/>
              <a:r>
                <a:rPr lang="en-US" sz="1000">
                  <a:latin typeface="Arial" charset="0"/>
                </a:rPr>
                <a:t>-1</a:t>
              </a:r>
            </a:p>
          </p:txBody>
        </p:sp>
        <p:sp>
          <p:nvSpPr>
            <p:cNvPr id="32976" name="Text Box 208"/>
            <p:cNvSpPr txBox="1">
              <a:spLocks noChangeArrowheads="1"/>
            </p:cNvSpPr>
            <p:nvPr/>
          </p:nvSpPr>
          <p:spPr bwMode="auto">
            <a:xfrm>
              <a:off x="6192838" y="3232150"/>
              <a:ext cx="254000" cy="244475"/>
            </a:xfrm>
            <a:prstGeom prst="rect">
              <a:avLst/>
            </a:prstGeom>
            <a:noFill/>
            <a:ln w="9525">
              <a:noFill/>
              <a:miter lim="800000"/>
              <a:headEnd/>
              <a:tailEnd/>
            </a:ln>
            <a:effectLst/>
          </p:spPr>
          <p:txBody>
            <a:bodyPr wrap="none">
              <a:spAutoFit/>
            </a:bodyPr>
            <a:lstStyle/>
            <a:p>
              <a:pPr eaLnBrk="1" hangingPunct="1"/>
              <a:r>
                <a:rPr lang="en-US" sz="1000">
                  <a:latin typeface="Arial" charset="0"/>
                </a:rPr>
                <a:t>1</a:t>
              </a:r>
            </a:p>
          </p:txBody>
        </p:sp>
        <p:sp>
          <p:nvSpPr>
            <p:cNvPr id="32977" name="Text Box 209"/>
            <p:cNvSpPr txBox="1">
              <a:spLocks noChangeArrowheads="1"/>
            </p:cNvSpPr>
            <p:nvPr/>
          </p:nvSpPr>
          <p:spPr bwMode="auto">
            <a:xfrm>
              <a:off x="6178550" y="3730625"/>
              <a:ext cx="254000" cy="244475"/>
            </a:xfrm>
            <a:prstGeom prst="rect">
              <a:avLst/>
            </a:prstGeom>
            <a:noFill/>
            <a:ln w="9525">
              <a:noFill/>
              <a:miter lim="800000"/>
              <a:headEnd/>
              <a:tailEnd/>
            </a:ln>
            <a:effectLst/>
          </p:spPr>
          <p:txBody>
            <a:bodyPr wrap="none">
              <a:spAutoFit/>
            </a:bodyPr>
            <a:lstStyle/>
            <a:p>
              <a:pPr eaLnBrk="1" hangingPunct="1"/>
              <a:r>
                <a:rPr lang="en-US" sz="1000">
                  <a:latin typeface="Arial" charset="0"/>
                </a:rPr>
                <a:t>0</a:t>
              </a:r>
            </a:p>
          </p:txBody>
        </p:sp>
        <p:sp>
          <p:nvSpPr>
            <p:cNvPr id="32978" name="Text Box 210"/>
            <p:cNvSpPr txBox="1">
              <a:spLocks noChangeArrowheads="1"/>
            </p:cNvSpPr>
            <p:nvPr/>
          </p:nvSpPr>
          <p:spPr bwMode="auto">
            <a:xfrm>
              <a:off x="6589713" y="4476750"/>
              <a:ext cx="614362" cy="244475"/>
            </a:xfrm>
            <a:prstGeom prst="rect">
              <a:avLst/>
            </a:prstGeom>
            <a:noFill/>
            <a:ln w="9525">
              <a:noFill/>
              <a:miter lim="800000"/>
              <a:headEnd/>
              <a:tailEnd/>
            </a:ln>
            <a:effectLst/>
          </p:spPr>
          <p:txBody>
            <a:bodyPr wrap="none">
              <a:spAutoFit/>
            </a:bodyPr>
            <a:lstStyle/>
            <a:p>
              <a:pPr eaLnBrk="1" hangingPunct="1"/>
              <a:r>
                <a:rPr lang="en-US" sz="1000">
                  <a:latin typeface="Arial" charset="0"/>
                </a:rPr>
                <a:t>x (deg.)</a:t>
              </a:r>
            </a:p>
          </p:txBody>
        </p:sp>
        <p:sp>
          <p:nvSpPr>
            <p:cNvPr id="32979" name="Text Box 211"/>
            <p:cNvSpPr txBox="1">
              <a:spLocks noChangeArrowheads="1"/>
            </p:cNvSpPr>
            <p:nvPr/>
          </p:nvSpPr>
          <p:spPr bwMode="auto">
            <a:xfrm rot="-5400000">
              <a:off x="5852320" y="3736181"/>
              <a:ext cx="614362" cy="244475"/>
            </a:xfrm>
            <a:prstGeom prst="rect">
              <a:avLst/>
            </a:prstGeom>
            <a:noFill/>
            <a:ln w="9525">
              <a:noFill/>
              <a:miter lim="800000"/>
              <a:headEnd/>
              <a:tailEnd/>
            </a:ln>
            <a:effectLst/>
          </p:spPr>
          <p:txBody>
            <a:bodyPr wrap="none">
              <a:spAutoFit/>
            </a:bodyPr>
            <a:lstStyle/>
            <a:p>
              <a:pPr eaLnBrk="1" hangingPunct="1"/>
              <a:r>
                <a:rPr lang="en-US" sz="1000">
                  <a:latin typeface="Arial" charset="0"/>
                </a:rPr>
                <a:t>y (deg.)</a:t>
              </a:r>
            </a:p>
          </p:txBody>
        </p:sp>
        <p:sp>
          <p:nvSpPr>
            <p:cNvPr id="32980" name="Text Box 212"/>
            <p:cNvSpPr txBox="1">
              <a:spLocks noChangeArrowheads="1"/>
            </p:cNvSpPr>
            <p:nvPr/>
          </p:nvSpPr>
          <p:spPr bwMode="auto">
            <a:xfrm>
              <a:off x="6546850" y="3013075"/>
              <a:ext cx="709613" cy="274638"/>
            </a:xfrm>
            <a:prstGeom prst="rect">
              <a:avLst/>
            </a:prstGeom>
            <a:noFill/>
            <a:ln w="9525">
              <a:noFill/>
              <a:miter lim="800000"/>
              <a:headEnd/>
              <a:tailEnd/>
            </a:ln>
            <a:effectLst/>
          </p:spPr>
          <p:txBody>
            <a:bodyPr wrap="none">
              <a:spAutoFit/>
            </a:bodyPr>
            <a:lstStyle/>
            <a:p>
              <a:pPr eaLnBrk="1" hangingPunct="1"/>
              <a:r>
                <a:rPr lang="en-US" sz="1200">
                  <a:latin typeface="Arial" charset="0"/>
                </a:rPr>
                <a:t>V1 Map</a:t>
              </a:r>
            </a:p>
          </p:txBody>
        </p:sp>
        <p:grpSp>
          <p:nvGrpSpPr>
            <p:cNvPr id="33017" name="Group 249"/>
            <p:cNvGrpSpPr>
              <a:grpSpLocks/>
            </p:cNvGrpSpPr>
            <p:nvPr/>
          </p:nvGrpSpPr>
          <p:grpSpPr bwMode="auto">
            <a:xfrm>
              <a:off x="6386513" y="3341688"/>
              <a:ext cx="989012" cy="1014412"/>
              <a:chOff x="4035" y="2153"/>
              <a:chExt cx="347" cy="356"/>
            </a:xfrm>
          </p:grpSpPr>
          <p:sp>
            <p:nvSpPr>
              <p:cNvPr id="33012" name="Rectangle 244"/>
              <p:cNvSpPr>
                <a:spLocks noChangeArrowheads="1"/>
              </p:cNvSpPr>
              <p:nvPr/>
            </p:nvSpPr>
            <p:spPr bwMode="auto">
              <a:xfrm>
                <a:off x="4035" y="2153"/>
                <a:ext cx="347" cy="356"/>
              </a:xfrm>
              <a:prstGeom prst="rect">
                <a:avLst/>
              </a:prstGeom>
              <a:solidFill>
                <a:srgbClr val="FFFFFF"/>
              </a:solidFill>
              <a:ln w="9525">
                <a:noFill/>
                <a:miter lim="800000"/>
                <a:headEnd/>
                <a:tailEnd/>
              </a:ln>
            </p:spPr>
            <p:txBody>
              <a:bodyPr/>
              <a:lstStyle/>
              <a:p>
                <a:endParaRPr lang="en-CA"/>
              </a:p>
            </p:txBody>
          </p:sp>
          <p:sp>
            <p:nvSpPr>
              <p:cNvPr id="33013" name="Rectangle 245"/>
              <p:cNvSpPr>
                <a:spLocks noChangeArrowheads="1"/>
              </p:cNvSpPr>
              <p:nvPr/>
            </p:nvSpPr>
            <p:spPr bwMode="auto">
              <a:xfrm>
                <a:off x="4035" y="2153"/>
                <a:ext cx="347" cy="356"/>
              </a:xfrm>
              <a:prstGeom prst="rect">
                <a:avLst/>
              </a:prstGeom>
              <a:noFill/>
              <a:ln w="20638">
                <a:solidFill>
                  <a:srgbClr val="FFFFFF"/>
                </a:solidFill>
                <a:miter lim="800000"/>
                <a:headEnd/>
                <a:tailEnd/>
              </a:ln>
            </p:spPr>
            <p:txBody>
              <a:bodyPr/>
              <a:lstStyle/>
              <a:p>
                <a:endParaRPr lang="en-CA"/>
              </a:p>
            </p:txBody>
          </p:sp>
          <p:pic>
            <p:nvPicPr>
              <p:cNvPr id="33014" name="Picture 246"/>
              <p:cNvPicPr>
                <a:picLocks noChangeAspect="1" noChangeArrowheads="1"/>
              </p:cNvPicPr>
              <p:nvPr/>
            </p:nvPicPr>
            <p:blipFill>
              <a:blip r:embed="rId8" cstate="print"/>
              <a:srcRect/>
              <a:stretch>
                <a:fillRect/>
              </a:stretch>
            </p:blipFill>
            <p:spPr bwMode="auto">
              <a:xfrm>
                <a:off x="4035" y="2153"/>
                <a:ext cx="347" cy="356"/>
              </a:xfrm>
              <a:prstGeom prst="rect">
                <a:avLst/>
              </a:prstGeom>
              <a:noFill/>
              <a:ln w="19050">
                <a:solidFill>
                  <a:schemeClr val="tx1"/>
                </a:solidFill>
                <a:miter lim="800000"/>
                <a:headEnd/>
                <a:tailEnd/>
              </a:ln>
            </p:spPr>
          </p:pic>
          <p:sp>
            <p:nvSpPr>
              <p:cNvPr id="33015" name="Line 247"/>
              <p:cNvSpPr>
                <a:spLocks noChangeShapeType="1"/>
              </p:cNvSpPr>
              <p:nvPr/>
            </p:nvSpPr>
            <p:spPr bwMode="auto">
              <a:xfrm>
                <a:off x="4210" y="2155"/>
                <a:ext cx="1" cy="345"/>
              </a:xfrm>
              <a:prstGeom prst="line">
                <a:avLst/>
              </a:prstGeom>
              <a:noFill/>
              <a:ln w="0">
                <a:solidFill>
                  <a:srgbClr val="000000"/>
                </a:solidFill>
                <a:prstDash val="sysDot"/>
                <a:round/>
                <a:headEnd/>
                <a:tailEnd/>
              </a:ln>
            </p:spPr>
            <p:txBody>
              <a:bodyPr/>
              <a:lstStyle/>
              <a:p>
                <a:endParaRPr lang="en-CA"/>
              </a:p>
            </p:txBody>
          </p:sp>
          <p:sp>
            <p:nvSpPr>
              <p:cNvPr id="33016" name="Line 248"/>
              <p:cNvSpPr>
                <a:spLocks noChangeShapeType="1"/>
              </p:cNvSpPr>
              <p:nvPr/>
            </p:nvSpPr>
            <p:spPr bwMode="auto">
              <a:xfrm>
                <a:off x="4040" y="2330"/>
                <a:ext cx="336" cy="1"/>
              </a:xfrm>
              <a:prstGeom prst="line">
                <a:avLst/>
              </a:prstGeom>
              <a:noFill/>
              <a:ln w="0">
                <a:solidFill>
                  <a:srgbClr val="000000"/>
                </a:solidFill>
                <a:prstDash val="sysDot"/>
                <a:round/>
                <a:headEnd/>
                <a:tailEnd/>
              </a:ln>
            </p:spPr>
            <p:txBody>
              <a:bodyPr/>
              <a:lstStyle/>
              <a:p>
                <a:endParaRPr lang="en-CA"/>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9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32930"/>
                                        </p:tgtEl>
                                        <p:attrNameLst>
                                          <p:attrName>style.visibility</p:attrName>
                                        </p:attrNameLst>
                                      </p:cBhvr>
                                      <p:to>
                                        <p:strVal val="visible"/>
                                      </p:to>
                                    </p:set>
                                    <p:animEffect transition="in" filter="wipe(right)">
                                      <p:cBhvr>
                                        <p:cTn id="11" dur="500"/>
                                        <p:tgtEl>
                                          <p:spTgt spid="3293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298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298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292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32923"/>
                                        </p:tgtEl>
                                        <p:attrNameLst>
                                          <p:attrName>style.visibility</p:attrName>
                                        </p:attrNameLst>
                                      </p:cBhvr>
                                      <p:to>
                                        <p:strVal val="visible"/>
                                      </p:to>
                                    </p:set>
                                    <p:animEffect transition="in" filter="wipe(right)">
                                      <p:cBhvr>
                                        <p:cTn id="28" dur="500"/>
                                        <p:tgtEl>
                                          <p:spTgt spid="32923"/>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30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299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22" grpId="0" animBg="1"/>
      <p:bldP spid="32929" grpId="0" animBg="1"/>
      <p:bldP spid="32983" grpId="0" animBg="1"/>
      <p:bldP spid="330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5" name="Rectangle 5"/>
          <p:cNvSpPr>
            <a:spLocks noChangeArrowheads="1"/>
          </p:cNvSpPr>
          <p:nvPr/>
        </p:nvSpPr>
        <p:spPr bwMode="auto">
          <a:xfrm>
            <a:off x="1860550" y="1531938"/>
            <a:ext cx="895350" cy="914400"/>
          </a:xfrm>
          <a:prstGeom prst="rect">
            <a:avLst/>
          </a:prstGeom>
          <a:solidFill>
            <a:srgbClr val="FFFFFF"/>
          </a:solidFill>
          <a:ln w="9525">
            <a:noFill/>
            <a:miter lim="800000"/>
            <a:headEnd/>
            <a:tailEnd/>
          </a:ln>
        </p:spPr>
        <p:txBody>
          <a:bodyPr/>
          <a:lstStyle/>
          <a:p>
            <a:endParaRPr lang="en-CA"/>
          </a:p>
        </p:txBody>
      </p:sp>
      <p:sp>
        <p:nvSpPr>
          <p:cNvPr id="184326" name="Rectangle 6"/>
          <p:cNvSpPr>
            <a:spLocks noChangeArrowheads="1"/>
          </p:cNvSpPr>
          <p:nvPr/>
        </p:nvSpPr>
        <p:spPr bwMode="auto">
          <a:xfrm>
            <a:off x="1860550" y="1531938"/>
            <a:ext cx="895350" cy="914400"/>
          </a:xfrm>
          <a:prstGeom prst="rect">
            <a:avLst/>
          </a:prstGeom>
          <a:noFill/>
          <a:ln w="20638">
            <a:solidFill>
              <a:srgbClr val="FFFFFF"/>
            </a:solidFill>
            <a:miter lim="800000"/>
            <a:headEnd/>
            <a:tailEnd/>
          </a:ln>
        </p:spPr>
        <p:txBody>
          <a:bodyPr/>
          <a:lstStyle/>
          <a:p>
            <a:endParaRPr lang="en-CA"/>
          </a:p>
        </p:txBody>
      </p:sp>
      <p:pic>
        <p:nvPicPr>
          <p:cNvPr id="184327" name="Picture 7"/>
          <p:cNvPicPr>
            <a:picLocks noChangeAspect="1" noChangeArrowheads="1"/>
          </p:cNvPicPr>
          <p:nvPr/>
        </p:nvPicPr>
        <p:blipFill>
          <a:blip r:embed="rId3" cstate="print"/>
          <a:srcRect/>
          <a:stretch>
            <a:fillRect/>
          </a:stretch>
        </p:blipFill>
        <p:spPr bwMode="auto">
          <a:xfrm>
            <a:off x="1860550" y="1531938"/>
            <a:ext cx="895350" cy="914400"/>
          </a:xfrm>
          <a:prstGeom prst="rect">
            <a:avLst/>
          </a:prstGeom>
          <a:noFill/>
          <a:ln w="9525">
            <a:noFill/>
            <a:miter lim="800000"/>
            <a:headEnd/>
            <a:tailEnd/>
          </a:ln>
        </p:spPr>
      </p:pic>
      <p:sp>
        <p:nvSpPr>
          <p:cNvPr id="184328" name="Line 8"/>
          <p:cNvSpPr>
            <a:spLocks noChangeShapeType="1"/>
          </p:cNvSpPr>
          <p:nvPr/>
        </p:nvSpPr>
        <p:spPr bwMode="auto">
          <a:xfrm>
            <a:off x="2297113" y="1538288"/>
            <a:ext cx="4762" cy="884237"/>
          </a:xfrm>
          <a:prstGeom prst="line">
            <a:avLst/>
          </a:prstGeom>
          <a:noFill/>
          <a:ln w="0">
            <a:solidFill>
              <a:srgbClr val="000000"/>
            </a:solidFill>
            <a:prstDash val="sysDot"/>
            <a:round/>
            <a:headEnd/>
            <a:tailEnd/>
          </a:ln>
        </p:spPr>
        <p:txBody>
          <a:bodyPr/>
          <a:lstStyle/>
          <a:p>
            <a:endParaRPr lang="en-CA"/>
          </a:p>
        </p:txBody>
      </p:sp>
      <p:sp>
        <p:nvSpPr>
          <p:cNvPr id="184329" name="Line 9"/>
          <p:cNvSpPr>
            <a:spLocks noChangeShapeType="1"/>
          </p:cNvSpPr>
          <p:nvPr/>
        </p:nvSpPr>
        <p:spPr bwMode="auto">
          <a:xfrm>
            <a:off x="1871663" y="1985963"/>
            <a:ext cx="863600" cy="3175"/>
          </a:xfrm>
          <a:prstGeom prst="line">
            <a:avLst/>
          </a:prstGeom>
          <a:noFill/>
          <a:ln w="0">
            <a:solidFill>
              <a:srgbClr val="000000"/>
            </a:solidFill>
            <a:prstDash val="sysDot"/>
            <a:round/>
            <a:headEnd/>
            <a:tailEnd/>
          </a:ln>
        </p:spPr>
        <p:txBody>
          <a:bodyPr/>
          <a:lstStyle/>
          <a:p>
            <a:endParaRPr lang="en-CA"/>
          </a:p>
        </p:txBody>
      </p:sp>
      <p:sp>
        <p:nvSpPr>
          <p:cNvPr id="184330" name="Freeform 10"/>
          <p:cNvSpPr>
            <a:spLocks/>
          </p:cNvSpPr>
          <p:nvPr/>
        </p:nvSpPr>
        <p:spPr bwMode="auto">
          <a:xfrm>
            <a:off x="1860550" y="1531938"/>
            <a:ext cx="895350" cy="914400"/>
          </a:xfrm>
          <a:custGeom>
            <a:avLst/>
            <a:gdLst/>
            <a:ahLst/>
            <a:cxnLst>
              <a:cxn ang="0">
                <a:pos x="0" y="0"/>
              </a:cxn>
              <a:cxn ang="0">
                <a:pos x="88" y="0"/>
              </a:cxn>
              <a:cxn ang="0">
                <a:pos x="88" y="88"/>
              </a:cxn>
            </a:cxnLst>
            <a:rect l="0" t="0" r="r" b="b"/>
            <a:pathLst>
              <a:path w="88" h="88">
                <a:moveTo>
                  <a:pt x="0" y="0"/>
                </a:moveTo>
                <a:lnTo>
                  <a:pt x="88" y="0"/>
                </a:lnTo>
                <a:lnTo>
                  <a:pt x="88" y="88"/>
                </a:lnTo>
              </a:path>
            </a:pathLst>
          </a:custGeom>
          <a:noFill/>
          <a:ln w="20638">
            <a:solidFill>
              <a:srgbClr val="000000"/>
            </a:solidFill>
            <a:prstDash val="solid"/>
            <a:round/>
            <a:headEnd/>
            <a:tailEnd/>
          </a:ln>
        </p:spPr>
        <p:txBody>
          <a:bodyPr/>
          <a:lstStyle/>
          <a:p>
            <a:endParaRPr lang="en-CA"/>
          </a:p>
        </p:txBody>
      </p:sp>
      <p:sp>
        <p:nvSpPr>
          <p:cNvPr id="184331" name="Freeform 11"/>
          <p:cNvSpPr>
            <a:spLocks/>
          </p:cNvSpPr>
          <p:nvPr/>
        </p:nvSpPr>
        <p:spPr bwMode="auto">
          <a:xfrm>
            <a:off x="1860550" y="1531938"/>
            <a:ext cx="895350" cy="914400"/>
          </a:xfrm>
          <a:custGeom>
            <a:avLst/>
            <a:gdLst/>
            <a:ahLst/>
            <a:cxnLst>
              <a:cxn ang="0">
                <a:pos x="0" y="0"/>
              </a:cxn>
              <a:cxn ang="0">
                <a:pos x="0" y="88"/>
              </a:cxn>
              <a:cxn ang="0">
                <a:pos x="88" y="88"/>
              </a:cxn>
            </a:cxnLst>
            <a:rect l="0" t="0" r="r" b="b"/>
            <a:pathLst>
              <a:path w="88" h="88">
                <a:moveTo>
                  <a:pt x="0" y="0"/>
                </a:moveTo>
                <a:lnTo>
                  <a:pt x="0" y="88"/>
                </a:lnTo>
                <a:lnTo>
                  <a:pt x="88" y="88"/>
                </a:lnTo>
              </a:path>
            </a:pathLst>
          </a:custGeom>
          <a:noFill/>
          <a:ln w="20638">
            <a:solidFill>
              <a:srgbClr val="000000"/>
            </a:solidFill>
            <a:prstDash val="solid"/>
            <a:round/>
            <a:headEnd/>
            <a:tailEnd/>
          </a:ln>
        </p:spPr>
        <p:txBody>
          <a:bodyPr/>
          <a:lstStyle/>
          <a:p>
            <a:endParaRPr lang="en-CA"/>
          </a:p>
        </p:txBody>
      </p:sp>
      <p:sp>
        <p:nvSpPr>
          <p:cNvPr id="184332" name="Line 12"/>
          <p:cNvSpPr>
            <a:spLocks noChangeShapeType="1"/>
          </p:cNvSpPr>
          <p:nvPr/>
        </p:nvSpPr>
        <p:spPr bwMode="auto">
          <a:xfrm>
            <a:off x="1860550" y="1531938"/>
            <a:ext cx="3175" cy="914400"/>
          </a:xfrm>
          <a:prstGeom prst="line">
            <a:avLst/>
          </a:prstGeom>
          <a:noFill/>
          <a:ln w="20638">
            <a:solidFill>
              <a:srgbClr val="000000"/>
            </a:solidFill>
            <a:round/>
            <a:headEnd/>
            <a:tailEnd/>
          </a:ln>
        </p:spPr>
        <p:txBody>
          <a:bodyPr/>
          <a:lstStyle/>
          <a:p>
            <a:endParaRPr lang="en-CA"/>
          </a:p>
        </p:txBody>
      </p:sp>
      <p:sp>
        <p:nvSpPr>
          <p:cNvPr id="184333" name="Line 13"/>
          <p:cNvSpPr>
            <a:spLocks noChangeShapeType="1"/>
          </p:cNvSpPr>
          <p:nvPr/>
        </p:nvSpPr>
        <p:spPr bwMode="auto">
          <a:xfrm>
            <a:off x="1860550" y="1985963"/>
            <a:ext cx="3175" cy="3175"/>
          </a:xfrm>
          <a:prstGeom prst="line">
            <a:avLst/>
          </a:prstGeom>
          <a:noFill/>
          <a:ln w="20638">
            <a:solidFill>
              <a:srgbClr val="000000"/>
            </a:solidFill>
            <a:round/>
            <a:headEnd/>
            <a:tailEnd/>
          </a:ln>
        </p:spPr>
        <p:txBody>
          <a:bodyPr/>
          <a:lstStyle/>
          <a:p>
            <a:endParaRPr lang="en-CA"/>
          </a:p>
        </p:txBody>
      </p:sp>
      <p:sp>
        <p:nvSpPr>
          <p:cNvPr id="184334" name="Line 14"/>
          <p:cNvSpPr>
            <a:spLocks noChangeShapeType="1"/>
          </p:cNvSpPr>
          <p:nvPr/>
        </p:nvSpPr>
        <p:spPr bwMode="auto">
          <a:xfrm flipH="1">
            <a:off x="2746375" y="1985963"/>
            <a:ext cx="9525" cy="3175"/>
          </a:xfrm>
          <a:prstGeom prst="line">
            <a:avLst/>
          </a:prstGeom>
          <a:noFill/>
          <a:ln w="20638">
            <a:solidFill>
              <a:srgbClr val="000000"/>
            </a:solidFill>
            <a:round/>
            <a:headEnd/>
            <a:tailEnd/>
          </a:ln>
        </p:spPr>
        <p:txBody>
          <a:bodyPr/>
          <a:lstStyle/>
          <a:p>
            <a:endParaRPr lang="en-CA"/>
          </a:p>
        </p:txBody>
      </p:sp>
      <p:sp>
        <p:nvSpPr>
          <p:cNvPr id="184335" name="Freeform 15"/>
          <p:cNvSpPr>
            <a:spLocks/>
          </p:cNvSpPr>
          <p:nvPr/>
        </p:nvSpPr>
        <p:spPr bwMode="auto">
          <a:xfrm>
            <a:off x="1860550" y="1531938"/>
            <a:ext cx="895350" cy="914400"/>
          </a:xfrm>
          <a:custGeom>
            <a:avLst/>
            <a:gdLst/>
            <a:ahLst/>
            <a:cxnLst>
              <a:cxn ang="0">
                <a:pos x="0" y="0"/>
              </a:cxn>
              <a:cxn ang="0">
                <a:pos x="88" y="0"/>
              </a:cxn>
              <a:cxn ang="0">
                <a:pos x="88" y="88"/>
              </a:cxn>
            </a:cxnLst>
            <a:rect l="0" t="0" r="r" b="b"/>
            <a:pathLst>
              <a:path w="88" h="88">
                <a:moveTo>
                  <a:pt x="0" y="0"/>
                </a:moveTo>
                <a:lnTo>
                  <a:pt x="88" y="0"/>
                </a:lnTo>
                <a:lnTo>
                  <a:pt x="88" y="88"/>
                </a:lnTo>
              </a:path>
            </a:pathLst>
          </a:custGeom>
          <a:noFill/>
          <a:ln w="20638">
            <a:solidFill>
              <a:srgbClr val="000000"/>
            </a:solidFill>
            <a:prstDash val="solid"/>
            <a:round/>
            <a:headEnd/>
            <a:tailEnd/>
          </a:ln>
        </p:spPr>
        <p:txBody>
          <a:bodyPr/>
          <a:lstStyle/>
          <a:p>
            <a:endParaRPr lang="en-CA"/>
          </a:p>
        </p:txBody>
      </p:sp>
      <p:sp>
        <p:nvSpPr>
          <p:cNvPr id="184336" name="Line 16"/>
          <p:cNvSpPr>
            <a:spLocks noChangeShapeType="1"/>
          </p:cNvSpPr>
          <p:nvPr/>
        </p:nvSpPr>
        <p:spPr bwMode="auto">
          <a:xfrm>
            <a:off x="1860550" y="1531938"/>
            <a:ext cx="3175" cy="914400"/>
          </a:xfrm>
          <a:prstGeom prst="line">
            <a:avLst/>
          </a:prstGeom>
          <a:noFill/>
          <a:ln w="20638">
            <a:solidFill>
              <a:srgbClr val="000000"/>
            </a:solidFill>
            <a:round/>
            <a:headEnd/>
            <a:tailEnd/>
          </a:ln>
        </p:spPr>
        <p:txBody>
          <a:bodyPr/>
          <a:lstStyle/>
          <a:p>
            <a:endParaRPr lang="en-CA"/>
          </a:p>
        </p:txBody>
      </p:sp>
      <p:sp>
        <p:nvSpPr>
          <p:cNvPr id="184337" name="Rectangle 17"/>
          <p:cNvSpPr>
            <a:spLocks noChangeArrowheads="1"/>
          </p:cNvSpPr>
          <p:nvPr/>
        </p:nvSpPr>
        <p:spPr bwMode="auto">
          <a:xfrm>
            <a:off x="2943225" y="1531938"/>
            <a:ext cx="895350" cy="914400"/>
          </a:xfrm>
          <a:prstGeom prst="rect">
            <a:avLst/>
          </a:prstGeom>
          <a:solidFill>
            <a:srgbClr val="FFFFFF"/>
          </a:solidFill>
          <a:ln w="9525">
            <a:noFill/>
            <a:miter lim="800000"/>
            <a:headEnd/>
            <a:tailEnd/>
          </a:ln>
        </p:spPr>
        <p:txBody>
          <a:bodyPr/>
          <a:lstStyle/>
          <a:p>
            <a:endParaRPr lang="en-CA"/>
          </a:p>
        </p:txBody>
      </p:sp>
      <p:sp>
        <p:nvSpPr>
          <p:cNvPr id="184338" name="Rectangle 18"/>
          <p:cNvSpPr>
            <a:spLocks noChangeArrowheads="1"/>
          </p:cNvSpPr>
          <p:nvPr/>
        </p:nvSpPr>
        <p:spPr bwMode="auto">
          <a:xfrm>
            <a:off x="2943225" y="1531938"/>
            <a:ext cx="895350" cy="914400"/>
          </a:xfrm>
          <a:prstGeom prst="rect">
            <a:avLst/>
          </a:prstGeom>
          <a:noFill/>
          <a:ln w="20638">
            <a:solidFill>
              <a:srgbClr val="FFFFFF"/>
            </a:solidFill>
            <a:miter lim="800000"/>
            <a:headEnd/>
            <a:tailEnd/>
          </a:ln>
        </p:spPr>
        <p:txBody>
          <a:bodyPr/>
          <a:lstStyle/>
          <a:p>
            <a:endParaRPr lang="en-CA"/>
          </a:p>
        </p:txBody>
      </p:sp>
      <p:pic>
        <p:nvPicPr>
          <p:cNvPr id="184339" name="Picture 19"/>
          <p:cNvPicPr>
            <a:picLocks noChangeAspect="1" noChangeArrowheads="1"/>
          </p:cNvPicPr>
          <p:nvPr/>
        </p:nvPicPr>
        <p:blipFill>
          <a:blip r:embed="rId4" cstate="print"/>
          <a:srcRect/>
          <a:stretch>
            <a:fillRect/>
          </a:stretch>
        </p:blipFill>
        <p:spPr bwMode="auto">
          <a:xfrm>
            <a:off x="2943225" y="1531938"/>
            <a:ext cx="895350" cy="914400"/>
          </a:xfrm>
          <a:prstGeom prst="rect">
            <a:avLst/>
          </a:prstGeom>
          <a:noFill/>
          <a:ln w="9525">
            <a:noFill/>
            <a:miter lim="800000"/>
            <a:headEnd/>
            <a:tailEnd/>
          </a:ln>
        </p:spPr>
      </p:pic>
      <p:sp>
        <p:nvSpPr>
          <p:cNvPr id="184340" name="Line 20"/>
          <p:cNvSpPr>
            <a:spLocks noChangeShapeType="1"/>
          </p:cNvSpPr>
          <p:nvPr/>
        </p:nvSpPr>
        <p:spPr bwMode="auto">
          <a:xfrm>
            <a:off x="3389313" y="1538288"/>
            <a:ext cx="0" cy="884237"/>
          </a:xfrm>
          <a:prstGeom prst="line">
            <a:avLst/>
          </a:prstGeom>
          <a:noFill/>
          <a:ln w="0">
            <a:solidFill>
              <a:srgbClr val="000000"/>
            </a:solidFill>
            <a:prstDash val="sysDot"/>
            <a:round/>
            <a:headEnd/>
            <a:tailEnd/>
          </a:ln>
        </p:spPr>
        <p:txBody>
          <a:bodyPr/>
          <a:lstStyle/>
          <a:p>
            <a:endParaRPr lang="en-CA"/>
          </a:p>
        </p:txBody>
      </p:sp>
      <p:sp>
        <p:nvSpPr>
          <p:cNvPr id="184341" name="Line 21"/>
          <p:cNvSpPr>
            <a:spLocks noChangeShapeType="1"/>
          </p:cNvSpPr>
          <p:nvPr/>
        </p:nvSpPr>
        <p:spPr bwMode="auto">
          <a:xfrm>
            <a:off x="2951163" y="1985963"/>
            <a:ext cx="862012" cy="3175"/>
          </a:xfrm>
          <a:prstGeom prst="line">
            <a:avLst/>
          </a:prstGeom>
          <a:noFill/>
          <a:ln w="0">
            <a:solidFill>
              <a:srgbClr val="000000"/>
            </a:solidFill>
            <a:prstDash val="sysDot"/>
            <a:round/>
            <a:headEnd/>
            <a:tailEnd/>
          </a:ln>
        </p:spPr>
        <p:txBody>
          <a:bodyPr/>
          <a:lstStyle/>
          <a:p>
            <a:endParaRPr lang="en-CA"/>
          </a:p>
        </p:txBody>
      </p:sp>
      <p:sp>
        <p:nvSpPr>
          <p:cNvPr id="184342" name="Freeform 22"/>
          <p:cNvSpPr>
            <a:spLocks/>
          </p:cNvSpPr>
          <p:nvPr/>
        </p:nvSpPr>
        <p:spPr bwMode="auto">
          <a:xfrm>
            <a:off x="2943225" y="1531938"/>
            <a:ext cx="895350" cy="914400"/>
          </a:xfrm>
          <a:custGeom>
            <a:avLst/>
            <a:gdLst/>
            <a:ahLst/>
            <a:cxnLst>
              <a:cxn ang="0">
                <a:pos x="0" y="0"/>
              </a:cxn>
              <a:cxn ang="0">
                <a:pos x="88" y="0"/>
              </a:cxn>
              <a:cxn ang="0">
                <a:pos x="88" y="88"/>
              </a:cxn>
            </a:cxnLst>
            <a:rect l="0" t="0" r="r" b="b"/>
            <a:pathLst>
              <a:path w="88" h="88">
                <a:moveTo>
                  <a:pt x="0" y="0"/>
                </a:moveTo>
                <a:lnTo>
                  <a:pt x="88" y="0"/>
                </a:lnTo>
                <a:lnTo>
                  <a:pt x="88" y="88"/>
                </a:lnTo>
              </a:path>
            </a:pathLst>
          </a:custGeom>
          <a:noFill/>
          <a:ln w="20638">
            <a:solidFill>
              <a:srgbClr val="000000"/>
            </a:solidFill>
            <a:prstDash val="solid"/>
            <a:round/>
            <a:headEnd/>
            <a:tailEnd/>
          </a:ln>
        </p:spPr>
        <p:txBody>
          <a:bodyPr/>
          <a:lstStyle/>
          <a:p>
            <a:endParaRPr lang="en-CA"/>
          </a:p>
        </p:txBody>
      </p:sp>
      <p:sp>
        <p:nvSpPr>
          <p:cNvPr id="184343" name="Freeform 23"/>
          <p:cNvSpPr>
            <a:spLocks/>
          </p:cNvSpPr>
          <p:nvPr/>
        </p:nvSpPr>
        <p:spPr bwMode="auto">
          <a:xfrm>
            <a:off x="2943225" y="1531938"/>
            <a:ext cx="895350" cy="914400"/>
          </a:xfrm>
          <a:custGeom>
            <a:avLst/>
            <a:gdLst/>
            <a:ahLst/>
            <a:cxnLst>
              <a:cxn ang="0">
                <a:pos x="0" y="0"/>
              </a:cxn>
              <a:cxn ang="0">
                <a:pos x="0" y="88"/>
              </a:cxn>
              <a:cxn ang="0">
                <a:pos x="88" y="88"/>
              </a:cxn>
            </a:cxnLst>
            <a:rect l="0" t="0" r="r" b="b"/>
            <a:pathLst>
              <a:path w="88" h="88">
                <a:moveTo>
                  <a:pt x="0" y="0"/>
                </a:moveTo>
                <a:lnTo>
                  <a:pt x="0" y="88"/>
                </a:lnTo>
                <a:lnTo>
                  <a:pt x="88" y="88"/>
                </a:lnTo>
              </a:path>
            </a:pathLst>
          </a:custGeom>
          <a:noFill/>
          <a:ln w="20638">
            <a:solidFill>
              <a:srgbClr val="000000"/>
            </a:solidFill>
            <a:prstDash val="solid"/>
            <a:round/>
            <a:headEnd/>
            <a:tailEnd/>
          </a:ln>
        </p:spPr>
        <p:txBody>
          <a:bodyPr/>
          <a:lstStyle/>
          <a:p>
            <a:endParaRPr lang="en-CA"/>
          </a:p>
        </p:txBody>
      </p:sp>
      <p:sp>
        <p:nvSpPr>
          <p:cNvPr id="184344" name="Freeform 24"/>
          <p:cNvSpPr>
            <a:spLocks/>
          </p:cNvSpPr>
          <p:nvPr/>
        </p:nvSpPr>
        <p:spPr bwMode="auto">
          <a:xfrm>
            <a:off x="2943225" y="1531938"/>
            <a:ext cx="895350" cy="914400"/>
          </a:xfrm>
          <a:custGeom>
            <a:avLst/>
            <a:gdLst/>
            <a:ahLst/>
            <a:cxnLst>
              <a:cxn ang="0">
                <a:pos x="0" y="0"/>
              </a:cxn>
              <a:cxn ang="0">
                <a:pos x="88" y="0"/>
              </a:cxn>
              <a:cxn ang="0">
                <a:pos x="88" y="88"/>
              </a:cxn>
            </a:cxnLst>
            <a:rect l="0" t="0" r="r" b="b"/>
            <a:pathLst>
              <a:path w="88" h="88">
                <a:moveTo>
                  <a:pt x="0" y="0"/>
                </a:moveTo>
                <a:lnTo>
                  <a:pt x="88" y="0"/>
                </a:lnTo>
                <a:lnTo>
                  <a:pt x="88" y="88"/>
                </a:lnTo>
              </a:path>
            </a:pathLst>
          </a:custGeom>
          <a:noFill/>
          <a:ln w="20638">
            <a:solidFill>
              <a:srgbClr val="000000"/>
            </a:solidFill>
            <a:prstDash val="solid"/>
            <a:round/>
            <a:headEnd/>
            <a:tailEnd/>
          </a:ln>
        </p:spPr>
        <p:txBody>
          <a:bodyPr/>
          <a:lstStyle/>
          <a:p>
            <a:endParaRPr lang="en-CA"/>
          </a:p>
        </p:txBody>
      </p:sp>
      <p:sp>
        <p:nvSpPr>
          <p:cNvPr id="184345" name="Rectangle 25"/>
          <p:cNvSpPr>
            <a:spLocks noChangeArrowheads="1"/>
          </p:cNvSpPr>
          <p:nvPr/>
        </p:nvSpPr>
        <p:spPr bwMode="auto">
          <a:xfrm>
            <a:off x="4029075" y="1531938"/>
            <a:ext cx="889000" cy="914400"/>
          </a:xfrm>
          <a:prstGeom prst="rect">
            <a:avLst/>
          </a:prstGeom>
          <a:solidFill>
            <a:srgbClr val="FFFFFF"/>
          </a:solidFill>
          <a:ln w="9525">
            <a:noFill/>
            <a:miter lim="800000"/>
            <a:headEnd/>
            <a:tailEnd/>
          </a:ln>
        </p:spPr>
        <p:txBody>
          <a:bodyPr/>
          <a:lstStyle/>
          <a:p>
            <a:endParaRPr lang="en-CA"/>
          </a:p>
        </p:txBody>
      </p:sp>
      <p:sp>
        <p:nvSpPr>
          <p:cNvPr id="184346" name="Rectangle 26"/>
          <p:cNvSpPr>
            <a:spLocks noChangeArrowheads="1"/>
          </p:cNvSpPr>
          <p:nvPr/>
        </p:nvSpPr>
        <p:spPr bwMode="auto">
          <a:xfrm>
            <a:off x="4029075" y="1531938"/>
            <a:ext cx="889000" cy="914400"/>
          </a:xfrm>
          <a:prstGeom prst="rect">
            <a:avLst/>
          </a:prstGeom>
          <a:noFill/>
          <a:ln w="20638">
            <a:solidFill>
              <a:srgbClr val="FFFFFF"/>
            </a:solidFill>
            <a:miter lim="800000"/>
            <a:headEnd/>
            <a:tailEnd/>
          </a:ln>
        </p:spPr>
        <p:txBody>
          <a:bodyPr/>
          <a:lstStyle/>
          <a:p>
            <a:endParaRPr lang="en-CA"/>
          </a:p>
        </p:txBody>
      </p:sp>
      <p:pic>
        <p:nvPicPr>
          <p:cNvPr id="184347" name="Picture 27"/>
          <p:cNvPicPr>
            <a:picLocks noChangeAspect="1" noChangeArrowheads="1"/>
          </p:cNvPicPr>
          <p:nvPr/>
        </p:nvPicPr>
        <p:blipFill>
          <a:blip r:embed="rId5" cstate="print"/>
          <a:srcRect/>
          <a:stretch>
            <a:fillRect/>
          </a:stretch>
        </p:blipFill>
        <p:spPr bwMode="auto">
          <a:xfrm>
            <a:off x="4029075" y="1531938"/>
            <a:ext cx="889000" cy="914400"/>
          </a:xfrm>
          <a:prstGeom prst="rect">
            <a:avLst/>
          </a:prstGeom>
          <a:noFill/>
          <a:ln w="19050">
            <a:solidFill>
              <a:schemeClr val="tx1"/>
            </a:solidFill>
            <a:miter lim="800000"/>
            <a:headEnd/>
            <a:tailEnd/>
          </a:ln>
        </p:spPr>
      </p:pic>
      <p:sp>
        <p:nvSpPr>
          <p:cNvPr id="184348" name="Line 28"/>
          <p:cNvSpPr>
            <a:spLocks noChangeShapeType="1"/>
          </p:cNvSpPr>
          <p:nvPr/>
        </p:nvSpPr>
        <p:spPr bwMode="auto">
          <a:xfrm>
            <a:off x="4476750" y="1538288"/>
            <a:ext cx="3175" cy="884237"/>
          </a:xfrm>
          <a:prstGeom prst="line">
            <a:avLst/>
          </a:prstGeom>
          <a:noFill/>
          <a:ln w="0">
            <a:solidFill>
              <a:srgbClr val="000000"/>
            </a:solidFill>
            <a:prstDash val="sysDot"/>
            <a:round/>
            <a:headEnd/>
            <a:tailEnd/>
          </a:ln>
        </p:spPr>
        <p:txBody>
          <a:bodyPr/>
          <a:lstStyle/>
          <a:p>
            <a:endParaRPr lang="en-CA"/>
          </a:p>
        </p:txBody>
      </p:sp>
      <p:sp>
        <p:nvSpPr>
          <p:cNvPr id="184349" name="Line 29"/>
          <p:cNvSpPr>
            <a:spLocks noChangeShapeType="1"/>
          </p:cNvSpPr>
          <p:nvPr/>
        </p:nvSpPr>
        <p:spPr bwMode="auto">
          <a:xfrm>
            <a:off x="4041775" y="1985963"/>
            <a:ext cx="862013" cy="3175"/>
          </a:xfrm>
          <a:prstGeom prst="line">
            <a:avLst/>
          </a:prstGeom>
          <a:noFill/>
          <a:ln w="0">
            <a:solidFill>
              <a:srgbClr val="000000"/>
            </a:solidFill>
            <a:prstDash val="sysDot"/>
            <a:round/>
            <a:headEnd/>
            <a:tailEnd/>
          </a:ln>
        </p:spPr>
        <p:txBody>
          <a:bodyPr/>
          <a:lstStyle/>
          <a:p>
            <a:endParaRPr lang="en-CA"/>
          </a:p>
        </p:txBody>
      </p:sp>
      <p:sp>
        <p:nvSpPr>
          <p:cNvPr id="184350" name="Rectangle 30"/>
          <p:cNvSpPr>
            <a:spLocks noChangeArrowheads="1"/>
          </p:cNvSpPr>
          <p:nvPr/>
        </p:nvSpPr>
        <p:spPr bwMode="auto">
          <a:xfrm>
            <a:off x="5108575" y="1522413"/>
            <a:ext cx="900113" cy="923925"/>
          </a:xfrm>
          <a:prstGeom prst="rect">
            <a:avLst/>
          </a:prstGeom>
          <a:solidFill>
            <a:srgbClr val="FFFFFF"/>
          </a:solidFill>
          <a:ln w="9525">
            <a:noFill/>
            <a:miter lim="800000"/>
            <a:headEnd/>
            <a:tailEnd/>
          </a:ln>
        </p:spPr>
        <p:txBody>
          <a:bodyPr/>
          <a:lstStyle/>
          <a:p>
            <a:endParaRPr lang="en-CA"/>
          </a:p>
        </p:txBody>
      </p:sp>
      <p:sp>
        <p:nvSpPr>
          <p:cNvPr id="184351" name="Rectangle 31"/>
          <p:cNvSpPr>
            <a:spLocks noChangeArrowheads="1"/>
          </p:cNvSpPr>
          <p:nvPr/>
        </p:nvSpPr>
        <p:spPr bwMode="auto">
          <a:xfrm>
            <a:off x="5108575" y="1522413"/>
            <a:ext cx="900113" cy="923925"/>
          </a:xfrm>
          <a:prstGeom prst="rect">
            <a:avLst/>
          </a:prstGeom>
          <a:noFill/>
          <a:ln w="20638">
            <a:solidFill>
              <a:srgbClr val="FFFFFF"/>
            </a:solidFill>
            <a:miter lim="800000"/>
            <a:headEnd/>
            <a:tailEnd/>
          </a:ln>
        </p:spPr>
        <p:txBody>
          <a:bodyPr/>
          <a:lstStyle/>
          <a:p>
            <a:endParaRPr lang="en-CA"/>
          </a:p>
        </p:txBody>
      </p:sp>
      <p:pic>
        <p:nvPicPr>
          <p:cNvPr id="184352" name="Picture 32"/>
          <p:cNvPicPr>
            <a:picLocks noChangeAspect="1" noChangeArrowheads="1"/>
          </p:cNvPicPr>
          <p:nvPr/>
        </p:nvPicPr>
        <p:blipFill>
          <a:blip r:embed="rId6" cstate="print"/>
          <a:srcRect/>
          <a:stretch>
            <a:fillRect/>
          </a:stretch>
        </p:blipFill>
        <p:spPr bwMode="auto">
          <a:xfrm>
            <a:off x="5108575" y="1531938"/>
            <a:ext cx="900113" cy="923925"/>
          </a:xfrm>
          <a:prstGeom prst="rect">
            <a:avLst/>
          </a:prstGeom>
          <a:noFill/>
          <a:ln w="9525">
            <a:noFill/>
            <a:miter lim="800000"/>
            <a:headEnd/>
            <a:tailEnd/>
          </a:ln>
        </p:spPr>
      </p:pic>
      <p:sp>
        <p:nvSpPr>
          <p:cNvPr id="184353" name="Line 33"/>
          <p:cNvSpPr>
            <a:spLocks noChangeShapeType="1"/>
          </p:cNvSpPr>
          <p:nvPr/>
        </p:nvSpPr>
        <p:spPr bwMode="auto">
          <a:xfrm>
            <a:off x="5554663" y="1531938"/>
            <a:ext cx="0" cy="900112"/>
          </a:xfrm>
          <a:prstGeom prst="line">
            <a:avLst/>
          </a:prstGeom>
          <a:noFill/>
          <a:ln w="0">
            <a:solidFill>
              <a:srgbClr val="000000"/>
            </a:solidFill>
            <a:prstDash val="sysDot"/>
            <a:round/>
            <a:headEnd/>
            <a:tailEnd/>
          </a:ln>
        </p:spPr>
        <p:txBody>
          <a:bodyPr/>
          <a:lstStyle/>
          <a:p>
            <a:endParaRPr lang="en-CA"/>
          </a:p>
        </p:txBody>
      </p:sp>
      <p:sp>
        <p:nvSpPr>
          <p:cNvPr id="184354" name="Line 34"/>
          <p:cNvSpPr>
            <a:spLocks noChangeShapeType="1"/>
          </p:cNvSpPr>
          <p:nvPr/>
        </p:nvSpPr>
        <p:spPr bwMode="auto">
          <a:xfrm>
            <a:off x="5118100" y="1985963"/>
            <a:ext cx="873125" cy="3175"/>
          </a:xfrm>
          <a:prstGeom prst="line">
            <a:avLst/>
          </a:prstGeom>
          <a:noFill/>
          <a:ln w="0">
            <a:solidFill>
              <a:srgbClr val="000000"/>
            </a:solidFill>
            <a:prstDash val="sysDot"/>
            <a:round/>
            <a:headEnd/>
            <a:tailEnd/>
          </a:ln>
        </p:spPr>
        <p:txBody>
          <a:bodyPr/>
          <a:lstStyle/>
          <a:p>
            <a:endParaRPr lang="en-CA"/>
          </a:p>
        </p:txBody>
      </p:sp>
      <p:sp>
        <p:nvSpPr>
          <p:cNvPr id="184355" name="Freeform 35"/>
          <p:cNvSpPr>
            <a:spLocks/>
          </p:cNvSpPr>
          <p:nvPr/>
        </p:nvSpPr>
        <p:spPr bwMode="auto">
          <a:xfrm>
            <a:off x="5108575" y="1522413"/>
            <a:ext cx="900113" cy="923925"/>
          </a:xfrm>
          <a:custGeom>
            <a:avLst/>
            <a:gdLst/>
            <a:ahLst/>
            <a:cxnLst>
              <a:cxn ang="0">
                <a:pos x="0" y="0"/>
              </a:cxn>
              <a:cxn ang="0">
                <a:pos x="89" y="0"/>
              </a:cxn>
              <a:cxn ang="0">
                <a:pos x="89" y="89"/>
              </a:cxn>
            </a:cxnLst>
            <a:rect l="0" t="0" r="r" b="b"/>
            <a:pathLst>
              <a:path w="89" h="89">
                <a:moveTo>
                  <a:pt x="0" y="0"/>
                </a:moveTo>
                <a:lnTo>
                  <a:pt x="89" y="0"/>
                </a:lnTo>
                <a:lnTo>
                  <a:pt x="89" y="89"/>
                </a:lnTo>
              </a:path>
            </a:pathLst>
          </a:custGeom>
          <a:noFill/>
          <a:ln w="20638">
            <a:solidFill>
              <a:srgbClr val="000000"/>
            </a:solidFill>
            <a:prstDash val="solid"/>
            <a:round/>
            <a:headEnd/>
            <a:tailEnd/>
          </a:ln>
        </p:spPr>
        <p:txBody>
          <a:bodyPr/>
          <a:lstStyle/>
          <a:p>
            <a:endParaRPr lang="en-CA"/>
          </a:p>
        </p:txBody>
      </p:sp>
      <p:sp>
        <p:nvSpPr>
          <p:cNvPr id="184356" name="Freeform 36"/>
          <p:cNvSpPr>
            <a:spLocks/>
          </p:cNvSpPr>
          <p:nvPr/>
        </p:nvSpPr>
        <p:spPr bwMode="auto">
          <a:xfrm>
            <a:off x="5108575" y="1522413"/>
            <a:ext cx="900113" cy="923925"/>
          </a:xfrm>
          <a:custGeom>
            <a:avLst/>
            <a:gdLst/>
            <a:ahLst/>
            <a:cxnLst>
              <a:cxn ang="0">
                <a:pos x="0" y="0"/>
              </a:cxn>
              <a:cxn ang="0">
                <a:pos x="0" y="89"/>
              </a:cxn>
              <a:cxn ang="0">
                <a:pos x="89" y="89"/>
              </a:cxn>
            </a:cxnLst>
            <a:rect l="0" t="0" r="r" b="b"/>
            <a:pathLst>
              <a:path w="89" h="89">
                <a:moveTo>
                  <a:pt x="0" y="0"/>
                </a:moveTo>
                <a:lnTo>
                  <a:pt x="0" y="89"/>
                </a:lnTo>
                <a:lnTo>
                  <a:pt x="89" y="89"/>
                </a:lnTo>
              </a:path>
            </a:pathLst>
          </a:custGeom>
          <a:noFill/>
          <a:ln w="20638">
            <a:solidFill>
              <a:srgbClr val="000000"/>
            </a:solidFill>
            <a:prstDash val="solid"/>
            <a:round/>
            <a:headEnd/>
            <a:tailEnd/>
          </a:ln>
        </p:spPr>
        <p:txBody>
          <a:bodyPr/>
          <a:lstStyle/>
          <a:p>
            <a:endParaRPr lang="en-CA"/>
          </a:p>
        </p:txBody>
      </p:sp>
      <p:sp>
        <p:nvSpPr>
          <p:cNvPr id="184357" name="Freeform 37"/>
          <p:cNvSpPr>
            <a:spLocks/>
          </p:cNvSpPr>
          <p:nvPr/>
        </p:nvSpPr>
        <p:spPr bwMode="auto">
          <a:xfrm>
            <a:off x="5108575" y="1522413"/>
            <a:ext cx="900113" cy="923925"/>
          </a:xfrm>
          <a:custGeom>
            <a:avLst/>
            <a:gdLst/>
            <a:ahLst/>
            <a:cxnLst>
              <a:cxn ang="0">
                <a:pos x="0" y="0"/>
              </a:cxn>
              <a:cxn ang="0">
                <a:pos x="89" y="0"/>
              </a:cxn>
              <a:cxn ang="0">
                <a:pos x="89" y="89"/>
              </a:cxn>
            </a:cxnLst>
            <a:rect l="0" t="0" r="r" b="b"/>
            <a:pathLst>
              <a:path w="89" h="89">
                <a:moveTo>
                  <a:pt x="0" y="0"/>
                </a:moveTo>
                <a:lnTo>
                  <a:pt x="89" y="0"/>
                </a:lnTo>
                <a:lnTo>
                  <a:pt x="89" y="89"/>
                </a:lnTo>
              </a:path>
            </a:pathLst>
          </a:custGeom>
          <a:noFill/>
          <a:ln w="20638">
            <a:solidFill>
              <a:srgbClr val="000000"/>
            </a:solidFill>
            <a:prstDash val="solid"/>
            <a:round/>
            <a:headEnd/>
            <a:tailEnd/>
          </a:ln>
        </p:spPr>
        <p:txBody>
          <a:bodyPr/>
          <a:lstStyle/>
          <a:p>
            <a:endParaRPr lang="en-CA"/>
          </a:p>
        </p:txBody>
      </p:sp>
      <p:sp>
        <p:nvSpPr>
          <p:cNvPr id="184358" name="Rectangle 38"/>
          <p:cNvSpPr>
            <a:spLocks noChangeArrowheads="1"/>
          </p:cNvSpPr>
          <p:nvPr/>
        </p:nvSpPr>
        <p:spPr bwMode="auto">
          <a:xfrm>
            <a:off x="6192838" y="1531938"/>
            <a:ext cx="898525" cy="914400"/>
          </a:xfrm>
          <a:prstGeom prst="rect">
            <a:avLst/>
          </a:prstGeom>
          <a:solidFill>
            <a:srgbClr val="FFFFFF"/>
          </a:solidFill>
          <a:ln w="9525">
            <a:noFill/>
            <a:miter lim="800000"/>
            <a:headEnd/>
            <a:tailEnd/>
          </a:ln>
        </p:spPr>
        <p:txBody>
          <a:bodyPr/>
          <a:lstStyle/>
          <a:p>
            <a:endParaRPr lang="en-CA"/>
          </a:p>
        </p:txBody>
      </p:sp>
      <p:sp>
        <p:nvSpPr>
          <p:cNvPr id="184359" name="Rectangle 39"/>
          <p:cNvSpPr>
            <a:spLocks noChangeArrowheads="1"/>
          </p:cNvSpPr>
          <p:nvPr/>
        </p:nvSpPr>
        <p:spPr bwMode="auto">
          <a:xfrm>
            <a:off x="6192838" y="1531938"/>
            <a:ext cx="898525" cy="914400"/>
          </a:xfrm>
          <a:prstGeom prst="rect">
            <a:avLst/>
          </a:prstGeom>
          <a:noFill/>
          <a:ln w="20638">
            <a:solidFill>
              <a:srgbClr val="FFFFFF"/>
            </a:solidFill>
            <a:miter lim="800000"/>
            <a:headEnd/>
            <a:tailEnd/>
          </a:ln>
        </p:spPr>
        <p:txBody>
          <a:bodyPr/>
          <a:lstStyle/>
          <a:p>
            <a:endParaRPr lang="en-CA"/>
          </a:p>
        </p:txBody>
      </p:sp>
      <p:pic>
        <p:nvPicPr>
          <p:cNvPr id="184360" name="Picture 40"/>
          <p:cNvPicPr>
            <a:picLocks noChangeAspect="1" noChangeArrowheads="1"/>
          </p:cNvPicPr>
          <p:nvPr/>
        </p:nvPicPr>
        <p:blipFill>
          <a:blip r:embed="rId7" cstate="print"/>
          <a:srcRect/>
          <a:stretch>
            <a:fillRect/>
          </a:stretch>
        </p:blipFill>
        <p:spPr bwMode="auto">
          <a:xfrm>
            <a:off x="6192838" y="1531938"/>
            <a:ext cx="898525" cy="914400"/>
          </a:xfrm>
          <a:prstGeom prst="rect">
            <a:avLst/>
          </a:prstGeom>
          <a:noFill/>
          <a:ln w="9525">
            <a:noFill/>
            <a:miter lim="800000"/>
            <a:headEnd/>
            <a:tailEnd/>
          </a:ln>
        </p:spPr>
      </p:pic>
      <p:sp>
        <p:nvSpPr>
          <p:cNvPr id="184361" name="Line 41"/>
          <p:cNvSpPr>
            <a:spLocks noChangeShapeType="1"/>
          </p:cNvSpPr>
          <p:nvPr/>
        </p:nvSpPr>
        <p:spPr bwMode="auto">
          <a:xfrm>
            <a:off x="6629400" y="1538288"/>
            <a:ext cx="4763" cy="884237"/>
          </a:xfrm>
          <a:prstGeom prst="line">
            <a:avLst/>
          </a:prstGeom>
          <a:noFill/>
          <a:ln w="0">
            <a:solidFill>
              <a:srgbClr val="000000"/>
            </a:solidFill>
            <a:prstDash val="sysDot"/>
            <a:round/>
            <a:headEnd/>
            <a:tailEnd/>
          </a:ln>
        </p:spPr>
        <p:txBody>
          <a:bodyPr/>
          <a:lstStyle/>
          <a:p>
            <a:endParaRPr lang="en-CA"/>
          </a:p>
        </p:txBody>
      </p:sp>
      <p:sp>
        <p:nvSpPr>
          <p:cNvPr id="184362" name="Line 42"/>
          <p:cNvSpPr>
            <a:spLocks noChangeShapeType="1"/>
          </p:cNvSpPr>
          <p:nvPr/>
        </p:nvSpPr>
        <p:spPr bwMode="auto">
          <a:xfrm>
            <a:off x="6207125" y="1985963"/>
            <a:ext cx="860425" cy="3175"/>
          </a:xfrm>
          <a:prstGeom prst="line">
            <a:avLst/>
          </a:prstGeom>
          <a:noFill/>
          <a:ln w="0">
            <a:solidFill>
              <a:srgbClr val="000000"/>
            </a:solidFill>
            <a:prstDash val="sysDot"/>
            <a:round/>
            <a:headEnd/>
            <a:tailEnd/>
          </a:ln>
        </p:spPr>
        <p:txBody>
          <a:bodyPr/>
          <a:lstStyle/>
          <a:p>
            <a:endParaRPr lang="en-CA"/>
          </a:p>
        </p:txBody>
      </p:sp>
      <p:sp>
        <p:nvSpPr>
          <p:cNvPr id="184363" name="Freeform 43"/>
          <p:cNvSpPr>
            <a:spLocks/>
          </p:cNvSpPr>
          <p:nvPr/>
        </p:nvSpPr>
        <p:spPr bwMode="auto">
          <a:xfrm>
            <a:off x="6192838" y="1531938"/>
            <a:ext cx="898525" cy="914400"/>
          </a:xfrm>
          <a:custGeom>
            <a:avLst/>
            <a:gdLst/>
            <a:ahLst/>
            <a:cxnLst>
              <a:cxn ang="0">
                <a:pos x="0" y="0"/>
              </a:cxn>
              <a:cxn ang="0">
                <a:pos x="88" y="0"/>
              </a:cxn>
              <a:cxn ang="0">
                <a:pos x="88" y="88"/>
              </a:cxn>
            </a:cxnLst>
            <a:rect l="0" t="0" r="r" b="b"/>
            <a:pathLst>
              <a:path w="88" h="88">
                <a:moveTo>
                  <a:pt x="0" y="0"/>
                </a:moveTo>
                <a:lnTo>
                  <a:pt x="88" y="0"/>
                </a:lnTo>
                <a:lnTo>
                  <a:pt x="88" y="88"/>
                </a:lnTo>
              </a:path>
            </a:pathLst>
          </a:custGeom>
          <a:noFill/>
          <a:ln w="20638">
            <a:solidFill>
              <a:srgbClr val="000000"/>
            </a:solidFill>
            <a:prstDash val="solid"/>
            <a:round/>
            <a:headEnd/>
            <a:tailEnd/>
          </a:ln>
        </p:spPr>
        <p:txBody>
          <a:bodyPr/>
          <a:lstStyle/>
          <a:p>
            <a:endParaRPr lang="en-CA"/>
          </a:p>
        </p:txBody>
      </p:sp>
      <p:sp>
        <p:nvSpPr>
          <p:cNvPr id="184364" name="Freeform 44"/>
          <p:cNvSpPr>
            <a:spLocks/>
          </p:cNvSpPr>
          <p:nvPr/>
        </p:nvSpPr>
        <p:spPr bwMode="auto">
          <a:xfrm>
            <a:off x="6192838" y="1531938"/>
            <a:ext cx="898525" cy="914400"/>
          </a:xfrm>
          <a:custGeom>
            <a:avLst/>
            <a:gdLst/>
            <a:ahLst/>
            <a:cxnLst>
              <a:cxn ang="0">
                <a:pos x="0" y="0"/>
              </a:cxn>
              <a:cxn ang="0">
                <a:pos x="0" y="88"/>
              </a:cxn>
              <a:cxn ang="0">
                <a:pos x="88" y="88"/>
              </a:cxn>
            </a:cxnLst>
            <a:rect l="0" t="0" r="r" b="b"/>
            <a:pathLst>
              <a:path w="88" h="88">
                <a:moveTo>
                  <a:pt x="0" y="0"/>
                </a:moveTo>
                <a:lnTo>
                  <a:pt x="0" y="88"/>
                </a:lnTo>
                <a:lnTo>
                  <a:pt x="88" y="88"/>
                </a:lnTo>
              </a:path>
            </a:pathLst>
          </a:custGeom>
          <a:noFill/>
          <a:ln w="20638">
            <a:solidFill>
              <a:srgbClr val="000000"/>
            </a:solidFill>
            <a:prstDash val="solid"/>
            <a:round/>
            <a:headEnd/>
            <a:tailEnd/>
          </a:ln>
        </p:spPr>
        <p:txBody>
          <a:bodyPr/>
          <a:lstStyle/>
          <a:p>
            <a:endParaRPr lang="en-CA"/>
          </a:p>
        </p:txBody>
      </p:sp>
      <p:sp>
        <p:nvSpPr>
          <p:cNvPr id="184365" name="Line 45"/>
          <p:cNvSpPr>
            <a:spLocks noChangeShapeType="1"/>
          </p:cNvSpPr>
          <p:nvPr/>
        </p:nvSpPr>
        <p:spPr bwMode="auto">
          <a:xfrm flipH="1">
            <a:off x="7078663" y="1985963"/>
            <a:ext cx="12700" cy="3175"/>
          </a:xfrm>
          <a:prstGeom prst="line">
            <a:avLst/>
          </a:prstGeom>
          <a:noFill/>
          <a:ln w="20638">
            <a:solidFill>
              <a:srgbClr val="000000"/>
            </a:solidFill>
            <a:round/>
            <a:headEnd/>
            <a:tailEnd/>
          </a:ln>
        </p:spPr>
        <p:txBody>
          <a:bodyPr/>
          <a:lstStyle/>
          <a:p>
            <a:endParaRPr lang="en-CA"/>
          </a:p>
        </p:txBody>
      </p:sp>
      <p:sp>
        <p:nvSpPr>
          <p:cNvPr id="184366" name="Freeform 46"/>
          <p:cNvSpPr>
            <a:spLocks/>
          </p:cNvSpPr>
          <p:nvPr/>
        </p:nvSpPr>
        <p:spPr bwMode="auto">
          <a:xfrm>
            <a:off x="6192838" y="1531938"/>
            <a:ext cx="898525" cy="914400"/>
          </a:xfrm>
          <a:custGeom>
            <a:avLst/>
            <a:gdLst/>
            <a:ahLst/>
            <a:cxnLst>
              <a:cxn ang="0">
                <a:pos x="0" y="0"/>
              </a:cxn>
              <a:cxn ang="0">
                <a:pos x="88" y="0"/>
              </a:cxn>
              <a:cxn ang="0">
                <a:pos x="88" y="88"/>
              </a:cxn>
            </a:cxnLst>
            <a:rect l="0" t="0" r="r" b="b"/>
            <a:pathLst>
              <a:path w="88" h="88">
                <a:moveTo>
                  <a:pt x="0" y="0"/>
                </a:moveTo>
                <a:lnTo>
                  <a:pt x="88" y="0"/>
                </a:lnTo>
                <a:lnTo>
                  <a:pt x="88" y="88"/>
                </a:lnTo>
              </a:path>
            </a:pathLst>
          </a:custGeom>
          <a:noFill/>
          <a:ln w="20638">
            <a:solidFill>
              <a:srgbClr val="000000"/>
            </a:solidFill>
            <a:prstDash val="solid"/>
            <a:round/>
            <a:headEnd/>
            <a:tailEnd/>
          </a:ln>
        </p:spPr>
        <p:txBody>
          <a:bodyPr/>
          <a:lstStyle/>
          <a:p>
            <a:endParaRPr lang="en-CA"/>
          </a:p>
        </p:txBody>
      </p:sp>
      <p:sp>
        <p:nvSpPr>
          <p:cNvPr id="184367" name="Text Box 47"/>
          <p:cNvSpPr txBox="1">
            <a:spLocks noChangeArrowheads="1"/>
          </p:cNvSpPr>
          <p:nvPr/>
        </p:nvSpPr>
        <p:spPr bwMode="auto">
          <a:xfrm>
            <a:off x="1951038" y="1184275"/>
            <a:ext cx="660400" cy="304800"/>
          </a:xfrm>
          <a:prstGeom prst="rect">
            <a:avLst/>
          </a:prstGeom>
          <a:noFill/>
          <a:ln w="9525">
            <a:noFill/>
            <a:miter lim="800000"/>
            <a:headEnd/>
            <a:tailEnd/>
          </a:ln>
          <a:effectLst/>
        </p:spPr>
        <p:txBody>
          <a:bodyPr wrap="none">
            <a:spAutoFit/>
          </a:bodyPr>
          <a:lstStyle/>
          <a:p>
            <a:pPr eaLnBrk="1" hangingPunct="1"/>
            <a:r>
              <a:rPr lang="en-US" sz="1400">
                <a:latin typeface="Symbol" pitchFamily="18" charset="2"/>
              </a:rPr>
              <a:t>t</a:t>
            </a:r>
            <a:r>
              <a:rPr lang="en-US" sz="1400">
                <a:latin typeface="Arial" charset="0"/>
              </a:rPr>
              <a:t> = 85</a:t>
            </a:r>
          </a:p>
        </p:txBody>
      </p:sp>
      <p:sp>
        <p:nvSpPr>
          <p:cNvPr id="184368" name="Text Box 48"/>
          <p:cNvSpPr txBox="1">
            <a:spLocks noChangeArrowheads="1"/>
          </p:cNvSpPr>
          <p:nvPr/>
        </p:nvSpPr>
        <p:spPr bwMode="auto">
          <a:xfrm>
            <a:off x="3036888" y="1184275"/>
            <a:ext cx="660400" cy="304800"/>
          </a:xfrm>
          <a:prstGeom prst="rect">
            <a:avLst/>
          </a:prstGeom>
          <a:noFill/>
          <a:ln w="9525">
            <a:noFill/>
            <a:miter lim="800000"/>
            <a:headEnd/>
            <a:tailEnd/>
          </a:ln>
          <a:effectLst/>
        </p:spPr>
        <p:txBody>
          <a:bodyPr wrap="none">
            <a:spAutoFit/>
          </a:bodyPr>
          <a:lstStyle/>
          <a:p>
            <a:pPr eaLnBrk="1" hangingPunct="1"/>
            <a:r>
              <a:rPr lang="en-US" sz="1400">
                <a:latin typeface="Symbol" pitchFamily="18" charset="2"/>
              </a:rPr>
              <a:t>t</a:t>
            </a:r>
            <a:r>
              <a:rPr lang="en-US" sz="1400">
                <a:latin typeface="Arial" charset="0"/>
              </a:rPr>
              <a:t> = 75</a:t>
            </a:r>
          </a:p>
        </p:txBody>
      </p:sp>
      <p:sp>
        <p:nvSpPr>
          <p:cNvPr id="184369" name="Text Box 49"/>
          <p:cNvSpPr txBox="1">
            <a:spLocks noChangeArrowheads="1"/>
          </p:cNvSpPr>
          <p:nvPr/>
        </p:nvSpPr>
        <p:spPr bwMode="auto">
          <a:xfrm>
            <a:off x="4113213" y="1184275"/>
            <a:ext cx="660400" cy="304800"/>
          </a:xfrm>
          <a:prstGeom prst="rect">
            <a:avLst/>
          </a:prstGeom>
          <a:noFill/>
          <a:ln w="9525">
            <a:noFill/>
            <a:miter lim="800000"/>
            <a:headEnd/>
            <a:tailEnd/>
          </a:ln>
          <a:effectLst/>
        </p:spPr>
        <p:txBody>
          <a:bodyPr wrap="none">
            <a:spAutoFit/>
          </a:bodyPr>
          <a:lstStyle/>
          <a:p>
            <a:pPr eaLnBrk="1" hangingPunct="1"/>
            <a:r>
              <a:rPr lang="en-US" sz="1400">
                <a:latin typeface="Symbol" pitchFamily="18" charset="2"/>
              </a:rPr>
              <a:t>t</a:t>
            </a:r>
            <a:r>
              <a:rPr lang="en-US" sz="1400">
                <a:latin typeface="Arial" charset="0"/>
              </a:rPr>
              <a:t> = 65</a:t>
            </a:r>
          </a:p>
        </p:txBody>
      </p:sp>
      <p:sp>
        <p:nvSpPr>
          <p:cNvPr id="184370" name="Text Box 50"/>
          <p:cNvSpPr txBox="1">
            <a:spLocks noChangeArrowheads="1"/>
          </p:cNvSpPr>
          <p:nvPr/>
        </p:nvSpPr>
        <p:spPr bwMode="auto">
          <a:xfrm>
            <a:off x="5211763" y="1184275"/>
            <a:ext cx="660400" cy="304800"/>
          </a:xfrm>
          <a:prstGeom prst="rect">
            <a:avLst/>
          </a:prstGeom>
          <a:noFill/>
          <a:ln w="9525">
            <a:noFill/>
            <a:miter lim="800000"/>
            <a:headEnd/>
            <a:tailEnd/>
          </a:ln>
          <a:effectLst/>
        </p:spPr>
        <p:txBody>
          <a:bodyPr wrap="none">
            <a:spAutoFit/>
          </a:bodyPr>
          <a:lstStyle/>
          <a:p>
            <a:pPr eaLnBrk="1" hangingPunct="1"/>
            <a:r>
              <a:rPr lang="en-US" sz="1400">
                <a:latin typeface="Symbol" pitchFamily="18" charset="2"/>
              </a:rPr>
              <a:t>t</a:t>
            </a:r>
            <a:r>
              <a:rPr lang="en-US" sz="1400">
                <a:latin typeface="Arial" charset="0"/>
              </a:rPr>
              <a:t> = 55</a:t>
            </a:r>
          </a:p>
        </p:txBody>
      </p:sp>
      <p:sp>
        <p:nvSpPr>
          <p:cNvPr id="184371" name="Text Box 51"/>
          <p:cNvSpPr txBox="1">
            <a:spLocks noChangeArrowheads="1"/>
          </p:cNvSpPr>
          <p:nvPr/>
        </p:nvSpPr>
        <p:spPr bwMode="auto">
          <a:xfrm>
            <a:off x="6297613" y="1184275"/>
            <a:ext cx="660400" cy="304800"/>
          </a:xfrm>
          <a:prstGeom prst="rect">
            <a:avLst/>
          </a:prstGeom>
          <a:noFill/>
          <a:ln w="9525">
            <a:noFill/>
            <a:miter lim="800000"/>
            <a:headEnd/>
            <a:tailEnd/>
          </a:ln>
          <a:effectLst/>
        </p:spPr>
        <p:txBody>
          <a:bodyPr wrap="none">
            <a:spAutoFit/>
          </a:bodyPr>
          <a:lstStyle/>
          <a:p>
            <a:pPr eaLnBrk="1" hangingPunct="1"/>
            <a:r>
              <a:rPr lang="en-US" sz="1400">
                <a:latin typeface="Symbol" pitchFamily="18" charset="2"/>
              </a:rPr>
              <a:t>t</a:t>
            </a:r>
            <a:r>
              <a:rPr lang="en-US" sz="1400">
                <a:latin typeface="Arial" charset="0"/>
              </a:rPr>
              <a:t> = 45</a:t>
            </a:r>
          </a:p>
        </p:txBody>
      </p:sp>
      <p:sp>
        <p:nvSpPr>
          <p:cNvPr id="184375" name="Rectangle 55"/>
          <p:cNvSpPr>
            <a:spLocks noChangeArrowheads="1"/>
          </p:cNvSpPr>
          <p:nvPr/>
        </p:nvSpPr>
        <p:spPr bwMode="auto">
          <a:xfrm>
            <a:off x="5108575" y="1527175"/>
            <a:ext cx="890588" cy="928688"/>
          </a:xfrm>
          <a:prstGeom prst="rect">
            <a:avLst/>
          </a:prstGeom>
          <a:noFill/>
          <a:ln w="9525">
            <a:solidFill>
              <a:schemeClr val="tx1"/>
            </a:solidFill>
            <a:prstDash val="sysDot"/>
            <a:miter lim="800000"/>
            <a:headEnd/>
            <a:tailEnd/>
          </a:ln>
        </p:spPr>
        <p:txBody>
          <a:bodyPr/>
          <a:lstStyle/>
          <a:p>
            <a:endParaRPr lang="en-CA"/>
          </a:p>
        </p:txBody>
      </p:sp>
      <p:sp>
        <p:nvSpPr>
          <p:cNvPr id="184376" name="Freeform 56"/>
          <p:cNvSpPr>
            <a:spLocks/>
          </p:cNvSpPr>
          <p:nvPr/>
        </p:nvSpPr>
        <p:spPr bwMode="auto">
          <a:xfrm>
            <a:off x="5108575" y="1527175"/>
            <a:ext cx="890588" cy="928688"/>
          </a:xfrm>
          <a:custGeom>
            <a:avLst/>
            <a:gdLst/>
            <a:ahLst/>
            <a:cxnLst>
              <a:cxn ang="0">
                <a:pos x="0" y="0"/>
              </a:cxn>
              <a:cxn ang="0">
                <a:pos x="187" y="0"/>
              </a:cxn>
              <a:cxn ang="0">
                <a:pos x="187" y="180"/>
              </a:cxn>
            </a:cxnLst>
            <a:rect l="0" t="0" r="r" b="b"/>
            <a:pathLst>
              <a:path w="187" h="180">
                <a:moveTo>
                  <a:pt x="0" y="0"/>
                </a:moveTo>
                <a:lnTo>
                  <a:pt x="187" y="0"/>
                </a:lnTo>
                <a:lnTo>
                  <a:pt x="187" y="180"/>
                </a:lnTo>
              </a:path>
            </a:pathLst>
          </a:custGeom>
          <a:noFill/>
          <a:ln w="9525" cap="flat" cmpd="sng">
            <a:solidFill>
              <a:schemeClr val="tx1"/>
            </a:solidFill>
            <a:prstDash val="sysDot"/>
            <a:round/>
            <a:headEnd/>
            <a:tailEnd/>
          </a:ln>
        </p:spPr>
        <p:txBody>
          <a:bodyPr/>
          <a:lstStyle/>
          <a:p>
            <a:endParaRPr lang="en-CA"/>
          </a:p>
        </p:txBody>
      </p:sp>
      <p:sp>
        <p:nvSpPr>
          <p:cNvPr id="184377" name="Freeform 57"/>
          <p:cNvSpPr>
            <a:spLocks/>
          </p:cNvSpPr>
          <p:nvPr/>
        </p:nvSpPr>
        <p:spPr bwMode="auto">
          <a:xfrm>
            <a:off x="5108575" y="1527175"/>
            <a:ext cx="890588" cy="928688"/>
          </a:xfrm>
          <a:custGeom>
            <a:avLst/>
            <a:gdLst/>
            <a:ahLst/>
            <a:cxnLst>
              <a:cxn ang="0">
                <a:pos x="0" y="0"/>
              </a:cxn>
              <a:cxn ang="0">
                <a:pos x="0" y="180"/>
              </a:cxn>
              <a:cxn ang="0">
                <a:pos x="187" y="180"/>
              </a:cxn>
            </a:cxnLst>
            <a:rect l="0" t="0" r="r" b="b"/>
            <a:pathLst>
              <a:path w="187" h="180">
                <a:moveTo>
                  <a:pt x="0" y="0"/>
                </a:moveTo>
                <a:lnTo>
                  <a:pt x="0" y="180"/>
                </a:lnTo>
                <a:lnTo>
                  <a:pt x="187" y="180"/>
                </a:lnTo>
              </a:path>
            </a:pathLst>
          </a:custGeom>
          <a:noFill/>
          <a:ln w="9525" cap="flat" cmpd="sng">
            <a:solidFill>
              <a:schemeClr val="tx1"/>
            </a:solidFill>
            <a:prstDash val="sysDot"/>
            <a:round/>
            <a:headEnd/>
            <a:tailEnd/>
          </a:ln>
        </p:spPr>
        <p:txBody>
          <a:bodyPr/>
          <a:lstStyle/>
          <a:p>
            <a:endParaRPr lang="en-CA"/>
          </a:p>
        </p:txBody>
      </p:sp>
      <p:sp>
        <p:nvSpPr>
          <p:cNvPr id="184378" name="Freeform 58"/>
          <p:cNvSpPr>
            <a:spLocks/>
          </p:cNvSpPr>
          <p:nvPr/>
        </p:nvSpPr>
        <p:spPr bwMode="auto">
          <a:xfrm>
            <a:off x="5108575" y="1527175"/>
            <a:ext cx="890588" cy="928688"/>
          </a:xfrm>
          <a:custGeom>
            <a:avLst/>
            <a:gdLst/>
            <a:ahLst/>
            <a:cxnLst>
              <a:cxn ang="0">
                <a:pos x="0" y="0"/>
              </a:cxn>
              <a:cxn ang="0">
                <a:pos x="187" y="0"/>
              </a:cxn>
              <a:cxn ang="0">
                <a:pos x="187" y="180"/>
              </a:cxn>
            </a:cxnLst>
            <a:rect l="0" t="0" r="r" b="b"/>
            <a:pathLst>
              <a:path w="187" h="180">
                <a:moveTo>
                  <a:pt x="0" y="0"/>
                </a:moveTo>
                <a:lnTo>
                  <a:pt x="187" y="0"/>
                </a:lnTo>
                <a:lnTo>
                  <a:pt x="187" y="180"/>
                </a:lnTo>
              </a:path>
            </a:pathLst>
          </a:custGeom>
          <a:noFill/>
          <a:ln w="9525" cap="flat" cmpd="sng">
            <a:solidFill>
              <a:schemeClr val="tx1"/>
            </a:solidFill>
            <a:prstDash val="sysDot"/>
            <a:round/>
            <a:headEnd/>
            <a:tailEnd/>
          </a:ln>
        </p:spPr>
        <p:txBody>
          <a:bodyPr/>
          <a:lstStyle/>
          <a:p>
            <a:endParaRPr lang="en-CA"/>
          </a:p>
        </p:txBody>
      </p:sp>
      <p:sp>
        <p:nvSpPr>
          <p:cNvPr id="184382" name="Rectangle 62"/>
          <p:cNvSpPr>
            <a:spLocks noChangeArrowheads="1"/>
          </p:cNvSpPr>
          <p:nvPr/>
        </p:nvSpPr>
        <p:spPr bwMode="auto">
          <a:xfrm>
            <a:off x="2927350" y="1547813"/>
            <a:ext cx="911225" cy="908050"/>
          </a:xfrm>
          <a:prstGeom prst="rect">
            <a:avLst/>
          </a:prstGeom>
          <a:noFill/>
          <a:ln w="9525">
            <a:solidFill>
              <a:schemeClr val="tx1"/>
            </a:solidFill>
            <a:prstDash val="sysDot"/>
            <a:miter lim="800000"/>
            <a:headEnd/>
            <a:tailEnd/>
          </a:ln>
        </p:spPr>
        <p:txBody>
          <a:bodyPr/>
          <a:lstStyle/>
          <a:p>
            <a:endParaRPr lang="en-CA"/>
          </a:p>
        </p:txBody>
      </p:sp>
      <p:sp>
        <p:nvSpPr>
          <p:cNvPr id="184383" name="Freeform 63"/>
          <p:cNvSpPr>
            <a:spLocks/>
          </p:cNvSpPr>
          <p:nvPr/>
        </p:nvSpPr>
        <p:spPr bwMode="auto">
          <a:xfrm>
            <a:off x="2927350" y="1547813"/>
            <a:ext cx="911225" cy="908050"/>
          </a:xfrm>
          <a:custGeom>
            <a:avLst/>
            <a:gdLst/>
            <a:ahLst/>
            <a:cxnLst>
              <a:cxn ang="0">
                <a:pos x="0" y="0"/>
              </a:cxn>
              <a:cxn ang="0">
                <a:pos x="225" y="0"/>
              </a:cxn>
              <a:cxn ang="0">
                <a:pos x="225" y="225"/>
              </a:cxn>
            </a:cxnLst>
            <a:rect l="0" t="0" r="r" b="b"/>
            <a:pathLst>
              <a:path w="225" h="225">
                <a:moveTo>
                  <a:pt x="0" y="0"/>
                </a:moveTo>
                <a:lnTo>
                  <a:pt x="225" y="0"/>
                </a:lnTo>
                <a:lnTo>
                  <a:pt x="225" y="225"/>
                </a:lnTo>
              </a:path>
            </a:pathLst>
          </a:custGeom>
          <a:noFill/>
          <a:ln w="9525" cap="flat" cmpd="sng">
            <a:solidFill>
              <a:schemeClr val="tx1"/>
            </a:solidFill>
            <a:prstDash val="sysDot"/>
            <a:round/>
            <a:headEnd/>
            <a:tailEnd/>
          </a:ln>
        </p:spPr>
        <p:txBody>
          <a:bodyPr/>
          <a:lstStyle/>
          <a:p>
            <a:endParaRPr lang="en-CA"/>
          </a:p>
        </p:txBody>
      </p:sp>
      <p:sp>
        <p:nvSpPr>
          <p:cNvPr id="184384" name="Freeform 64"/>
          <p:cNvSpPr>
            <a:spLocks/>
          </p:cNvSpPr>
          <p:nvPr/>
        </p:nvSpPr>
        <p:spPr bwMode="auto">
          <a:xfrm>
            <a:off x="2927350" y="1547813"/>
            <a:ext cx="911225" cy="908050"/>
          </a:xfrm>
          <a:custGeom>
            <a:avLst/>
            <a:gdLst/>
            <a:ahLst/>
            <a:cxnLst>
              <a:cxn ang="0">
                <a:pos x="0" y="0"/>
              </a:cxn>
              <a:cxn ang="0">
                <a:pos x="0" y="225"/>
              </a:cxn>
              <a:cxn ang="0">
                <a:pos x="225" y="225"/>
              </a:cxn>
            </a:cxnLst>
            <a:rect l="0" t="0" r="r" b="b"/>
            <a:pathLst>
              <a:path w="225" h="225">
                <a:moveTo>
                  <a:pt x="0" y="0"/>
                </a:moveTo>
                <a:lnTo>
                  <a:pt x="0" y="225"/>
                </a:lnTo>
                <a:lnTo>
                  <a:pt x="225" y="225"/>
                </a:lnTo>
              </a:path>
            </a:pathLst>
          </a:custGeom>
          <a:noFill/>
          <a:ln w="9525" cap="flat" cmpd="sng">
            <a:solidFill>
              <a:schemeClr val="tx1"/>
            </a:solidFill>
            <a:prstDash val="sysDot"/>
            <a:round/>
            <a:headEnd/>
            <a:tailEnd/>
          </a:ln>
        </p:spPr>
        <p:txBody>
          <a:bodyPr/>
          <a:lstStyle/>
          <a:p>
            <a:endParaRPr lang="en-CA"/>
          </a:p>
        </p:txBody>
      </p:sp>
      <p:sp>
        <p:nvSpPr>
          <p:cNvPr id="184385" name="Freeform 65"/>
          <p:cNvSpPr>
            <a:spLocks/>
          </p:cNvSpPr>
          <p:nvPr/>
        </p:nvSpPr>
        <p:spPr bwMode="auto">
          <a:xfrm>
            <a:off x="2927350" y="1547813"/>
            <a:ext cx="911225" cy="908050"/>
          </a:xfrm>
          <a:custGeom>
            <a:avLst/>
            <a:gdLst/>
            <a:ahLst/>
            <a:cxnLst>
              <a:cxn ang="0">
                <a:pos x="0" y="0"/>
              </a:cxn>
              <a:cxn ang="0">
                <a:pos x="225" y="0"/>
              </a:cxn>
              <a:cxn ang="0">
                <a:pos x="225" y="225"/>
              </a:cxn>
            </a:cxnLst>
            <a:rect l="0" t="0" r="r" b="b"/>
            <a:pathLst>
              <a:path w="225" h="225">
                <a:moveTo>
                  <a:pt x="0" y="0"/>
                </a:moveTo>
                <a:lnTo>
                  <a:pt x="225" y="0"/>
                </a:lnTo>
                <a:lnTo>
                  <a:pt x="225" y="225"/>
                </a:lnTo>
              </a:path>
            </a:pathLst>
          </a:custGeom>
          <a:noFill/>
          <a:ln w="9525" cap="flat" cmpd="sng">
            <a:solidFill>
              <a:schemeClr val="tx1"/>
            </a:solidFill>
            <a:prstDash val="sysDot"/>
            <a:round/>
            <a:headEnd/>
            <a:tailEnd/>
          </a:ln>
        </p:spPr>
        <p:txBody>
          <a:bodyPr/>
          <a:lstStyle/>
          <a:p>
            <a:endParaRPr lang="en-CA"/>
          </a:p>
        </p:txBody>
      </p:sp>
      <p:sp>
        <p:nvSpPr>
          <p:cNvPr id="184389" name="Rectangle 69"/>
          <p:cNvSpPr>
            <a:spLocks noChangeArrowheads="1"/>
          </p:cNvSpPr>
          <p:nvPr/>
        </p:nvSpPr>
        <p:spPr bwMode="auto">
          <a:xfrm>
            <a:off x="1855788" y="1531938"/>
            <a:ext cx="904875" cy="900112"/>
          </a:xfrm>
          <a:prstGeom prst="rect">
            <a:avLst/>
          </a:prstGeom>
          <a:noFill/>
          <a:ln w="9525">
            <a:solidFill>
              <a:schemeClr val="tx1"/>
            </a:solidFill>
            <a:prstDash val="sysDot"/>
            <a:miter lim="800000"/>
            <a:headEnd/>
            <a:tailEnd/>
          </a:ln>
        </p:spPr>
        <p:txBody>
          <a:bodyPr/>
          <a:lstStyle/>
          <a:p>
            <a:endParaRPr lang="en-CA"/>
          </a:p>
        </p:txBody>
      </p:sp>
      <p:sp>
        <p:nvSpPr>
          <p:cNvPr id="184390" name="Freeform 70"/>
          <p:cNvSpPr>
            <a:spLocks/>
          </p:cNvSpPr>
          <p:nvPr/>
        </p:nvSpPr>
        <p:spPr bwMode="auto">
          <a:xfrm>
            <a:off x="1855788" y="1531938"/>
            <a:ext cx="904875" cy="900112"/>
          </a:xfrm>
          <a:custGeom>
            <a:avLst/>
            <a:gdLst/>
            <a:ahLst/>
            <a:cxnLst>
              <a:cxn ang="0">
                <a:pos x="0" y="0"/>
              </a:cxn>
              <a:cxn ang="0">
                <a:pos x="200" y="0"/>
              </a:cxn>
              <a:cxn ang="0">
                <a:pos x="200" y="195"/>
              </a:cxn>
            </a:cxnLst>
            <a:rect l="0" t="0" r="r" b="b"/>
            <a:pathLst>
              <a:path w="200" h="195">
                <a:moveTo>
                  <a:pt x="0" y="0"/>
                </a:moveTo>
                <a:lnTo>
                  <a:pt x="200" y="0"/>
                </a:lnTo>
                <a:lnTo>
                  <a:pt x="200" y="195"/>
                </a:lnTo>
              </a:path>
            </a:pathLst>
          </a:custGeom>
          <a:noFill/>
          <a:ln w="9525" cap="flat" cmpd="sng">
            <a:solidFill>
              <a:schemeClr val="tx1"/>
            </a:solidFill>
            <a:prstDash val="sysDot"/>
            <a:round/>
            <a:headEnd/>
            <a:tailEnd/>
          </a:ln>
        </p:spPr>
        <p:txBody>
          <a:bodyPr/>
          <a:lstStyle/>
          <a:p>
            <a:endParaRPr lang="en-CA"/>
          </a:p>
        </p:txBody>
      </p:sp>
      <p:sp>
        <p:nvSpPr>
          <p:cNvPr id="184391" name="Freeform 71"/>
          <p:cNvSpPr>
            <a:spLocks/>
          </p:cNvSpPr>
          <p:nvPr/>
        </p:nvSpPr>
        <p:spPr bwMode="auto">
          <a:xfrm>
            <a:off x="1855788" y="1531938"/>
            <a:ext cx="904875" cy="900112"/>
          </a:xfrm>
          <a:custGeom>
            <a:avLst/>
            <a:gdLst/>
            <a:ahLst/>
            <a:cxnLst>
              <a:cxn ang="0">
                <a:pos x="0" y="0"/>
              </a:cxn>
              <a:cxn ang="0">
                <a:pos x="0" y="195"/>
              </a:cxn>
              <a:cxn ang="0">
                <a:pos x="200" y="195"/>
              </a:cxn>
            </a:cxnLst>
            <a:rect l="0" t="0" r="r" b="b"/>
            <a:pathLst>
              <a:path w="200" h="195">
                <a:moveTo>
                  <a:pt x="0" y="0"/>
                </a:moveTo>
                <a:lnTo>
                  <a:pt x="0" y="195"/>
                </a:lnTo>
                <a:lnTo>
                  <a:pt x="200" y="195"/>
                </a:lnTo>
              </a:path>
            </a:pathLst>
          </a:custGeom>
          <a:noFill/>
          <a:ln w="9525" cap="flat" cmpd="sng">
            <a:solidFill>
              <a:schemeClr val="tx1"/>
            </a:solidFill>
            <a:prstDash val="sysDot"/>
            <a:round/>
            <a:headEnd/>
            <a:tailEnd/>
          </a:ln>
        </p:spPr>
        <p:txBody>
          <a:bodyPr/>
          <a:lstStyle/>
          <a:p>
            <a:endParaRPr lang="en-CA"/>
          </a:p>
        </p:txBody>
      </p:sp>
      <p:sp>
        <p:nvSpPr>
          <p:cNvPr id="184392" name="Freeform 72"/>
          <p:cNvSpPr>
            <a:spLocks/>
          </p:cNvSpPr>
          <p:nvPr/>
        </p:nvSpPr>
        <p:spPr bwMode="auto">
          <a:xfrm>
            <a:off x="1855788" y="1531938"/>
            <a:ext cx="904875" cy="900112"/>
          </a:xfrm>
          <a:custGeom>
            <a:avLst/>
            <a:gdLst/>
            <a:ahLst/>
            <a:cxnLst>
              <a:cxn ang="0">
                <a:pos x="0" y="0"/>
              </a:cxn>
              <a:cxn ang="0">
                <a:pos x="200" y="0"/>
              </a:cxn>
              <a:cxn ang="0">
                <a:pos x="200" y="195"/>
              </a:cxn>
            </a:cxnLst>
            <a:rect l="0" t="0" r="r" b="b"/>
            <a:pathLst>
              <a:path w="200" h="195">
                <a:moveTo>
                  <a:pt x="0" y="0"/>
                </a:moveTo>
                <a:lnTo>
                  <a:pt x="200" y="0"/>
                </a:lnTo>
                <a:lnTo>
                  <a:pt x="200" y="195"/>
                </a:lnTo>
              </a:path>
            </a:pathLst>
          </a:custGeom>
          <a:noFill/>
          <a:ln w="9525" cap="flat" cmpd="sng">
            <a:solidFill>
              <a:schemeClr val="tx1"/>
            </a:solidFill>
            <a:prstDash val="sysDot"/>
            <a:round/>
            <a:headEnd/>
            <a:tailEnd/>
          </a:ln>
        </p:spPr>
        <p:txBody>
          <a:bodyPr/>
          <a:lstStyle/>
          <a:p>
            <a:endParaRPr lang="en-CA"/>
          </a:p>
        </p:txBody>
      </p:sp>
      <p:sp>
        <p:nvSpPr>
          <p:cNvPr id="184395" name="Rectangle 75"/>
          <p:cNvSpPr>
            <a:spLocks noChangeArrowheads="1"/>
          </p:cNvSpPr>
          <p:nvPr/>
        </p:nvSpPr>
        <p:spPr bwMode="auto">
          <a:xfrm>
            <a:off x="2492375" y="1981200"/>
            <a:ext cx="0" cy="0"/>
          </a:xfrm>
          <a:prstGeom prst="rect">
            <a:avLst/>
          </a:prstGeom>
          <a:noFill/>
          <a:ln w="9525">
            <a:solidFill>
              <a:schemeClr val="tx1"/>
            </a:solidFill>
            <a:prstDash val="sysDot"/>
            <a:miter lim="800000"/>
            <a:headEnd/>
            <a:tailEnd/>
          </a:ln>
        </p:spPr>
        <p:txBody>
          <a:bodyPr/>
          <a:lstStyle/>
          <a:p>
            <a:endParaRPr lang="en-CA"/>
          </a:p>
        </p:txBody>
      </p:sp>
      <p:sp>
        <p:nvSpPr>
          <p:cNvPr id="184398" name="Rectangle 78"/>
          <p:cNvSpPr>
            <a:spLocks noChangeArrowheads="1"/>
          </p:cNvSpPr>
          <p:nvPr/>
        </p:nvSpPr>
        <p:spPr bwMode="auto">
          <a:xfrm>
            <a:off x="6200775" y="1531938"/>
            <a:ext cx="873125" cy="906462"/>
          </a:xfrm>
          <a:prstGeom prst="rect">
            <a:avLst/>
          </a:prstGeom>
          <a:noFill/>
          <a:ln w="9525">
            <a:solidFill>
              <a:schemeClr val="tx1"/>
            </a:solidFill>
            <a:prstDash val="sysDot"/>
            <a:miter lim="800000"/>
            <a:headEnd/>
            <a:tailEnd/>
          </a:ln>
        </p:spPr>
        <p:txBody>
          <a:bodyPr/>
          <a:lstStyle/>
          <a:p>
            <a:endParaRPr lang="en-CA"/>
          </a:p>
        </p:txBody>
      </p:sp>
      <p:sp>
        <p:nvSpPr>
          <p:cNvPr id="184399" name="Freeform 79"/>
          <p:cNvSpPr>
            <a:spLocks/>
          </p:cNvSpPr>
          <p:nvPr/>
        </p:nvSpPr>
        <p:spPr bwMode="auto">
          <a:xfrm>
            <a:off x="6200775" y="1531938"/>
            <a:ext cx="873125" cy="906462"/>
          </a:xfrm>
          <a:custGeom>
            <a:avLst/>
            <a:gdLst/>
            <a:ahLst/>
            <a:cxnLst>
              <a:cxn ang="0">
                <a:pos x="0" y="0"/>
              </a:cxn>
              <a:cxn ang="0">
                <a:pos x="200" y="0"/>
              </a:cxn>
              <a:cxn ang="0">
                <a:pos x="200" y="195"/>
              </a:cxn>
            </a:cxnLst>
            <a:rect l="0" t="0" r="r" b="b"/>
            <a:pathLst>
              <a:path w="200" h="195">
                <a:moveTo>
                  <a:pt x="0" y="0"/>
                </a:moveTo>
                <a:lnTo>
                  <a:pt x="200" y="0"/>
                </a:lnTo>
                <a:lnTo>
                  <a:pt x="200" y="195"/>
                </a:lnTo>
              </a:path>
            </a:pathLst>
          </a:custGeom>
          <a:noFill/>
          <a:ln w="9525" cap="flat" cmpd="sng">
            <a:solidFill>
              <a:schemeClr val="tx1"/>
            </a:solidFill>
            <a:prstDash val="sysDot"/>
            <a:round/>
            <a:headEnd/>
            <a:tailEnd/>
          </a:ln>
        </p:spPr>
        <p:txBody>
          <a:bodyPr/>
          <a:lstStyle/>
          <a:p>
            <a:endParaRPr lang="en-CA"/>
          </a:p>
        </p:txBody>
      </p:sp>
      <p:sp>
        <p:nvSpPr>
          <p:cNvPr id="184400" name="Freeform 80"/>
          <p:cNvSpPr>
            <a:spLocks/>
          </p:cNvSpPr>
          <p:nvPr/>
        </p:nvSpPr>
        <p:spPr bwMode="auto">
          <a:xfrm>
            <a:off x="6200775" y="1531938"/>
            <a:ext cx="873125" cy="906462"/>
          </a:xfrm>
          <a:custGeom>
            <a:avLst/>
            <a:gdLst/>
            <a:ahLst/>
            <a:cxnLst>
              <a:cxn ang="0">
                <a:pos x="0" y="0"/>
              </a:cxn>
              <a:cxn ang="0">
                <a:pos x="0" y="195"/>
              </a:cxn>
              <a:cxn ang="0">
                <a:pos x="200" y="195"/>
              </a:cxn>
            </a:cxnLst>
            <a:rect l="0" t="0" r="r" b="b"/>
            <a:pathLst>
              <a:path w="200" h="195">
                <a:moveTo>
                  <a:pt x="0" y="0"/>
                </a:moveTo>
                <a:lnTo>
                  <a:pt x="0" y="195"/>
                </a:lnTo>
                <a:lnTo>
                  <a:pt x="200" y="195"/>
                </a:lnTo>
              </a:path>
            </a:pathLst>
          </a:custGeom>
          <a:noFill/>
          <a:ln w="9525" cap="flat" cmpd="sng">
            <a:solidFill>
              <a:schemeClr val="tx1"/>
            </a:solidFill>
            <a:prstDash val="sysDot"/>
            <a:round/>
            <a:headEnd/>
            <a:tailEnd/>
          </a:ln>
        </p:spPr>
        <p:txBody>
          <a:bodyPr/>
          <a:lstStyle/>
          <a:p>
            <a:endParaRPr lang="en-CA"/>
          </a:p>
        </p:txBody>
      </p:sp>
      <p:sp>
        <p:nvSpPr>
          <p:cNvPr id="184401" name="Freeform 81"/>
          <p:cNvSpPr>
            <a:spLocks/>
          </p:cNvSpPr>
          <p:nvPr/>
        </p:nvSpPr>
        <p:spPr bwMode="auto">
          <a:xfrm>
            <a:off x="6200775" y="1531938"/>
            <a:ext cx="873125" cy="906462"/>
          </a:xfrm>
          <a:custGeom>
            <a:avLst/>
            <a:gdLst/>
            <a:ahLst/>
            <a:cxnLst>
              <a:cxn ang="0">
                <a:pos x="0" y="0"/>
              </a:cxn>
              <a:cxn ang="0">
                <a:pos x="200" y="0"/>
              </a:cxn>
              <a:cxn ang="0">
                <a:pos x="200" y="195"/>
              </a:cxn>
            </a:cxnLst>
            <a:rect l="0" t="0" r="r" b="b"/>
            <a:pathLst>
              <a:path w="200" h="195">
                <a:moveTo>
                  <a:pt x="0" y="0"/>
                </a:moveTo>
                <a:lnTo>
                  <a:pt x="200" y="0"/>
                </a:lnTo>
                <a:lnTo>
                  <a:pt x="200" y="195"/>
                </a:lnTo>
              </a:path>
            </a:pathLst>
          </a:custGeom>
          <a:noFill/>
          <a:ln w="9525" cap="flat" cmpd="sng">
            <a:solidFill>
              <a:schemeClr val="tx1"/>
            </a:solidFill>
            <a:prstDash val="sysDot"/>
            <a:round/>
            <a:headEnd/>
            <a:tailEnd/>
          </a:ln>
        </p:spPr>
        <p:txBody>
          <a:bodyPr/>
          <a:lstStyle/>
          <a:p>
            <a:endParaRPr lang="en-CA"/>
          </a:p>
        </p:txBody>
      </p:sp>
      <p:sp>
        <p:nvSpPr>
          <p:cNvPr id="184407" name="Text Box 87"/>
          <p:cNvSpPr txBox="1">
            <a:spLocks noChangeArrowheads="1"/>
          </p:cNvSpPr>
          <p:nvPr/>
        </p:nvSpPr>
        <p:spPr bwMode="auto">
          <a:xfrm>
            <a:off x="206375" y="5810250"/>
            <a:ext cx="8572500" cy="701675"/>
          </a:xfrm>
          <a:prstGeom prst="rect">
            <a:avLst/>
          </a:prstGeom>
          <a:noFill/>
          <a:ln w="12700">
            <a:noFill/>
            <a:miter lim="800000"/>
            <a:headEnd/>
            <a:tailEnd/>
          </a:ln>
          <a:effectLst/>
        </p:spPr>
        <p:txBody>
          <a:bodyPr>
            <a:spAutoFit/>
          </a:bodyPr>
          <a:lstStyle/>
          <a:p>
            <a:pPr algn="ctr" eaLnBrk="1" hangingPunct="1"/>
            <a:r>
              <a:rPr lang="en-CA" sz="2000">
                <a:latin typeface="Arial" charset="0"/>
              </a:rPr>
              <a:t>The </a:t>
            </a:r>
            <a:r>
              <a:rPr lang="en-CA" sz="2000" b="1">
                <a:latin typeface="Arial" charset="0"/>
              </a:rPr>
              <a:t>temporal</a:t>
            </a:r>
            <a:r>
              <a:rPr lang="en-CA" sz="2000">
                <a:latin typeface="Arial" charset="0"/>
              </a:rPr>
              <a:t> receptive field can be measured by computing the spatial receptive field at different values of </a:t>
            </a:r>
            <a:r>
              <a:rPr lang="en-CA" sz="2000">
                <a:latin typeface="Symbol" pitchFamily="18" charset="2"/>
              </a:rPr>
              <a:t>t.</a:t>
            </a:r>
            <a:endParaRPr lang="en-CA" sz="2000">
              <a:latin typeface="Arial" charset="0"/>
            </a:endParaRPr>
          </a:p>
        </p:txBody>
      </p:sp>
      <p:sp>
        <p:nvSpPr>
          <p:cNvPr id="184408" name="Text Box 88"/>
          <p:cNvSpPr txBox="1">
            <a:spLocks noChangeArrowheads="1"/>
          </p:cNvSpPr>
          <p:nvPr/>
        </p:nvSpPr>
        <p:spPr bwMode="auto">
          <a:xfrm>
            <a:off x="2690813" y="115888"/>
            <a:ext cx="3813175" cy="457200"/>
          </a:xfrm>
          <a:prstGeom prst="rect">
            <a:avLst/>
          </a:prstGeom>
          <a:noFill/>
          <a:ln w="12700">
            <a:noFill/>
            <a:miter lim="800000"/>
            <a:headEnd/>
            <a:tailEnd/>
          </a:ln>
          <a:effectLst/>
        </p:spPr>
        <p:txBody>
          <a:bodyPr wrap="none">
            <a:spAutoFit/>
          </a:bodyPr>
          <a:lstStyle/>
          <a:p>
            <a:pPr algn="ctr" eaLnBrk="1" hangingPunct="1"/>
            <a:r>
              <a:rPr lang="en-CA">
                <a:latin typeface="Arial" charset="0"/>
              </a:rPr>
              <a:t>Application:  V1 simple cell</a:t>
            </a:r>
          </a:p>
        </p:txBody>
      </p:sp>
      <p:sp>
        <p:nvSpPr>
          <p:cNvPr id="184409" name="Rectangle 89"/>
          <p:cNvSpPr>
            <a:spLocks noChangeArrowheads="1"/>
          </p:cNvSpPr>
          <p:nvPr/>
        </p:nvSpPr>
        <p:spPr bwMode="auto">
          <a:xfrm>
            <a:off x="3810000" y="3273425"/>
            <a:ext cx="1528763" cy="1533525"/>
          </a:xfrm>
          <a:prstGeom prst="rect">
            <a:avLst/>
          </a:prstGeom>
          <a:noFill/>
          <a:ln w="12700">
            <a:solidFill>
              <a:srgbClr val="FFFFFF"/>
            </a:solidFill>
            <a:miter lim="800000"/>
            <a:headEnd/>
            <a:tailEnd/>
          </a:ln>
        </p:spPr>
        <p:txBody>
          <a:bodyPr/>
          <a:lstStyle/>
          <a:p>
            <a:endParaRPr lang="en-CA"/>
          </a:p>
        </p:txBody>
      </p:sp>
      <p:sp>
        <p:nvSpPr>
          <p:cNvPr id="184410" name="Line 90"/>
          <p:cNvSpPr>
            <a:spLocks noChangeShapeType="1"/>
          </p:cNvSpPr>
          <p:nvPr/>
        </p:nvSpPr>
        <p:spPr bwMode="auto">
          <a:xfrm>
            <a:off x="3810000" y="3273425"/>
            <a:ext cx="1528763" cy="0"/>
          </a:xfrm>
          <a:prstGeom prst="line">
            <a:avLst/>
          </a:prstGeom>
          <a:noFill/>
          <a:ln w="19050">
            <a:solidFill>
              <a:srgbClr val="000000"/>
            </a:solidFill>
            <a:round/>
            <a:headEnd/>
            <a:tailEnd/>
          </a:ln>
        </p:spPr>
        <p:txBody>
          <a:bodyPr/>
          <a:lstStyle/>
          <a:p>
            <a:endParaRPr lang="en-CA"/>
          </a:p>
        </p:txBody>
      </p:sp>
      <p:sp>
        <p:nvSpPr>
          <p:cNvPr id="184411" name="Freeform 91"/>
          <p:cNvSpPr>
            <a:spLocks/>
          </p:cNvSpPr>
          <p:nvPr/>
        </p:nvSpPr>
        <p:spPr bwMode="auto">
          <a:xfrm>
            <a:off x="3810000" y="3273425"/>
            <a:ext cx="1528763" cy="1533525"/>
          </a:xfrm>
          <a:custGeom>
            <a:avLst/>
            <a:gdLst/>
            <a:ahLst/>
            <a:cxnLst>
              <a:cxn ang="0">
                <a:pos x="0" y="279"/>
              </a:cxn>
              <a:cxn ang="0">
                <a:pos x="284" y="279"/>
              </a:cxn>
              <a:cxn ang="0">
                <a:pos x="284" y="0"/>
              </a:cxn>
            </a:cxnLst>
            <a:rect l="0" t="0" r="r" b="b"/>
            <a:pathLst>
              <a:path w="284" h="279">
                <a:moveTo>
                  <a:pt x="0" y="279"/>
                </a:moveTo>
                <a:lnTo>
                  <a:pt x="284" y="279"/>
                </a:lnTo>
                <a:lnTo>
                  <a:pt x="284" y="0"/>
                </a:lnTo>
              </a:path>
            </a:pathLst>
          </a:custGeom>
          <a:noFill/>
          <a:ln w="19050" cmpd="sng">
            <a:solidFill>
              <a:srgbClr val="000000"/>
            </a:solidFill>
            <a:prstDash val="solid"/>
            <a:round/>
            <a:headEnd/>
            <a:tailEnd/>
          </a:ln>
        </p:spPr>
        <p:txBody>
          <a:bodyPr/>
          <a:lstStyle/>
          <a:p>
            <a:endParaRPr lang="en-CA"/>
          </a:p>
        </p:txBody>
      </p:sp>
      <p:sp>
        <p:nvSpPr>
          <p:cNvPr id="184412" name="Line 92"/>
          <p:cNvSpPr>
            <a:spLocks noChangeShapeType="1"/>
          </p:cNvSpPr>
          <p:nvPr/>
        </p:nvSpPr>
        <p:spPr bwMode="auto">
          <a:xfrm flipV="1">
            <a:off x="3810000" y="3273425"/>
            <a:ext cx="4763" cy="1533525"/>
          </a:xfrm>
          <a:prstGeom prst="line">
            <a:avLst/>
          </a:prstGeom>
          <a:noFill/>
          <a:ln w="19050">
            <a:solidFill>
              <a:srgbClr val="000000"/>
            </a:solidFill>
            <a:round/>
            <a:headEnd/>
            <a:tailEnd/>
          </a:ln>
        </p:spPr>
        <p:txBody>
          <a:bodyPr/>
          <a:lstStyle/>
          <a:p>
            <a:endParaRPr lang="en-CA"/>
          </a:p>
        </p:txBody>
      </p:sp>
      <p:sp>
        <p:nvSpPr>
          <p:cNvPr id="184413" name="Line 93"/>
          <p:cNvSpPr>
            <a:spLocks noChangeShapeType="1"/>
          </p:cNvSpPr>
          <p:nvPr/>
        </p:nvSpPr>
        <p:spPr bwMode="auto">
          <a:xfrm flipV="1">
            <a:off x="3810000" y="4789488"/>
            <a:ext cx="4763" cy="17462"/>
          </a:xfrm>
          <a:prstGeom prst="line">
            <a:avLst/>
          </a:prstGeom>
          <a:noFill/>
          <a:ln w="0">
            <a:solidFill>
              <a:srgbClr val="000000"/>
            </a:solidFill>
            <a:round/>
            <a:headEnd/>
            <a:tailEnd/>
          </a:ln>
        </p:spPr>
        <p:txBody>
          <a:bodyPr/>
          <a:lstStyle/>
          <a:p>
            <a:endParaRPr lang="en-CA"/>
          </a:p>
        </p:txBody>
      </p:sp>
      <p:sp>
        <p:nvSpPr>
          <p:cNvPr id="184414" name="Rectangle 94"/>
          <p:cNvSpPr>
            <a:spLocks noChangeArrowheads="1"/>
          </p:cNvSpPr>
          <p:nvPr/>
        </p:nvSpPr>
        <p:spPr bwMode="auto">
          <a:xfrm>
            <a:off x="3736975" y="4826000"/>
            <a:ext cx="252413" cy="152400"/>
          </a:xfrm>
          <a:prstGeom prst="rect">
            <a:avLst/>
          </a:prstGeom>
          <a:noFill/>
          <a:ln w="9525">
            <a:noFill/>
            <a:miter lim="800000"/>
            <a:headEnd/>
            <a:tailEnd/>
          </a:ln>
        </p:spPr>
        <p:txBody>
          <a:bodyPr wrap="none" lIns="0" tIns="0" rIns="0" bIns="0">
            <a:spAutoFit/>
          </a:bodyPr>
          <a:lstStyle/>
          <a:p>
            <a:pPr eaLnBrk="1" hangingPunct="1"/>
            <a:r>
              <a:rPr lang="en-US" sz="1000">
                <a:solidFill>
                  <a:srgbClr val="000000"/>
                </a:solidFill>
                <a:latin typeface="Helvetica" pitchFamily="-112" charset="0"/>
              </a:rPr>
              <a:t>-120</a:t>
            </a:r>
            <a:endParaRPr lang="en-US" sz="1000">
              <a:latin typeface="Arial" charset="0"/>
            </a:endParaRPr>
          </a:p>
        </p:txBody>
      </p:sp>
      <p:sp>
        <p:nvSpPr>
          <p:cNvPr id="184415" name="Line 95"/>
          <p:cNvSpPr>
            <a:spLocks noChangeShapeType="1"/>
          </p:cNvSpPr>
          <p:nvPr/>
        </p:nvSpPr>
        <p:spPr bwMode="auto">
          <a:xfrm flipV="1">
            <a:off x="4318000" y="4789488"/>
            <a:ext cx="1588" cy="17462"/>
          </a:xfrm>
          <a:prstGeom prst="line">
            <a:avLst/>
          </a:prstGeom>
          <a:noFill/>
          <a:ln w="0">
            <a:solidFill>
              <a:srgbClr val="000000"/>
            </a:solidFill>
            <a:round/>
            <a:headEnd/>
            <a:tailEnd/>
          </a:ln>
        </p:spPr>
        <p:txBody>
          <a:bodyPr/>
          <a:lstStyle/>
          <a:p>
            <a:endParaRPr lang="en-CA"/>
          </a:p>
        </p:txBody>
      </p:sp>
      <p:sp>
        <p:nvSpPr>
          <p:cNvPr id="184416" name="Line 96"/>
          <p:cNvSpPr>
            <a:spLocks noChangeShapeType="1"/>
          </p:cNvSpPr>
          <p:nvPr/>
        </p:nvSpPr>
        <p:spPr bwMode="auto">
          <a:xfrm>
            <a:off x="4318000" y="3273425"/>
            <a:ext cx="1588" cy="9525"/>
          </a:xfrm>
          <a:prstGeom prst="line">
            <a:avLst/>
          </a:prstGeom>
          <a:noFill/>
          <a:ln w="0">
            <a:solidFill>
              <a:srgbClr val="000000"/>
            </a:solidFill>
            <a:round/>
            <a:headEnd/>
            <a:tailEnd/>
          </a:ln>
        </p:spPr>
        <p:txBody>
          <a:bodyPr/>
          <a:lstStyle/>
          <a:p>
            <a:endParaRPr lang="en-CA"/>
          </a:p>
        </p:txBody>
      </p:sp>
      <p:sp>
        <p:nvSpPr>
          <p:cNvPr id="184417" name="Rectangle 97"/>
          <p:cNvSpPr>
            <a:spLocks noChangeArrowheads="1"/>
          </p:cNvSpPr>
          <p:nvPr/>
        </p:nvSpPr>
        <p:spPr bwMode="auto">
          <a:xfrm>
            <a:off x="4206875" y="4826000"/>
            <a:ext cx="182563" cy="152400"/>
          </a:xfrm>
          <a:prstGeom prst="rect">
            <a:avLst/>
          </a:prstGeom>
          <a:noFill/>
          <a:ln w="9525">
            <a:noFill/>
            <a:miter lim="800000"/>
            <a:headEnd/>
            <a:tailEnd/>
          </a:ln>
        </p:spPr>
        <p:txBody>
          <a:bodyPr wrap="none" lIns="0" tIns="0" rIns="0" bIns="0">
            <a:spAutoFit/>
          </a:bodyPr>
          <a:lstStyle/>
          <a:p>
            <a:pPr eaLnBrk="1" hangingPunct="1"/>
            <a:r>
              <a:rPr lang="en-US" sz="1000">
                <a:solidFill>
                  <a:srgbClr val="000000"/>
                </a:solidFill>
                <a:latin typeface="Helvetica" pitchFamily="-112" charset="0"/>
              </a:rPr>
              <a:t>-80</a:t>
            </a:r>
            <a:endParaRPr lang="en-US" sz="1000">
              <a:latin typeface="Arial" charset="0"/>
            </a:endParaRPr>
          </a:p>
        </p:txBody>
      </p:sp>
      <p:sp>
        <p:nvSpPr>
          <p:cNvPr id="184418" name="Line 98"/>
          <p:cNvSpPr>
            <a:spLocks noChangeShapeType="1"/>
          </p:cNvSpPr>
          <p:nvPr/>
        </p:nvSpPr>
        <p:spPr bwMode="auto">
          <a:xfrm flipV="1">
            <a:off x="4827588" y="4789488"/>
            <a:ext cx="1587" cy="17462"/>
          </a:xfrm>
          <a:prstGeom prst="line">
            <a:avLst/>
          </a:prstGeom>
          <a:noFill/>
          <a:ln w="0">
            <a:solidFill>
              <a:srgbClr val="000000"/>
            </a:solidFill>
            <a:round/>
            <a:headEnd/>
            <a:tailEnd/>
          </a:ln>
        </p:spPr>
        <p:txBody>
          <a:bodyPr/>
          <a:lstStyle/>
          <a:p>
            <a:endParaRPr lang="en-CA"/>
          </a:p>
        </p:txBody>
      </p:sp>
      <p:sp>
        <p:nvSpPr>
          <p:cNvPr id="184419" name="Rectangle 99"/>
          <p:cNvSpPr>
            <a:spLocks noChangeArrowheads="1"/>
          </p:cNvSpPr>
          <p:nvPr/>
        </p:nvSpPr>
        <p:spPr bwMode="auto">
          <a:xfrm>
            <a:off x="4710113" y="4826000"/>
            <a:ext cx="182562" cy="152400"/>
          </a:xfrm>
          <a:prstGeom prst="rect">
            <a:avLst/>
          </a:prstGeom>
          <a:noFill/>
          <a:ln w="9525">
            <a:noFill/>
            <a:miter lim="800000"/>
            <a:headEnd/>
            <a:tailEnd/>
          </a:ln>
        </p:spPr>
        <p:txBody>
          <a:bodyPr wrap="none" lIns="0" tIns="0" rIns="0" bIns="0">
            <a:spAutoFit/>
          </a:bodyPr>
          <a:lstStyle/>
          <a:p>
            <a:pPr eaLnBrk="1" hangingPunct="1"/>
            <a:r>
              <a:rPr lang="en-US" sz="1000">
                <a:solidFill>
                  <a:srgbClr val="000000"/>
                </a:solidFill>
                <a:latin typeface="Helvetica" pitchFamily="-112" charset="0"/>
              </a:rPr>
              <a:t>-40</a:t>
            </a:r>
            <a:endParaRPr lang="en-US" sz="1000">
              <a:latin typeface="Arial" charset="0"/>
            </a:endParaRPr>
          </a:p>
        </p:txBody>
      </p:sp>
      <p:sp>
        <p:nvSpPr>
          <p:cNvPr id="184420" name="Line 100"/>
          <p:cNvSpPr>
            <a:spLocks noChangeShapeType="1"/>
          </p:cNvSpPr>
          <p:nvPr/>
        </p:nvSpPr>
        <p:spPr bwMode="auto">
          <a:xfrm flipV="1">
            <a:off x="5338763" y="4789488"/>
            <a:ext cx="1587" cy="17462"/>
          </a:xfrm>
          <a:prstGeom prst="line">
            <a:avLst/>
          </a:prstGeom>
          <a:noFill/>
          <a:ln w="0">
            <a:solidFill>
              <a:srgbClr val="000000"/>
            </a:solidFill>
            <a:round/>
            <a:headEnd/>
            <a:tailEnd/>
          </a:ln>
        </p:spPr>
        <p:txBody>
          <a:bodyPr/>
          <a:lstStyle/>
          <a:p>
            <a:endParaRPr lang="en-CA"/>
          </a:p>
        </p:txBody>
      </p:sp>
      <p:sp>
        <p:nvSpPr>
          <p:cNvPr id="184421" name="Rectangle 101"/>
          <p:cNvSpPr>
            <a:spLocks noChangeArrowheads="1"/>
          </p:cNvSpPr>
          <p:nvPr/>
        </p:nvSpPr>
        <p:spPr bwMode="auto">
          <a:xfrm>
            <a:off x="5276850" y="4826000"/>
            <a:ext cx="69850" cy="152400"/>
          </a:xfrm>
          <a:prstGeom prst="rect">
            <a:avLst/>
          </a:prstGeom>
          <a:noFill/>
          <a:ln w="9525">
            <a:noFill/>
            <a:miter lim="800000"/>
            <a:headEnd/>
            <a:tailEnd/>
          </a:ln>
        </p:spPr>
        <p:txBody>
          <a:bodyPr wrap="none" lIns="0" tIns="0" rIns="0" bIns="0">
            <a:spAutoFit/>
          </a:bodyPr>
          <a:lstStyle/>
          <a:p>
            <a:pPr eaLnBrk="1" hangingPunct="1"/>
            <a:r>
              <a:rPr lang="en-US" sz="1000">
                <a:solidFill>
                  <a:srgbClr val="000000"/>
                </a:solidFill>
                <a:latin typeface="Helvetica" pitchFamily="-112" charset="0"/>
              </a:rPr>
              <a:t>0</a:t>
            </a:r>
            <a:endParaRPr lang="en-US" sz="1000">
              <a:latin typeface="Arial" charset="0"/>
            </a:endParaRPr>
          </a:p>
        </p:txBody>
      </p:sp>
      <p:sp>
        <p:nvSpPr>
          <p:cNvPr id="184422" name="Line 102"/>
          <p:cNvSpPr>
            <a:spLocks noChangeShapeType="1"/>
          </p:cNvSpPr>
          <p:nvPr/>
        </p:nvSpPr>
        <p:spPr bwMode="auto">
          <a:xfrm>
            <a:off x="3810000" y="4806950"/>
            <a:ext cx="12700" cy="3175"/>
          </a:xfrm>
          <a:prstGeom prst="line">
            <a:avLst/>
          </a:prstGeom>
          <a:noFill/>
          <a:ln w="0">
            <a:solidFill>
              <a:srgbClr val="000000"/>
            </a:solidFill>
            <a:round/>
            <a:headEnd/>
            <a:tailEnd/>
          </a:ln>
        </p:spPr>
        <p:txBody>
          <a:bodyPr/>
          <a:lstStyle/>
          <a:p>
            <a:endParaRPr lang="en-CA"/>
          </a:p>
        </p:txBody>
      </p:sp>
      <p:sp>
        <p:nvSpPr>
          <p:cNvPr id="184423" name="Line 103"/>
          <p:cNvSpPr>
            <a:spLocks noChangeShapeType="1"/>
          </p:cNvSpPr>
          <p:nvPr/>
        </p:nvSpPr>
        <p:spPr bwMode="auto">
          <a:xfrm flipH="1">
            <a:off x="5322888" y="4806950"/>
            <a:ext cx="15875" cy="3175"/>
          </a:xfrm>
          <a:prstGeom prst="line">
            <a:avLst/>
          </a:prstGeom>
          <a:noFill/>
          <a:ln w="0">
            <a:solidFill>
              <a:srgbClr val="000000"/>
            </a:solidFill>
            <a:round/>
            <a:headEnd/>
            <a:tailEnd/>
          </a:ln>
        </p:spPr>
        <p:txBody>
          <a:bodyPr/>
          <a:lstStyle/>
          <a:p>
            <a:endParaRPr lang="en-CA"/>
          </a:p>
        </p:txBody>
      </p:sp>
      <p:sp>
        <p:nvSpPr>
          <p:cNvPr id="184424" name="Rectangle 104"/>
          <p:cNvSpPr>
            <a:spLocks noChangeArrowheads="1"/>
          </p:cNvSpPr>
          <p:nvPr/>
        </p:nvSpPr>
        <p:spPr bwMode="auto">
          <a:xfrm>
            <a:off x="3673475" y="4724400"/>
            <a:ext cx="69850" cy="152400"/>
          </a:xfrm>
          <a:prstGeom prst="rect">
            <a:avLst/>
          </a:prstGeom>
          <a:noFill/>
          <a:ln w="9525">
            <a:noFill/>
            <a:miter lim="800000"/>
            <a:headEnd/>
            <a:tailEnd/>
          </a:ln>
        </p:spPr>
        <p:txBody>
          <a:bodyPr wrap="none" lIns="0" tIns="0" rIns="0" bIns="0">
            <a:spAutoFit/>
          </a:bodyPr>
          <a:lstStyle/>
          <a:p>
            <a:pPr eaLnBrk="1" hangingPunct="1"/>
            <a:r>
              <a:rPr lang="en-US" sz="1000">
                <a:solidFill>
                  <a:srgbClr val="000000"/>
                </a:solidFill>
                <a:latin typeface="Helvetica" pitchFamily="-112" charset="0"/>
              </a:rPr>
              <a:t>0</a:t>
            </a:r>
            <a:endParaRPr lang="en-US" sz="1000">
              <a:latin typeface="Arial" charset="0"/>
            </a:endParaRPr>
          </a:p>
        </p:txBody>
      </p:sp>
      <p:sp>
        <p:nvSpPr>
          <p:cNvPr id="184425" name="Line 105"/>
          <p:cNvSpPr>
            <a:spLocks noChangeShapeType="1"/>
          </p:cNvSpPr>
          <p:nvPr/>
        </p:nvSpPr>
        <p:spPr bwMode="auto">
          <a:xfrm flipH="1">
            <a:off x="5322888" y="4551363"/>
            <a:ext cx="15875" cy="3175"/>
          </a:xfrm>
          <a:prstGeom prst="line">
            <a:avLst/>
          </a:prstGeom>
          <a:noFill/>
          <a:ln w="0">
            <a:solidFill>
              <a:srgbClr val="000000"/>
            </a:solidFill>
            <a:round/>
            <a:headEnd/>
            <a:tailEnd/>
          </a:ln>
        </p:spPr>
        <p:txBody>
          <a:bodyPr/>
          <a:lstStyle/>
          <a:p>
            <a:endParaRPr lang="en-CA"/>
          </a:p>
        </p:txBody>
      </p:sp>
      <p:sp>
        <p:nvSpPr>
          <p:cNvPr id="184426" name="Line 106"/>
          <p:cNvSpPr>
            <a:spLocks noChangeShapeType="1"/>
          </p:cNvSpPr>
          <p:nvPr/>
        </p:nvSpPr>
        <p:spPr bwMode="auto">
          <a:xfrm flipH="1">
            <a:off x="5322888" y="4295775"/>
            <a:ext cx="15875" cy="0"/>
          </a:xfrm>
          <a:prstGeom prst="line">
            <a:avLst/>
          </a:prstGeom>
          <a:noFill/>
          <a:ln w="0">
            <a:solidFill>
              <a:srgbClr val="000000"/>
            </a:solidFill>
            <a:round/>
            <a:headEnd/>
            <a:tailEnd/>
          </a:ln>
        </p:spPr>
        <p:txBody>
          <a:bodyPr/>
          <a:lstStyle/>
          <a:p>
            <a:endParaRPr lang="en-CA"/>
          </a:p>
        </p:txBody>
      </p:sp>
      <p:sp>
        <p:nvSpPr>
          <p:cNvPr id="184427" name="Rectangle 107"/>
          <p:cNvSpPr>
            <a:spLocks noChangeArrowheads="1"/>
          </p:cNvSpPr>
          <p:nvPr/>
        </p:nvSpPr>
        <p:spPr bwMode="auto">
          <a:xfrm>
            <a:off x="3675063" y="4384675"/>
            <a:ext cx="69850" cy="152400"/>
          </a:xfrm>
          <a:prstGeom prst="rect">
            <a:avLst/>
          </a:prstGeom>
          <a:noFill/>
          <a:ln w="9525">
            <a:noFill/>
            <a:miter lim="800000"/>
            <a:headEnd/>
            <a:tailEnd/>
          </a:ln>
        </p:spPr>
        <p:txBody>
          <a:bodyPr wrap="none" lIns="0" tIns="0" rIns="0" bIns="0">
            <a:spAutoFit/>
          </a:bodyPr>
          <a:lstStyle/>
          <a:p>
            <a:pPr eaLnBrk="1" hangingPunct="1"/>
            <a:r>
              <a:rPr lang="en-US" sz="1000">
                <a:solidFill>
                  <a:srgbClr val="000000"/>
                </a:solidFill>
                <a:latin typeface="Helvetica" pitchFamily="-112" charset="0"/>
              </a:rPr>
              <a:t>1</a:t>
            </a:r>
            <a:endParaRPr lang="en-US" sz="1000" baseline="30000">
              <a:solidFill>
                <a:srgbClr val="000000"/>
              </a:solidFill>
              <a:latin typeface="Helvetica" pitchFamily="-112" charset="0"/>
            </a:endParaRPr>
          </a:p>
        </p:txBody>
      </p:sp>
      <p:sp>
        <p:nvSpPr>
          <p:cNvPr id="184428" name="Rectangle 108"/>
          <p:cNvSpPr>
            <a:spLocks noChangeArrowheads="1"/>
          </p:cNvSpPr>
          <p:nvPr/>
        </p:nvSpPr>
        <p:spPr bwMode="auto">
          <a:xfrm>
            <a:off x="3675063" y="3990975"/>
            <a:ext cx="69850" cy="152400"/>
          </a:xfrm>
          <a:prstGeom prst="rect">
            <a:avLst/>
          </a:prstGeom>
          <a:noFill/>
          <a:ln w="9525">
            <a:noFill/>
            <a:miter lim="800000"/>
            <a:headEnd/>
            <a:tailEnd/>
          </a:ln>
        </p:spPr>
        <p:txBody>
          <a:bodyPr wrap="none" lIns="0" tIns="0" rIns="0" bIns="0">
            <a:spAutoFit/>
          </a:bodyPr>
          <a:lstStyle/>
          <a:p>
            <a:pPr eaLnBrk="1" hangingPunct="1"/>
            <a:r>
              <a:rPr lang="en-US" sz="1000">
                <a:solidFill>
                  <a:srgbClr val="000000"/>
                </a:solidFill>
                <a:latin typeface="Helvetica" pitchFamily="-112" charset="0"/>
              </a:rPr>
              <a:t>2</a:t>
            </a:r>
            <a:endParaRPr lang="en-US" sz="1000" baseline="30000">
              <a:solidFill>
                <a:srgbClr val="000000"/>
              </a:solidFill>
              <a:latin typeface="Helvetica" pitchFamily="-112" charset="0"/>
            </a:endParaRPr>
          </a:p>
        </p:txBody>
      </p:sp>
      <p:sp>
        <p:nvSpPr>
          <p:cNvPr id="184429" name="Rectangle 109"/>
          <p:cNvSpPr>
            <a:spLocks noChangeArrowheads="1"/>
          </p:cNvSpPr>
          <p:nvPr/>
        </p:nvSpPr>
        <p:spPr bwMode="auto">
          <a:xfrm>
            <a:off x="3675063" y="3608388"/>
            <a:ext cx="69850" cy="152400"/>
          </a:xfrm>
          <a:prstGeom prst="rect">
            <a:avLst/>
          </a:prstGeom>
          <a:noFill/>
          <a:ln w="9525">
            <a:noFill/>
            <a:miter lim="800000"/>
            <a:headEnd/>
            <a:tailEnd/>
          </a:ln>
        </p:spPr>
        <p:txBody>
          <a:bodyPr wrap="none" lIns="0" tIns="0" rIns="0" bIns="0">
            <a:spAutoFit/>
          </a:bodyPr>
          <a:lstStyle/>
          <a:p>
            <a:pPr eaLnBrk="1" hangingPunct="1"/>
            <a:r>
              <a:rPr lang="en-US" sz="1000">
                <a:latin typeface="Arial" charset="0"/>
              </a:rPr>
              <a:t>3</a:t>
            </a:r>
            <a:endParaRPr lang="en-US" sz="1000" baseline="30000">
              <a:latin typeface="Arial" charset="0"/>
            </a:endParaRPr>
          </a:p>
        </p:txBody>
      </p:sp>
      <p:sp>
        <p:nvSpPr>
          <p:cNvPr id="184430" name="Rectangle 110"/>
          <p:cNvSpPr>
            <a:spLocks noChangeArrowheads="1"/>
          </p:cNvSpPr>
          <p:nvPr/>
        </p:nvSpPr>
        <p:spPr bwMode="auto">
          <a:xfrm>
            <a:off x="3675063" y="3221038"/>
            <a:ext cx="69850" cy="152400"/>
          </a:xfrm>
          <a:prstGeom prst="rect">
            <a:avLst/>
          </a:prstGeom>
          <a:noFill/>
          <a:ln w="9525">
            <a:noFill/>
            <a:miter lim="800000"/>
            <a:headEnd/>
            <a:tailEnd/>
          </a:ln>
        </p:spPr>
        <p:txBody>
          <a:bodyPr wrap="none" lIns="0" tIns="0" rIns="0" bIns="0">
            <a:spAutoFit/>
          </a:bodyPr>
          <a:lstStyle/>
          <a:p>
            <a:pPr eaLnBrk="1" hangingPunct="1"/>
            <a:r>
              <a:rPr lang="en-US" sz="1000">
                <a:latin typeface="Arial" charset="0"/>
              </a:rPr>
              <a:t>4</a:t>
            </a:r>
            <a:endParaRPr lang="en-US" sz="1000" baseline="30000">
              <a:latin typeface="Arial" charset="0"/>
            </a:endParaRPr>
          </a:p>
        </p:txBody>
      </p:sp>
      <p:sp>
        <p:nvSpPr>
          <p:cNvPr id="184431" name="Freeform 111"/>
          <p:cNvSpPr>
            <a:spLocks/>
          </p:cNvSpPr>
          <p:nvPr/>
        </p:nvSpPr>
        <p:spPr bwMode="auto">
          <a:xfrm flipH="1">
            <a:off x="3816350" y="3503613"/>
            <a:ext cx="1298575" cy="1246187"/>
          </a:xfrm>
          <a:custGeom>
            <a:avLst/>
            <a:gdLst/>
            <a:ahLst/>
            <a:cxnLst>
              <a:cxn ang="0">
                <a:pos x="17" y="947"/>
              </a:cxn>
              <a:cxn ang="0">
                <a:pos x="43" y="934"/>
              </a:cxn>
              <a:cxn ang="0">
                <a:pos x="64" y="960"/>
              </a:cxn>
              <a:cxn ang="0">
                <a:pos x="90" y="965"/>
              </a:cxn>
              <a:cxn ang="0">
                <a:pos x="115" y="978"/>
              </a:cxn>
              <a:cxn ang="0">
                <a:pos x="141" y="982"/>
              </a:cxn>
              <a:cxn ang="0">
                <a:pos x="162" y="969"/>
              </a:cxn>
              <a:cxn ang="0">
                <a:pos x="188" y="973"/>
              </a:cxn>
              <a:cxn ang="0">
                <a:pos x="209" y="978"/>
              </a:cxn>
              <a:cxn ang="0">
                <a:pos x="234" y="982"/>
              </a:cxn>
              <a:cxn ang="0">
                <a:pos x="260" y="978"/>
              </a:cxn>
              <a:cxn ang="0">
                <a:pos x="285" y="982"/>
              </a:cxn>
              <a:cxn ang="0">
                <a:pos x="307" y="952"/>
              </a:cxn>
              <a:cxn ang="0">
                <a:pos x="332" y="926"/>
              </a:cxn>
              <a:cxn ang="0">
                <a:pos x="353" y="900"/>
              </a:cxn>
              <a:cxn ang="0">
                <a:pos x="383" y="839"/>
              </a:cxn>
              <a:cxn ang="0">
                <a:pos x="405" y="695"/>
              </a:cxn>
              <a:cxn ang="0">
                <a:pos x="430" y="491"/>
              </a:cxn>
              <a:cxn ang="0">
                <a:pos x="451" y="313"/>
              </a:cxn>
              <a:cxn ang="0">
                <a:pos x="477" y="156"/>
              </a:cxn>
              <a:cxn ang="0">
                <a:pos x="502" y="34"/>
              </a:cxn>
              <a:cxn ang="0">
                <a:pos x="528" y="82"/>
              </a:cxn>
              <a:cxn ang="0">
                <a:pos x="549" y="139"/>
              </a:cxn>
              <a:cxn ang="0">
                <a:pos x="575" y="304"/>
              </a:cxn>
              <a:cxn ang="0">
                <a:pos x="596" y="469"/>
              </a:cxn>
              <a:cxn ang="0">
                <a:pos x="626" y="700"/>
              </a:cxn>
              <a:cxn ang="0">
                <a:pos x="647" y="808"/>
              </a:cxn>
              <a:cxn ang="0">
                <a:pos x="672" y="873"/>
              </a:cxn>
              <a:cxn ang="0">
                <a:pos x="694" y="934"/>
              </a:cxn>
              <a:cxn ang="0">
                <a:pos x="719" y="960"/>
              </a:cxn>
              <a:cxn ang="0">
                <a:pos x="741" y="969"/>
              </a:cxn>
              <a:cxn ang="0">
                <a:pos x="770" y="960"/>
              </a:cxn>
              <a:cxn ang="0">
                <a:pos x="792" y="956"/>
              </a:cxn>
              <a:cxn ang="0">
                <a:pos x="817" y="965"/>
              </a:cxn>
              <a:cxn ang="0">
                <a:pos x="838" y="952"/>
              </a:cxn>
              <a:cxn ang="0">
                <a:pos x="864" y="939"/>
              </a:cxn>
              <a:cxn ang="0">
                <a:pos x="889" y="926"/>
              </a:cxn>
              <a:cxn ang="0">
                <a:pos x="915" y="926"/>
              </a:cxn>
              <a:cxn ang="0">
                <a:pos x="936" y="952"/>
              </a:cxn>
              <a:cxn ang="0">
                <a:pos x="962" y="952"/>
              </a:cxn>
              <a:cxn ang="0">
                <a:pos x="983" y="956"/>
              </a:cxn>
              <a:cxn ang="0">
                <a:pos x="1013" y="969"/>
              </a:cxn>
            </a:cxnLst>
            <a:rect l="0" t="0" r="r" b="b"/>
            <a:pathLst>
              <a:path w="1026" h="986">
                <a:moveTo>
                  <a:pt x="0" y="960"/>
                </a:moveTo>
                <a:lnTo>
                  <a:pt x="9" y="965"/>
                </a:lnTo>
                <a:lnTo>
                  <a:pt x="17" y="947"/>
                </a:lnTo>
                <a:lnTo>
                  <a:pt x="26" y="939"/>
                </a:lnTo>
                <a:lnTo>
                  <a:pt x="34" y="934"/>
                </a:lnTo>
                <a:lnTo>
                  <a:pt x="43" y="934"/>
                </a:lnTo>
                <a:lnTo>
                  <a:pt x="47" y="934"/>
                </a:lnTo>
                <a:lnTo>
                  <a:pt x="56" y="952"/>
                </a:lnTo>
                <a:lnTo>
                  <a:pt x="64" y="960"/>
                </a:lnTo>
                <a:lnTo>
                  <a:pt x="73" y="965"/>
                </a:lnTo>
                <a:lnTo>
                  <a:pt x="81" y="965"/>
                </a:lnTo>
                <a:lnTo>
                  <a:pt x="90" y="965"/>
                </a:lnTo>
                <a:lnTo>
                  <a:pt x="94" y="969"/>
                </a:lnTo>
                <a:lnTo>
                  <a:pt x="103" y="978"/>
                </a:lnTo>
                <a:lnTo>
                  <a:pt x="115" y="978"/>
                </a:lnTo>
                <a:lnTo>
                  <a:pt x="124" y="973"/>
                </a:lnTo>
                <a:lnTo>
                  <a:pt x="132" y="986"/>
                </a:lnTo>
                <a:lnTo>
                  <a:pt x="141" y="982"/>
                </a:lnTo>
                <a:lnTo>
                  <a:pt x="145" y="973"/>
                </a:lnTo>
                <a:lnTo>
                  <a:pt x="154" y="982"/>
                </a:lnTo>
                <a:lnTo>
                  <a:pt x="162" y="969"/>
                </a:lnTo>
                <a:lnTo>
                  <a:pt x="171" y="969"/>
                </a:lnTo>
                <a:lnTo>
                  <a:pt x="179" y="978"/>
                </a:lnTo>
                <a:lnTo>
                  <a:pt x="188" y="973"/>
                </a:lnTo>
                <a:lnTo>
                  <a:pt x="192" y="973"/>
                </a:lnTo>
                <a:lnTo>
                  <a:pt x="200" y="973"/>
                </a:lnTo>
                <a:lnTo>
                  <a:pt x="209" y="978"/>
                </a:lnTo>
                <a:lnTo>
                  <a:pt x="217" y="978"/>
                </a:lnTo>
                <a:lnTo>
                  <a:pt x="226" y="982"/>
                </a:lnTo>
                <a:lnTo>
                  <a:pt x="234" y="982"/>
                </a:lnTo>
                <a:lnTo>
                  <a:pt x="243" y="982"/>
                </a:lnTo>
                <a:lnTo>
                  <a:pt x="251" y="973"/>
                </a:lnTo>
                <a:lnTo>
                  <a:pt x="260" y="978"/>
                </a:lnTo>
                <a:lnTo>
                  <a:pt x="268" y="969"/>
                </a:lnTo>
                <a:lnTo>
                  <a:pt x="277" y="978"/>
                </a:lnTo>
                <a:lnTo>
                  <a:pt x="285" y="982"/>
                </a:lnTo>
                <a:lnTo>
                  <a:pt x="290" y="973"/>
                </a:lnTo>
                <a:lnTo>
                  <a:pt x="298" y="969"/>
                </a:lnTo>
                <a:lnTo>
                  <a:pt x="307" y="952"/>
                </a:lnTo>
                <a:lnTo>
                  <a:pt x="315" y="939"/>
                </a:lnTo>
                <a:lnTo>
                  <a:pt x="324" y="926"/>
                </a:lnTo>
                <a:lnTo>
                  <a:pt x="332" y="926"/>
                </a:lnTo>
                <a:lnTo>
                  <a:pt x="336" y="926"/>
                </a:lnTo>
                <a:lnTo>
                  <a:pt x="345" y="908"/>
                </a:lnTo>
                <a:lnTo>
                  <a:pt x="353" y="900"/>
                </a:lnTo>
                <a:lnTo>
                  <a:pt x="362" y="882"/>
                </a:lnTo>
                <a:lnTo>
                  <a:pt x="375" y="878"/>
                </a:lnTo>
                <a:lnTo>
                  <a:pt x="383" y="839"/>
                </a:lnTo>
                <a:lnTo>
                  <a:pt x="387" y="787"/>
                </a:lnTo>
                <a:lnTo>
                  <a:pt x="396" y="743"/>
                </a:lnTo>
                <a:lnTo>
                  <a:pt x="405" y="695"/>
                </a:lnTo>
                <a:lnTo>
                  <a:pt x="413" y="617"/>
                </a:lnTo>
                <a:lnTo>
                  <a:pt x="422" y="547"/>
                </a:lnTo>
                <a:lnTo>
                  <a:pt x="430" y="491"/>
                </a:lnTo>
                <a:lnTo>
                  <a:pt x="434" y="439"/>
                </a:lnTo>
                <a:lnTo>
                  <a:pt x="443" y="374"/>
                </a:lnTo>
                <a:lnTo>
                  <a:pt x="451" y="313"/>
                </a:lnTo>
                <a:lnTo>
                  <a:pt x="460" y="300"/>
                </a:lnTo>
                <a:lnTo>
                  <a:pt x="468" y="256"/>
                </a:lnTo>
                <a:lnTo>
                  <a:pt x="477" y="156"/>
                </a:lnTo>
                <a:lnTo>
                  <a:pt x="481" y="113"/>
                </a:lnTo>
                <a:lnTo>
                  <a:pt x="490" y="52"/>
                </a:lnTo>
                <a:lnTo>
                  <a:pt x="502" y="34"/>
                </a:lnTo>
                <a:lnTo>
                  <a:pt x="511" y="0"/>
                </a:lnTo>
                <a:lnTo>
                  <a:pt x="519" y="91"/>
                </a:lnTo>
                <a:lnTo>
                  <a:pt x="528" y="82"/>
                </a:lnTo>
                <a:lnTo>
                  <a:pt x="532" y="126"/>
                </a:lnTo>
                <a:lnTo>
                  <a:pt x="541" y="104"/>
                </a:lnTo>
                <a:lnTo>
                  <a:pt x="549" y="139"/>
                </a:lnTo>
                <a:lnTo>
                  <a:pt x="558" y="200"/>
                </a:lnTo>
                <a:lnTo>
                  <a:pt x="566" y="256"/>
                </a:lnTo>
                <a:lnTo>
                  <a:pt x="575" y="304"/>
                </a:lnTo>
                <a:lnTo>
                  <a:pt x="579" y="343"/>
                </a:lnTo>
                <a:lnTo>
                  <a:pt x="587" y="426"/>
                </a:lnTo>
                <a:lnTo>
                  <a:pt x="596" y="469"/>
                </a:lnTo>
                <a:lnTo>
                  <a:pt x="604" y="556"/>
                </a:lnTo>
                <a:lnTo>
                  <a:pt x="613" y="639"/>
                </a:lnTo>
                <a:lnTo>
                  <a:pt x="626" y="700"/>
                </a:lnTo>
                <a:lnTo>
                  <a:pt x="630" y="721"/>
                </a:lnTo>
                <a:lnTo>
                  <a:pt x="638" y="765"/>
                </a:lnTo>
                <a:lnTo>
                  <a:pt x="647" y="808"/>
                </a:lnTo>
                <a:lnTo>
                  <a:pt x="655" y="830"/>
                </a:lnTo>
                <a:lnTo>
                  <a:pt x="664" y="860"/>
                </a:lnTo>
                <a:lnTo>
                  <a:pt x="672" y="873"/>
                </a:lnTo>
                <a:lnTo>
                  <a:pt x="677" y="913"/>
                </a:lnTo>
                <a:lnTo>
                  <a:pt x="685" y="930"/>
                </a:lnTo>
                <a:lnTo>
                  <a:pt x="694" y="934"/>
                </a:lnTo>
                <a:lnTo>
                  <a:pt x="702" y="956"/>
                </a:lnTo>
                <a:lnTo>
                  <a:pt x="711" y="965"/>
                </a:lnTo>
                <a:lnTo>
                  <a:pt x="719" y="960"/>
                </a:lnTo>
                <a:lnTo>
                  <a:pt x="724" y="960"/>
                </a:lnTo>
                <a:lnTo>
                  <a:pt x="732" y="965"/>
                </a:lnTo>
                <a:lnTo>
                  <a:pt x="741" y="969"/>
                </a:lnTo>
                <a:lnTo>
                  <a:pt x="753" y="965"/>
                </a:lnTo>
                <a:lnTo>
                  <a:pt x="762" y="965"/>
                </a:lnTo>
                <a:lnTo>
                  <a:pt x="770" y="960"/>
                </a:lnTo>
                <a:lnTo>
                  <a:pt x="775" y="969"/>
                </a:lnTo>
                <a:lnTo>
                  <a:pt x="783" y="965"/>
                </a:lnTo>
                <a:lnTo>
                  <a:pt x="792" y="956"/>
                </a:lnTo>
                <a:lnTo>
                  <a:pt x="800" y="978"/>
                </a:lnTo>
                <a:lnTo>
                  <a:pt x="809" y="969"/>
                </a:lnTo>
                <a:lnTo>
                  <a:pt x="817" y="965"/>
                </a:lnTo>
                <a:lnTo>
                  <a:pt x="821" y="960"/>
                </a:lnTo>
                <a:lnTo>
                  <a:pt x="830" y="947"/>
                </a:lnTo>
                <a:lnTo>
                  <a:pt x="838" y="952"/>
                </a:lnTo>
                <a:lnTo>
                  <a:pt x="847" y="930"/>
                </a:lnTo>
                <a:lnTo>
                  <a:pt x="855" y="934"/>
                </a:lnTo>
                <a:lnTo>
                  <a:pt x="864" y="939"/>
                </a:lnTo>
                <a:lnTo>
                  <a:pt x="868" y="930"/>
                </a:lnTo>
                <a:lnTo>
                  <a:pt x="881" y="930"/>
                </a:lnTo>
                <a:lnTo>
                  <a:pt x="889" y="926"/>
                </a:lnTo>
                <a:lnTo>
                  <a:pt x="898" y="917"/>
                </a:lnTo>
                <a:lnTo>
                  <a:pt x="906" y="926"/>
                </a:lnTo>
                <a:lnTo>
                  <a:pt x="915" y="926"/>
                </a:lnTo>
                <a:lnTo>
                  <a:pt x="919" y="926"/>
                </a:lnTo>
                <a:lnTo>
                  <a:pt x="928" y="939"/>
                </a:lnTo>
                <a:lnTo>
                  <a:pt x="936" y="952"/>
                </a:lnTo>
                <a:lnTo>
                  <a:pt x="945" y="960"/>
                </a:lnTo>
                <a:lnTo>
                  <a:pt x="953" y="969"/>
                </a:lnTo>
                <a:lnTo>
                  <a:pt x="962" y="952"/>
                </a:lnTo>
                <a:lnTo>
                  <a:pt x="966" y="965"/>
                </a:lnTo>
                <a:lnTo>
                  <a:pt x="974" y="960"/>
                </a:lnTo>
                <a:lnTo>
                  <a:pt x="983" y="956"/>
                </a:lnTo>
                <a:lnTo>
                  <a:pt x="991" y="965"/>
                </a:lnTo>
                <a:lnTo>
                  <a:pt x="1000" y="960"/>
                </a:lnTo>
                <a:lnTo>
                  <a:pt x="1013" y="969"/>
                </a:lnTo>
                <a:lnTo>
                  <a:pt x="1017" y="965"/>
                </a:lnTo>
                <a:lnTo>
                  <a:pt x="1026" y="965"/>
                </a:lnTo>
              </a:path>
            </a:pathLst>
          </a:custGeom>
          <a:noFill/>
          <a:ln w="19050" cmpd="sng">
            <a:solidFill>
              <a:schemeClr val="tx1"/>
            </a:solidFill>
            <a:prstDash val="solid"/>
            <a:round/>
            <a:headEnd/>
            <a:tailEnd/>
          </a:ln>
        </p:spPr>
        <p:txBody>
          <a:bodyPr/>
          <a:lstStyle/>
          <a:p>
            <a:endParaRPr lang="en-CA"/>
          </a:p>
        </p:txBody>
      </p:sp>
      <p:sp>
        <p:nvSpPr>
          <p:cNvPr id="184432" name="Freeform 112"/>
          <p:cNvSpPr>
            <a:spLocks/>
          </p:cNvSpPr>
          <p:nvPr/>
        </p:nvSpPr>
        <p:spPr bwMode="auto">
          <a:xfrm>
            <a:off x="5114925" y="4702175"/>
            <a:ext cx="230188" cy="60325"/>
          </a:xfrm>
          <a:custGeom>
            <a:avLst/>
            <a:gdLst/>
            <a:ahLst/>
            <a:cxnLst>
              <a:cxn ang="0">
                <a:pos x="0" y="18"/>
              </a:cxn>
              <a:cxn ang="0">
                <a:pos x="8" y="13"/>
              </a:cxn>
              <a:cxn ang="0">
                <a:pos x="17" y="0"/>
              </a:cxn>
              <a:cxn ang="0">
                <a:pos x="25" y="9"/>
              </a:cxn>
              <a:cxn ang="0">
                <a:pos x="34" y="9"/>
              </a:cxn>
              <a:cxn ang="0">
                <a:pos x="38" y="18"/>
              </a:cxn>
              <a:cxn ang="0">
                <a:pos x="46" y="22"/>
              </a:cxn>
              <a:cxn ang="0">
                <a:pos x="55" y="22"/>
              </a:cxn>
              <a:cxn ang="0">
                <a:pos x="63" y="26"/>
              </a:cxn>
              <a:cxn ang="0">
                <a:pos x="72" y="35"/>
              </a:cxn>
              <a:cxn ang="0">
                <a:pos x="80" y="39"/>
              </a:cxn>
              <a:cxn ang="0">
                <a:pos x="85" y="44"/>
              </a:cxn>
              <a:cxn ang="0">
                <a:pos x="93" y="48"/>
              </a:cxn>
              <a:cxn ang="0">
                <a:pos x="102" y="35"/>
              </a:cxn>
              <a:cxn ang="0">
                <a:pos x="114" y="35"/>
              </a:cxn>
              <a:cxn ang="0">
                <a:pos x="123" y="31"/>
              </a:cxn>
              <a:cxn ang="0">
                <a:pos x="131" y="35"/>
              </a:cxn>
              <a:cxn ang="0">
                <a:pos x="136" y="35"/>
              </a:cxn>
              <a:cxn ang="0">
                <a:pos x="144" y="39"/>
              </a:cxn>
              <a:cxn ang="0">
                <a:pos x="153" y="39"/>
              </a:cxn>
              <a:cxn ang="0">
                <a:pos x="161" y="31"/>
              </a:cxn>
              <a:cxn ang="0">
                <a:pos x="170" y="26"/>
              </a:cxn>
              <a:cxn ang="0">
                <a:pos x="178" y="18"/>
              </a:cxn>
              <a:cxn ang="0">
                <a:pos x="182" y="18"/>
              </a:cxn>
            </a:cxnLst>
            <a:rect l="0" t="0" r="r" b="b"/>
            <a:pathLst>
              <a:path w="182" h="48">
                <a:moveTo>
                  <a:pt x="0" y="18"/>
                </a:moveTo>
                <a:lnTo>
                  <a:pt x="8" y="13"/>
                </a:lnTo>
                <a:lnTo>
                  <a:pt x="17" y="0"/>
                </a:lnTo>
                <a:lnTo>
                  <a:pt x="25" y="9"/>
                </a:lnTo>
                <a:lnTo>
                  <a:pt x="34" y="9"/>
                </a:lnTo>
                <a:lnTo>
                  <a:pt x="38" y="18"/>
                </a:lnTo>
                <a:lnTo>
                  <a:pt x="46" y="22"/>
                </a:lnTo>
                <a:lnTo>
                  <a:pt x="55" y="22"/>
                </a:lnTo>
                <a:lnTo>
                  <a:pt x="63" y="26"/>
                </a:lnTo>
                <a:lnTo>
                  <a:pt x="72" y="35"/>
                </a:lnTo>
                <a:lnTo>
                  <a:pt x="80" y="39"/>
                </a:lnTo>
                <a:lnTo>
                  <a:pt x="85" y="44"/>
                </a:lnTo>
                <a:lnTo>
                  <a:pt x="93" y="48"/>
                </a:lnTo>
                <a:lnTo>
                  <a:pt x="102" y="35"/>
                </a:lnTo>
                <a:lnTo>
                  <a:pt x="114" y="35"/>
                </a:lnTo>
                <a:lnTo>
                  <a:pt x="123" y="31"/>
                </a:lnTo>
                <a:lnTo>
                  <a:pt x="131" y="35"/>
                </a:lnTo>
                <a:lnTo>
                  <a:pt x="136" y="35"/>
                </a:lnTo>
                <a:lnTo>
                  <a:pt x="144" y="39"/>
                </a:lnTo>
                <a:lnTo>
                  <a:pt x="153" y="39"/>
                </a:lnTo>
                <a:lnTo>
                  <a:pt x="161" y="31"/>
                </a:lnTo>
                <a:lnTo>
                  <a:pt x="170" y="26"/>
                </a:lnTo>
                <a:lnTo>
                  <a:pt x="178" y="18"/>
                </a:lnTo>
                <a:lnTo>
                  <a:pt x="182" y="18"/>
                </a:lnTo>
              </a:path>
            </a:pathLst>
          </a:custGeom>
          <a:noFill/>
          <a:ln w="19050" cmpd="sng">
            <a:solidFill>
              <a:schemeClr val="tx1"/>
            </a:solidFill>
            <a:prstDash val="solid"/>
            <a:round/>
            <a:headEnd/>
            <a:tailEnd/>
          </a:ln>
        </p:spPr>
        <p:txBody>
          <a:bodyPr/>
          <a:lstStyle/>
          <a:p>
            <a:endParaRPr lang="en-CA"/>
          </a:p>
        </p:txBody>
      </p:sp>
      <p:sp>
        <p:nvSpPr>
          <p:cNvPr id="184433" name="Line 113"/>
          <p:cNvSpPr>
            <a:spLocks noChangeShapeType="1"/>
          </p:cNvSpPr>
          <p:nvPr/>
        </p:nvSpPr>
        <p:spPr bwMode="auto">
          <a:xfrm>
            <a:off x="3810000" y="4648200"/>
            <a:ext cx="1528763" cy="0"/>
          </a:xfrm>
          <a:prstGeom prst="line">
            <a:avLst/>
          </a:prstGeom>
          <a:noFill/>
          <a:ln w="0">
            <a:solidFill>
              <a:schemeClr val="tx1"/>
            </a:solidFill>
            <a:prstDash val="dash"/>
            <a:round/>
            <a:headEnd/>
            <a:tailEnd/>
          </a:ln>
        </p:spPr>
        <p:txBody>
          <a:bodyPr/>
          <a:lstStyle/>
          <a:p>
            <a:endParaRPr lang="en-CA"/>
          </a:p>
        </p:txBody>
      </p:sp>
      <p:sp>
        <p:nvSpPr>
          <p:cNvPr id="184436" name="Freeform 116"/>
          <p:cNvSpPr>
            <a:spLocks/>
          </p:cNvSpPr>
          <p:nvPr/>
        </p:nvSpPr>
        <p:spPr bwMode="auto">
          <a:xfrm>
            <a:off x="5114925" y="4724400"/>
            <a:ext cx="230188" cy="20638"/>
          </a:xfrm>
          <a:custGeom>
            <a:avLst/>
            <a:gdLst/>
            <a:ahLst/>
            <a:cxnLst>
              <a:cxn ang="0">
                <a:pos x="0" y="8"/>
              </a:cxn>
              <a:cxn ang="0">
                <a:pos x="8" y="4"/>
              </a:cxn>
              <a:cxn ang="0">
                <a:pos x="17" y="8"/>
              </a:cxn>
              <a:cxn ang="0">
                <a:pos x="25" y="4"/>
              </a:cxn>
              <a:cxn ang="0">
                <a:pos x="34" y="4"/>
              </a:cxn>
              <a:cxn ang="0">
                <a:pos x="38" y="8"/>
              </a:cxn>
              <a:cxn ang="0">
                <a:pos x="46" y="4"/>
              </a:cxn>
              <a:cxn ang="0">
                <a:pos x="55" y="17"/>
              </a:cxn>
              <a:cxn ang="0">
                <a:pos x="63" y="17"/>
              </a:cxn>
              <a:cxn ang="0">
                <a:pos x="72" y="13"/>
              </a:cxn>
              <a:cxn ang="0">
                <a:pos x="80" y="13"/>
              </a:cxn>
              <a:cxn ang="0">
                <a:pos x="85" y="13"/>
              </a:cxn>
              <a:cxn ang="0">
                <a:pos x="93" y="4"/>
              </a:cxn>
              <a:cxn ang="0">
                <a:pos x="102" y="0"/>
              </a:cxn>
              <a:cxn ang="0">
                <a:pos x="114" y="4"/>
              </a:cxn>
              <a:cxn ang="0">
                <a:pos x="123" y="0"/>
              </a:cxn>
              <a:cxn ang="0">
                <a:pos x="131" y="4"/>
              </a:cxn>
              <a:cxn ang="0">
                <a:pos x="136" y="0"/>
              </a:cxn>
              <a:cxn ang="0">
                <a:pos x="144" y="13"/>
              </a:cxn>
              <a:cxn ang="0">
                <a:pos x="153" y="8"/>
              </a:cxn>
              <a:cxn ang="0">
                <a:pos x="161" y="0"/>
              </a:cxn>
              <a:cxn ang="0">
                <a:pos x="170" y="4"/>
              </a:cxn>
              <a:cxn ang="0">
                <a:pos x="178" y="8"/>
              </a:cxn>
              <a:cxn ang="0">
                <a:pos x="182" y="8"/>
              </a:cxn>
            </a:cxnLst>
            <a:rect l="0" t="0" r="r" b="b"/>
            <a:pathLst>
              <a:path w="182" h="17">
                <a:moveTo>
                  <a:pt x="0" y="8"/>
                </a:moveTo>
                <a:lnTo>
                  <a:pt x="8" y="4"/>
                </a:lnTo>
                <a:lnTo>
                  <a:pt x="17" y="8"/>
                </a:lnTo>
                <a:lnTo>
                  <a:pt x="25" y="4"/>
                </a:lnTo>
                <a:lnTo>
                  <a:pt x="34" y="4"/>
                </a:lnTo>
                <a:lnTo>
                  <a:pt x="38" y="8"/>
                </a:lnTo>
                <a:lnTo>
                  <a:pt x="46" y="4"/>
                </a:lnTo>
                <a:lnTo>
                  <a:pt x="55" y="17"/>
                </a:lnTo>
                <a:lnTo>
                  <a:pt x="63" y="17"/>
                </a:lnTo>
                <a:lnTo>
                  <a:pt x="72" y="13"/>
                </a:lnTo>
                <a:lnTo>
                  <a:pt x="80" y="13"/>
                </a:lnTo>
                <a:lnTo>
                  <a:pt x="85" y="13"/>
                </a:lnTo>
                <a:lnTo>
                  <a:pt x="93" y="4"/>
                </a:lnTo>
                <a:lnTo>
                  <a:pt x="102" y="0"/>
                </a:lnTo>
                <a:lnTo>
                  <a:pt x="114" y="4"/>
                </a:lnTo>
                <a:lnTo>
                  <a:pt x="123" y="0"/>
                </a:lnTo>
                <a:lnTo>
                  <a:pt x="131" y="4"/>
                </a:lnTo>
                <a:lnTo>
                  <a:pt x="136" y="0"/>
                </a:lnTo>
                <a:lnTo>
                  <a:pt x="144" y="13"/>
                </a:lnTo>
                <a:lnTo>
                  <a:pt x="153" y="8"/>
                </a:lnTo>
                <a:lnTo>
                  <a:pt x="161" y="0"/>
                </a:lnTo>
                <a:lnTo>
                  <a:pt x="170" y="4"/>
                </a:lnTo>
                <a:lnTo>
                  <a:pt x="178" y="8"/>
                </a:lnTo>
                <a:lnTo>
                  <a:pt x="182" y="8"/>
                </a:lnTo>
              </a:path>
            </a:pathLst>
          </a:custGeom>
          <a:noFill/>
          <a:ln w="19050" cap="flat" cmpd="sng">
            <a:solidFill>
              <a:schemeClr val="tx1"/>
            </a:solidFill>
            <a:prstDash val="dash"/>
            <a:round/>
            <a:headEnd/>
            <a:tailEnd/>
          </a:ln>
        </p:spPr>
        <p:txBody>
          <a:bodyPr/>
          <a:lstStyle/>
          <a:p>
            <a:endParaRPr lang="en-CA"/>
          </a:p>
        </p:txBody>
      </p:sp>
      <p:sp>
        <p:nvSpPr>
          <p:cNvPr id="184438" name="Freeform 118"/>
          <p:cNvSpPr>
            <a:spLocks/>
          </p:cNvSpPr>
          <p:nvPr/>
        </p:nvSpPr>
        <p:spPr bwMode="auto">
          <a:xfrm>
            <a:off x="5114925" y="4657725"/>
            <a:ext cx="230188" cy="87313"/>
          </a:xfrm>
          <a:custGeom>
            <a:avLst/>
            <a:gdLst/>
            <a:ahLst/>
            <a:cxnLst>
              <a:cxn ang="0">
                <a:pos x="0" y="0"/>
              </a:cxn>
              <a:cxn ang="0">
                <a:pos x="8" y="17"/>
              </a:cxn>
              <a:cxn ang="0">
                <a:pos x="17" y="17"/>
              </a:cxn>
              <a:cxn ang="0">
                <a:pos x="25" y="43"/>
              </a:cxn>
              <a:cxn ang="0">
                <a:pos x="34" y="52"/>
              </a:cxn>
              <a:cxn ang="0">
                <a:pos x="38" y="60"/>
              </a:cxn>
              <a:cxn ang="0">
                <a:pos x="46" y="56"/>
              </a:cxn>
              <a:cxn ang="0">
                <a:pos x="55" y="69"/>
              </a:cxn>
              <a:cxn ang="0">
                <a:pos x="63" y="69"/>
              </a:cxn>
              <a:cxn ang="0">
                <a:pos x="72" y="65"/>
              </a:cxn>
              <a:cxn ang="0">
                <a:pos x="80" y="65"/>
              </a:cxn>
              <a:cxn ang="0">
                <a:pos x="85" y="69"/>
              </a:cxn>
              <a:cxn ang="0">
                <a:pos x="93" y="60"/>
              </a:cxn>
              <a:cxn ang="0">
                <a:pos x="102" y="60"/>
              </a:cxn>
              <a:cxn ang="0">
                <a:pos x="114" y="56"/>
              </a:cxn>
              <a:cxn ang="0">
                <a:pos x="123" y="47"/>
              </a:cxn>
              <a:cxn ang="0">
                <a:pos x="131" y="39"/>
              </a:cxn>
              <a:cxn ang="0">
                <a:pos x="136" y="34"/>
              </a:cxn>
              <a:cxn ang="0">
                <a:pos x="144" y="43"/>
              </a:cxn>
              <a:cxn ang="0">
                <a:pos x="153" y="47"/>
              </a:cxn>
              <a:cxn ang="0">
                <a:pos x="161" y="52"/>
              </a:cxn>
              <a:cxn ang="0">
                <a:pos x="170" y="47"/>
              </a:cxn>
              <a:cxn ang="0">
                <a:pos x="178" y="52"/>
              </a:cxn>
              <a:cxn ang="0">
                <a:pos x="182" y="52"/>
              </a:cxn>
            </a:cxnLst>
            <a:rect l="0" t="0" r="r" b="b"/>
            <a:pathLst>
              <a:path w="182" h="69">
                <a:moveTo>
                  <a:pt x="0" y="0"/>
                </a:moveTo>
                <a:lnTo>
                  <a:pt x="8" y="17"/>
                </a:lnTo>
                <a:lnTo>
                  <a:pt x="17" y="17"/>
                </a:lnTo>
                <a:lnTo>
                  <a:pt x="25" y="43"/>
                </a:lnTo>
                <a:lnTo>
                  <a:pt x="34" y="52"/>
                </a:lnTo>
                <a:lnTo>
                  <a:pt x="38" y="60"/>
                </a:lnTo>
                <a:lnTo>
                  <a:pt x="46" y="56"/>
                </a:lnTo>
                <a:lnTo>
                  <a:pt x="55" y="69"/>
                </a:lnTo>
                <a:lnTo>
                  <a:pt x="63" y="69"/>
                </a:lnTo>
                <a:lnTo>
                  <a:pt x="72" y="65"/>
                </a:lnTo>
                <a:lnTo>
                  <a:pt x="80" y="65"/>
                </a:lnTo>
                <a:lnTo>
                  <a:pt x="85" y="69"/>
                </a:lnTo>
                <a:lnTo>
                  <a:pt x="93" y="60"/>
                </a:lnTo>
                <a:lnTo>
                  <a:pt x="102" y="60"/>
                </a:lnTo>
                <a:lnTo>
                  <a:pt x="114" y="56"/>
                </a:lnTo>
                <a:lnTo>
                  <a:pt x="123" y="47"/>
                </a:lnTo>
                <a:lnTo>
                  <a:pt x="131" y="39"/>
                </a:lnTo>
                <a:lnTo>
                  <a:pt x="136" y="34"/>
                </a:lnTo>
                <a:lnTo>
                  <a:pt x="144" y="43"/>
                </a:lnTo>
                <a:lnTo>
                  <a:pt x="153" y="47"/>
                </a:lnTo>
                <a:lnTo>
                  <a:pt x="161" y="52"/>
                </a:lnTo>
                <a:lnTo>
                  <a:pt x="170" y="47"/>
                </a:lnTo>
                <a:lnTo>
                  <a:pt x="178" y="52"/>
                </a:lnTo>
                <a:lnTo>
                  <a:pt x="182" y="52"/>
                </a:lnTo>
              </a:path>
            </a:pathLst>
          </a:custGeom>
          <a:noFill/>
          <a:ln w="19050" cap="flat" cmpd="sng">
            <a:solidFill>
              <a:schemeClr val="tx1"/>
            </a:solidFill>
            <a:prstDash val="sysDot"/>
            <a:round/>
            <a:headEnd/>
            <a:tailEnd/>
          </a:ln>
        </p:spPr>
        <p:txBody>
          <a:bodyPr/>
          <a:lstStyle/>
          <a:p>
            <a:endParaRPr lang="en-CA"/>
          </a:p>
        </p:txBody>
      </p:sp>
      <p:sp>
        <p:nvSpPr>
          <p:cNvPr id="184439" name="Rectangle 119"/>
          <p:cNvSpPr>
            <a:spLocks noChangeArrowheads="1"/>
          </p:cNvSpPr>
          <p:nvPr/>
        </p:nvSpPr>
        <p:spPr bwMode="auto">
          <a:xfrm>
            <a:off x="4181475" y="5003800"/>
            <a:ext cx="685800" cy="182563"/>
          </a:xfrm>
          <a:prstGeom prst="rect">
            <a:avLst/>
          </a:prstGeom>
          <a:noFill/>
          <a:ln w="9525">
            <a:noFill/>
            <a:miter lim="800000"/>
            <a:headEnd/>
            <a:tailEnd/>
          </a:ln>
        </p:spPr>
        <p:txBody>
          <a:bodyPr wrap="none" lIns="0" tIns="0" rIns="0" bIns="0">
            <a:spAutoFit/>
          </a:bodyPr>
          <a:lstStyle/>
          <a:p>
            <a:pPr eaLnBrk="1" hangingPunct="1"/>
            <a:r>
              <a:rPr lang="en-US" sz="1200">
                <a:solidFill>
                  <a:srgbClr val="000000"/>
                </a:solidFill>
                <a:latin typeface="Helvetica" pitchFamily="-112" charset="0"/>
              </a:rPr>
              <a:t>Time (ms)</a:t>
            </a:r>
            <a:endParaRPr lang="en-US" sz="1200">
              <a:latin typeface="Arial" charset="0"/>
            </a:endParaRPr>
          </a:p>
        </p:txBody>
      </p:sp>
      <p:sp>
        <p:nvSpPr>
          <p:cNvPr id="184440" name="Rectangle 120"/>
          <p:cNvSpPr>
            <a:spLocks noChangeArrowheads="1"/>
          </p:cNvSpPr>
          <p:nvPr/>
        </p:nvSpPr>
        <p:spPr bwMode="auto">
          <a:xfrm rot="16200000">
            <a:off x="3217863" y="3971925"/>
            <a:ext cx="541337" cy="182563"/>
          </a:xfrm>
          <a:prstGeom prst="rect">
            <a:avLst/>
          </a:prstGeom>
          <a:noFill/>
          <a:ln w="9525">
            <a:noFill/>
            <a:miter lim="800000"/>
            <a:headEnd/>
            <a:tailEnd/>
          </a:ln>
        </p:spPr>
        <p:txBody>
          <a:bodyPr wrap="none" lIns="0" tIns="0" rIns="0" bIns="0">
            <a:spAutoFit/>
          </a:bodyPr>
          <a:lstStyle/>
          <a:p>
            <a:pPr eaLnBrk="1" hangingPunct="1"/>
            <a:r>
              <a:rPr lang="en-US" sz="1200">
                <a:solidFill>
                  <a:srgbClr val="000000"/>
                </a:solidFill>
                <a:latin typeface="Symbol" pitchFamily="18" charset="2"/>
              </a:rPr>
              <a:t>S|</a:t>
            </a:r>
            <a:r>
              <a:rPr lang="en-US" sz="1200">
                <a:solidFill>
                  <a:srgbClr val="000000"/>
                </a:solidFill>
                <a:latin typeface="Helvetica" pitchFamily="-112" charset="0"/>
              </a:rPr>
              <a:t>L(x,y)|</a:t>
            </a:r>
            <a:endParaRPr lang="en-US" sz="1200" baseline="30000">
              <a:solidFill>
                <a:srgbClr val="000000"/>
              </a:solidFill>
              <a:latin typeface="Helvetica" pitchFamily="-112" charset="0"/>
            </a:endParaRPr>
          </a:p>
        </p:txBody>
      </p:sp>
      <p:sp>
        <p:nvSpPr>
          <p:cNvPr id="184441" name="Line 121"/>
          <p:cNvSpPr>
            <a:spLocks noChangeShapeType="1"/>
          </p:cNvSpPr>
          <p:nvPr/>
        </p:nvSpPr>
        <p:spPr bwMode="auto">
          <a:xfrm>
            <a:off x="4484688" y="3279775"/>
            <a:ext cx="0" cy="1517650"/>
          </a:xfrm>
          <a:prstGeom prst="line">
            <a:avLst/>
          </a:prstGeom>
          <a:noFill/>
          <a:ln w="9525">
            <a:solidFill>
              <a:schemeClr val="tx1"/>
            </a:solidFill>
            <a:prstDash val="dash"/>
            <a:round/>
            <a:headEnd/>
            <a:tailEnd/>
          </a:ln>
          <a:effectLst/>
        </p:spPr>
        <p:txBody>
          <a:bodyPr/>
          <a:lstStyle/>
          <a:p>
            <a:endParaRPr lang="en-CA"/>
          </a:p>
        </p:txBody>
      </p:sp>
      <p:sp>
        <p:nvSpPr>
          <p:cNvPr id="184451" name="Text Box 131"/>
          <p:cNvSpPr txBox="1">
            <a:spLocks noChangeArrowheads="1"/>
          </p:cNvSpPr>
          <p:nvPr/>
        </p:nvSpPr>
        <p:spPr bwMode="auto">
          <a:xfrm>
            <a:off x="6051550" y="2792413"/>
            <a:ext cx="909223" cy="400110"/>
          </a:xfrm>
          <a:prstGeom prst="rect">
            <a:avLst/>
          </a:prstGeom>
          <a:noFill/>
          <a:ln w="9525">
            <a:noFill/>
            <a:miter lim="800000"/>
            <a:headEnd/>
            <a:tailEnd/>
          </a:ln>
          <a:effectLst/>
        </p:spPr>
        <p:txBody>
          <a:bodyPr wrap="none">
            <a:spAutoFit/>
          </a:bodyPr>
          <a:lstStyle/>
          <a:p>
            <a:r>
              <a:rPr lang="en-CA" sz="2000" i="1" dirty="0" err="1">
                <a:latin typeface="Arial" charset="0"/>
              </a:rPr>
              <a:t>h</a:t>
            </a:r>
            <a:r>
              <a:rPr lang="en-CA" sz="2000" i="1" baseline="-25000" dirty="0" err="1" smtClean="0">
                <a:latin typeface="Arial" charset="0"/>
              </a:rPr>
              <a:t>s</a:t>
            </a:r>
            <a:r>
              <a:rPr lang="en-CA" sz="2000" i="1" dirty="0" smtClean="0">
                <a:latin typeface="Arial" charset="0"/>
              </a:rPr>
              <a:t>(</a:t>
            </a:r>
            <a:r>
              <a:rPr lang="en-CA" sz="2000" i="1" dirty="0" err="1" smtClean="0">
                <a:latin typeface="Arial" charset="0"/>
              </a:rPr>
              <a:t>x,y</a:t>
            </a:r>
            <a:r>
              <a:rPr lang="en-CA" sz="2000" i="1" dirty="0">
                <a:latin typeface="Arial" charset="0"/>
              </a:rPr>
              <a:t>)</a:t>
            </a:r>
          </a:p>
        </p:txBody>
      </p:sp>
      <p:sp>
        <p:nvSpPr>
          <p:cNvPr id="184452" name="Line 132"/>
          <p:cNvSpPr>
            <a:spLocks noChangeShapeType="1"/>
          </p:cNvSpPr>
          <p:nvPr/>
        </p:nvSpPr>
        <p:spPr bwMode="auto">
          <a:xfrm flipH="1" flipV="1">
            <a:off x="4848225" y="2533650"/>
            <a:ext cx="1266825" cy="428625"/>
          </a:xfrm>
          <a:prstGeom prst="line">
            <a:avLst/>
          </a:prstGeom>
          <a:noFill/>
          <a:ln w="9525">
            <a:solidFill>
              <a:schemeClr val="tx1"/>
            </a:solidFill>
            <a:round/>
            <a:headEnd/>
            <a:tailEnd type="triangle" w="med" len="med"/>
          </a:ln>
          <a:effectLst/>
        </p:spPr>
        <p:txBody>
          <a:bodyPr/>
          <a:lstStyle/>
          <a:p>
            <a:endParaRPr lang="en-CA"/>
          </a:p>
        </p:txBody>
      </p:sp>
      <p:sp>
        <p:nvSpPr>
          <p:cNvPr id="184453" name="Text Box 133"/>
          <p:cNvSpPr txBox="1">
            <a:spLocks noChangeArrowheads="1"/>
          </p:cNvSpPr>
          <p:nvPr/>
        </p:nvSpPr>
        <p:spPr bwMode="auto">
          <a:xfrm>
            <a:off x="6115050" y="3929063"/>
            <a:ext cx="657552" cy="400110"/>
          </a:xfrm>
          <a:prstGeom prst="rect">
            <a:avLst/>
          </a:prstGeom>
          <a:noFill/>
          <a:ln w="9525">
            <a:noFill/>
            <a:miter lim="800000"/>
            <a:headEnd/>
            <a:tailEnd/>
          </a:ln>
          <a:effectLst/>
        </p:spPr>
        <p:txBody>
          <a:bodyPr wrap="none">
            <a:spAutoFit/>
          </a:bodyPr>
          <a:lstStyle/>
          <a:p>
            <a:r>
              <a:rPr lang="en-CA" sz="2000" i="1" dirty="0" err="1">
                <a:latin typeface="Arial" charset="0"/>
              </a:rPr>
              <a:t>h</a:t>
            </a:r>
            <a:r>
              <a:rPr lang="en-CA" sz="2000" i="1" baseline="-25000" dirty="0" err="1" smtClean="0">
                <a:latin typeface="Arial" charset="0"/>
              </a:rPr>
              <a:t>t</a:t>
            </a:r>
            <a:r>
              <a:rPr lang="en-CA" sz="2000" i="1" dirty="0" smtClean="0">
                <a:latin typeface="Arial" charset="0"/>
              </a:rPr>
              <a:t>(</a:t>
            </a:r>
            <a:r>
              <a:rPr lang="en-CA" sz="2000" i="1" dirty="0" smtClean="0">
                <a:latin typeface="Symbol" pitchFamily="18" charset="2"/>
              </a:rPr>
              <a:t>t</a:t>
            </a:r>
            <a:r>
              <a:rPr lang="en-CA" sz="2000" i="1" dirty="0">
                <a:latin typeface="Arial" charset="0"/>
              </a:rPr>
              <a:t>)</a:t>
            </a:r>
          </a:p>
        </p:txBody>
      </p:sp>
      <p:sp>
        <p:nvSpPr>
          <p:cNvPr id="184454" name="Line 134"/>
          <p:cNvSpPr>
            <a:spLocks noChangeShapeType="1"/>
          </p:cNvSpPr>
          <p:nvPr/>
        </p:nvSpPr>
        <p:spPr bwMode="auto">
          <a:xfrm flipH="1" flipV="1">
            <a:off x="4606925" y="3873500"/>
            <a:ext cx="1571625" cy="228600"/>
          </a:xfrm>
          <a:prstGeom prst="line">
            <a:avLst/>
          </a:prstGeom>
          <a:noFill/>
          <a:ln w="9525">
            <a:solidFill>
              <a:schemeClr val="tx1"/>
            </a:solidFill>
            <a:round/>
            <a:headEnd/>
            <a:tailEnd type="triangle" w="med" len="med"/>
          </a:ln>
          <a:effectLst/>
        </p:spPr>
        <p:txBody>
          <a:bodyPr/>
          <a:lstStyle/>
          <a:p>
            <a:endParaRPr lang="en-CA"/>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00500" y="133350"/>
            <a:ext cx="1106393" cy="461665"/>
          </a:xfrm>
          <a:prstGeom prst="rect">
            <a:avLst/>
          </a:prstGeom>
          <a:noFill/>
        </p:spPr>
        <p:txBody>
          <a:bodyPr wrap="none" rtlCol="0">
            <a:spAutoFit/>
          </a:bodyPr>
          <a:lstStyle/>
          <a:p>
            <a:r>
              <a:rPr lang="en-CA" dirty="0" smtClean="0"/>
              <a:t>Outline</a:t>
            </a:r>
            <a:endParaRPr lang="en-CA" dirty="0"/>
          </a:p>
        </p:txBody>
      </p:sp>
      <p:sp>
        <p:nvSpPr>
          <p:cNvPr id="3" name="TextBox 2"/>
          <p:cNvSpPr txBox="1"/>
          <p:nvPr/>
        </p:nvSpPr>
        <p:spPr>
          <a:xfrm>
            <a:off x="228600" y="1209675"/>
            <a:ext cx="8763000" cy="1200329"/>
          </a:xfrm>
          <a:prstGeom prst="rect">
            <a:avLst/>
          </a:prstGeom>
          <a:noFill/>
        </p:spPr>
        <p:txBody>
          <a:bodyPr wrap="square" rtlCol="0">
            <a:spAutoFit/>
          </a:bodyPr>
          <a:lstStyle/>
          <a:p>
            <a:r>
              <a:rPr lang="en-CA" dirty="0" smtClean="0"/>
              <a:t>Introduction to linear systems</a:t>
            </a:r>
          </a:p>
          <a:p>
            <a:endParaRPr lang="en-CA" dirty="0"/>
          </a:p>
          <a:p>
            <a:r>
              <a:rPr lang="en-CA" dirty="0" smtClean="0"/>
              <a:t>Refinement of linear model and applications</a:t>
            </a:r>
          </a:p>
        </p:txBody>
      </p:sp>
    </p:spTree>
    <p:extLst>
      <p:ext uri="{BB962C8B-B14F-4D97-AF65-F5344CB8AC3E}">
        <p14:creationId xmlns:p14="http://schemas.microsoft.com/office/powerpoint/2010/main" val="1598808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srcRect/>
          <a:stretch>
            <a:fillRect/>
          </a:stretch>
        </p:blipFill>
        <p:spPr bwMode="auto">
          <a:xfrm>
            <a:off x="1147763" y="949325"/>
            <a:ext cx="6951662" cy="5635625"/>
          </a:xfrm>
          <a:prstGeom prst="rect">
            <a:avLst/>
          </a:prstGeom>
          <a:noFill/>
        </p:spPr>
      </p:pic>
      <p:sp>
        <p:nvSpPr>
          <p:cNvPr id="6147" name="Rectangle 3"/>
          <p:cNvSpPr>
            <a:spLocks noChangeArrowheads="1"/>
          </p:cNvSpPr>
          <p:nvPr/>
        </p:nvSpPr>
        <p:spPr bwMode="auto">
          <a:xfrm>
            <a:off x="611188" y="-171450"/>
            <a:ext cx="7772400" cy="904875"/>
          </a:xfrm>
          <a:prstGeom prst="rect">
            <a:avLst/>
          </a:prstGeom>
          <a:noFill/>
          <a:ln w="9525">
            <a:noFill/>
            <a:miter lim="800000"/>
            <a:headEnd/>
            <a:tailEnd/>
          </a:ln>
          <a:effectLst/>
        </p:spPr>
        <p:txBody>
          <a:bodyPr anchor="ctr"/>
          <a:lstStyle/>
          <a:p>
            <a:pPr algn="ctr"/>
            <a:r>
              <a:rPr lang="en-US">
                <a:solidFill>
                  <a:schemeClr val="tx2"/>
                </a:solidFill>
                <a:latin typeface="Arial" charset="0"/>
              </a:rPr>
              <a:t>The Retina</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60" name="Text Box 4"/>
          <p:cNvSpPr txBox="1">
            <a:spLocks noChangeArrowheads="1"/>
          </p:cNvSpPr>
          <p:nvPr/>
        </p:nvSpPr>
        <p:spPr bwMode="auto">
          <a:xfrm>
            <a:off x="2700338" y="115888"/>
            <a:ext cx="3816350" cy="457200"/>
          </a:xfrm>
          <a:prstGeom prst="rect">
            <a:avLst/>
          </a:prstGeom>
          <a:noFill/>
          <a:ln w="9525">
            <a:noFill/>
            <a:miter lim="800000"/>
            <a:headEnd/>
            <a:tailEnd/>
          </a:ln>
          <a:effectLst/>
        </p:spPr>
        <p:txBody>
          <a:bodyPr>
            <a:spAutoFit/>
          </a:bodyPr>
          <a:lstStyle/>
          <a:p>
            <a:pPr>
              <a:spcBef>
                <a:spcPct val="50000"/>
              </a:spcBef>
            </a:pPr>
            <a:r>
              <a:rPr lang="en-US">
                <a:latin typeface="Arial" charset="0"/>
              </a:rPr>
              <a:t>Spike-triggered averaging</a:t>
            </a:r>
          </a:p>
        </p:txBody>
      </p:sp>
      <p:sp>
        <p:nvSpPr>
          <p:cNvPr id="147461" name="Text Box 5"/>
          <p:cNvSpPr txBox="1">
            <a:spLocks noChangeArrowheads="1"/>
          </p:cNvSpPr>
          <p:nvPr/>
        </p:nvSpPr>
        <p:spPr bwMode="auto">
          <a:xfrm>
            <a:off x="376238" y="942975"/>
            <a:ext cx="8443912" cy="2563813"/>
          </a:xfrm>
          <a:prstGeom prst="rect">
            <a:avLst/>
          </a:prstGeom>
          <a:noFill/>
          <a:ln w="9525">
            <a:noFill/>
            <a:miter lim="800000"/>
            <a:headEnd/>
            <a:tailEnd/>
          </a:ln>
          <a:effectLst/>
        </p:spPr>
        <p:txBody>
          <a:bodyPr>
            <a:spAutoFit/>
          </a:bodyPr>
          <a:lstStyle/>
          <a:p>
            <a:pPr marL="457200" indent="-457200"/>
            <a:r>
              <a:rPr lang="en-CA" sz="1800" dirty="0">
                <a:latin typeface="Arial" charset="0"/>
              </a:rPr>
              <a:t>Assumptions behind spike-triggered averaging:</a:t>
            </a:r>
          </a:p>
          <a:p>
            <a:pPr marL="457200" indent="-457200"/>
            <a:endParaRPr lang="en-CA" sz="1800" dirty="0">
              <a:latin typeface="Arial" charset="0"/>
            </a:endParaRPr>
          </a:p>
          <a:p>
            <a:pPr marL="457200" indent="-457200">
              <a:buFontTx/>
              <a:buAutoNum type="arabicParenR"/>
            </a:pPr>
            <a:r>
              <a:rPr lang="en-CA" sz="1800" dirty="0">
                <a:latin typeface="Arial" charset="0"/>
              </a:rPr>
              <a:t>Spikes depend on the stimulus, rather than attention, anesthetic levels, other spikes, etc.</a:t>
            </a:r>
          </a:p>
          <a:p>
            <a:pPr marL="457200" indent="-457200">
              <a:buFontTx/>
              <a:buAutoNum type="arabicParenR"/>
            </a:pPr>
            <a:r>
              <a:rPr lang="en-CA" sz="1800" dirty="0">
                <a:latin typeface="Arial" charset="0"/>
              </a:rPr>
              <a:t>The stimulus autocorrelation is flat, which usually means that the stimulus is white noise.</a:t>
            </a:r>
          </a:p>
          <a:p>
            <a:pPr marL="457200" indent="-457200">
              <a:buFontTx/>
              <a:buAutoNum type="arabicParenR"/>
            </a:pPr>
            <a:r>
              <a:rPr lang="en-CA" sz="1800" dirty="0">
                <a:latin typeface="Arial" charset="0"/>
              </a:rPr>
              <a:t>The cell’s response is linear!</a:t>
            </a:r>
          </a:p>
          <a:p>
            <a:pPr marL="457200" indent="-457200"/>
            <a:endParaRPr lang="en-CA" sz="1800" dirty="0">
              <a:latin typeface="Arial" charset="0"/>
            </a:endParaRPr>
          </a:p>
          <a:p>
            <a:pPr marL="457200" indent="-457200"/>
            <a:r>
              <a:rPr lang="en-CA" sz="1800" dirty="0">
                <a:latin typeface="Arial" charset="0"/>
              </a:rPr>
              <a:t>Assumption #3 can be tested by plugging our estimate of </a:t>
            </a:r>
            <a:r>
              <a:rPr lang="en-CA" sz="1800" i="1" dirty="0">
                <a:latin typeface="Arial" charset="0"/>
              </a:rPr>
              <a:t>h</a:t>
            </a:r>
            <a:r>
              <a:rPr lang="en-CA" sz="1800" i="1" dirty="0" smtClean="0">
                <a:latin typeface="Arial" charset="0"/>
              </a:rPr>
              <a:t>(</a:t>
            </a:r>
            <a:r>
              <a:rPr lang="en-CA" sz="1800" i="1" dirty="0" smtClean="0">
                <a:latin typeface="Symbol" pitchFamily="18" charset="2"/>
              </a:rPr>
              <a:t>t</a:t>
            </a:r>
            <a:r>
              <a:rPr lang="en-CA" sz="1800" i="1" dirty="0">
                <a:latin typeface="Arial" charset="0"/>
              </a:rPr>
              <a:t>)</a:t>
            </a:r>
            <a:r>
              <a:rPr lang="en-CA" sz="1800" dirty="0">
                <a:latin typeface="Arial" charset="0"/>
              </a:rPr>
              <a:t> into:  </a:t>
            </a:r>
          </a:p>
        </p:txBody>
      </p:sp>
      <p:graphicFrame>
        <p:nvGraphicFramePr>
          <p:cNvPr id="147462" name="Object 6"/>
          <p:cNvGraphicFramePr>
            <a:graphicFrameLocks noGrp="1" noChangeAspect="1"/>
          </p:cNvGraphicFramePr>
          <p:nvPr>
            <p:ph/>
            <p:extLst>
              <p:ext uri="{D42A27DB-BD31-4B8C-83A1-F6EECF244321}">
                <p14:modId xmlns:p14="http://schemas.microsoft.com/office/powerpoint/2010/main" val="1407999897"/>
              </p:ext>
            </p:extLst>
          </p:nvPr>
        </p:nvGraphicFramePr>
        <p:xfrm>
          <a:off x="1211263" y="3992563"/>
          <a:ext cx="2114550" cy="500062"/>
        </p:xfrm>
        <a:graphic>
          <a:graphicData uri="http://schemas.openxmlformats.org/presentationml/2006/ole">
            <mc:AlternateContent xmlns:mc="http://schemas.openxmlformats.org/markup-compatibility/2006">
              <mc:Choice xmlns:v="urn:schemas-microsoft-com:vml" Requires="v">
                <p:oleObj spid="_x0000_s147593" name="Equation" r:id="rId4" imgW="1447560" imgH="342720" progId="Equation.3">
                  <p:embed/>
                </p:oleObj>
              </mc:Choice>
              <mc:Fallback>
                <p:oleObj name="Equation" r:id="rId4" imgW="1447560" imgH="342720" progId="Equation.3">
                  <p:embed/>
                  <p:pic>
                    <p:nvPicPr>
                      <p:cNvPr id="0" name="Picture 6"/>
                      <p:cNvPicPr>
                        <a:picLocks noChangeAspect="1" noChangeArrowheads="1"/>
                      </p:cNvPicPr>
                      <p:nvPr/>
                    </p:nvPicPr>
                    <p:blipFill>
                      <a:blip r:embed="rId5"/>
                      <a:srcRect/>
                      <a:stretch>
                        <a:fillRect/>
                      </a:stretch>
                    </p:blipFill>
                    <p:spPr bwMode="auto">
                      <a:xfrm>
                        <a:off x="1211263" y="3992563"/>
                        <a:ext cx="2114550" cy="500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7464" name="Text Box 8"/>
          <p:cNvSpPr txBox="1">
            <a:spLocks noChangeArrowheads="1"/>
          </p:cNvSpPr>
          <p:nvPr/>
        </p:nvSpPr>
        <p:spPr bwMode="auto">
          <a:xfrm>
            <a:off x="323850" y="4892675"/>
            <a:ext cx="8012113" cy="641350"/>
          </a:xfrm>
          <a:prstGeom prst="rect">
            <a:avLst/>
          </a:prstGeom>
          <a:noFill/>
          <a:ln w="9525">
            <a:noFill/>
            <a:miter lim="800000"/>
            <a:headEnd/>
            <a:tailEnd/>
          </a:ln>
          <a:effectLst/>
        </p:spPr>
        <p:txBody>
          <a:bodyPr>
            <a:spAutoFit/>
          </a:bodyPr>
          <a:lstStyle/>
          <a:p>
            <a:r>
              <a:rPr lang="en-CA" sz="1800" dirty="0">
                <a:latin typeface="Arial" charset="0"/>
              </a:rPr>
              <a:t>If the cell is linear, then we should be able to predict the </a:t>
            </a:r>
            <a:r>
              <a:rPr lang="en-CA" sz="1800" b="1" i="1" dirty="0">
                <a:latin typeface="Arial" charset="0"/>
              </a:rPr>
              <a:t>real</a:t>
            </a:r>
            <a:r>
              <a:rPr lang="en-CA" sz="1800" dirty="0">
                <a:latin typeface="Arial" charset="0"/>
              </a:rPr>
              <a:t> response </a:t>
            </a:r>
            <a:r>
              <a:rPr lang="en-CA" sz="1800" i="1" dirty="0">
                <a:latin typeface="Arial" charset="0"/>
              </a:rPr>
              <a:t>R</a:t>
            </a:r>
            <a:r>
              <a:rPr lang="en-CA" sz="1800" dirty="0">
                <a:latin typeface="Arial" charset="0"/>
              </a:rPr>
              <a:t> based on our knowledge of </a:t>
            </a:r>
            <a:r>
              <a:rPr lang="en-CA" sz="1800" i="1" dirty="0" smtClean="0">
                <a:latin typeface="Arial" charset="0"/>
              </a:rPr>
              <a:t>h </a:t>
            </a:r>
            <a:r>
              <a:rPr lang="en-CA" sz="1800" dirty="0" smtClean="0">
                <a:latin typeface="Arial" charset="0"/>
              </a:rPr>
              <a:t>and </a:t>
            </a:r>
            <a:r>
              <a:rPr lang="en-CA" sz="1800" i="1" dirty="0">
                <a:latin typeface="Arial" charset="0"/>
              </a:rPr>
              <a:t>s</a:t>
            </a:r>
            <a:r>
              <a:rPr lang="en-CA" sz="1800" dirty="0">
                <a:latin typeface="Arial" charset="0"/>
              </a:rPr>
              <a:t>.</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srcRect/>
          <a:stretch>
            <a:fillRect/>
          </a:stretch>
        </p:blipFill>
        <p:spPr bwMode="auto">
          <a:xfrm>
            <a:off x="2124075" y="765175"/>
            <a:ext cx="4122738" cy="5273675"/>
          </a:xfrm>
          <a:prstGeom prst="rect">
            <a:avLst/>
          </a:prstGeom>
          <a:noFill/>
        </p:spPr>
      </p:pic>
      <p:sp>
        <p:nvSpPr>
          <p:cNvPr id="3075" name="Text Box 3"/>
          <p:cNvSpPr txBox="1">
            <a:spLocks noChangeArrowheads="1"/>
          </p:cNvSpPr>
          <p:nvPr/>
        </p:nvSpPr>
        <p:spPr bwMode="auto">
          <a:xfrm>
            <a:off x="2700338" y="115888"/>
            <a:ext cx="3816350" cy="457200"/>
          </a:xfrm>
          <a:prstGeom prst="rect">
            <a:avLst/>
          </a:prstGeom>
          <a:noFill/>
          <a:ln w="9525">
            <a:noFill/>
            <a:miter lim="800000"/>
            <a:headEnd/>
            <a:tailEnd/>
          </a:ln>
          <a:effectLst/>
        </p:spPr>
        <p:txBody>
          <a:bodyPr>
            <a:spAutoFit/>
          </a:bodyPr>
          <a:lstStyle/>
          <a:p>
            <a:pPr>
              <a:spcBef>
                <a:spcPct val="50000"/>
              </a:spcBef>
            </a:pPr>
            <a:r>
              <a:rPr lang="en-US">
                <a:latin typeface="Arial" charset="0"/>
              </a:rPr>
              <a:t>Spike-triggered averaging</a:t>
            </a:r>
          </a:p>
        </p:txBody>
      </p:sp>
      <p:sp>
        <p:nvSpPr>
          <p:cNvPr id="3076" name="Line 4"/>
          <p:cNvSpPr>
            <a:spLocks noChangeShapeType="1"/>
          </p:cNvSpPr>
          <p:nvPr/>
        </p:nvSpPr>
        <p:spPr bwMode="auto">
          <a:xfrm flipH="1">
            <a:off x="4787900" y="3933825"/>
            <a:ext cx="1439863" cy="719138"/>
          </a:xfrm>
          <a:prstGeom prst="line">
            <a:avLst/>
          </a:prstGeom>
          <a:noFill/>
          <a:ln w="9525">
            <a:solidFill>
              <a:schemeClr val="tx1"/>
            </a:solidFill>
            <a:round/>
            <a:headEnd/>
            <a:tailEnd type="triangle" w="med" len="med"/>
          </a:ln>
          <a:effectLst/>
        </p:spPr>
        <p:txBody>
          <a:bodyPr/>
          <a:lstStyle/>
          <a:p>
            <a:endParaRPr lang="en-CA"/>
          </a:p>
        </p:txBody>
      </p:sp>
      <p:sp>
        <p:nvSpPr>
          <p:cNvPr id="3077" name="Text Box 5"/>
          <p:cNvSpPr txBox="1">
            <a:spLocks noChangeArrowheads="1"/>
          </p:cNvSpPr>
          <p:nvPr/>
        </p:nvSpPr>
        <p:spPr bwMode="auto">
          <a:xfrm>
            <a:off x="6208713" y="3760788"/>
            <a:ext cx="1041400" cy="336550"/>
          </a:xfrm>
          <a:prstGeom prst="rect">
            <a:avLst/>
          </a:prstGeom>
          <a:noFill/>
          <a:ln w="9525">
            <a:noFill/>
            <a:miter lim="800000"/>
            <a:headEnd/>
            <a:tailEnd/>
          </a:ln>
          <a:effectLst/>
        </p:spPr>
        <p:txBody>
          <a:bodyPr wrap="none">
            <a:spAutoFit/>
          </a:bodyPr>
          <a:lstStyle/>
          <a:p>
            <a:r>
              <a:rPr lang="en-CA" sz="1600">
                <a:latin typeface="Arial" charset="0"/>
              </a:rPr>
              <a:t>Predicted</a:t>
            </a:r>
          </a:p>
        </p:txBody>
      </p:sp>
      <p:sp>
        <p:nvSpPr>
          <p:cNvPr id="3078" name="Text Box 6"/>
          <p:cNvSpPr txBox="1">
            <a:spLocks noChangeArrowheads="1"/>
          </p:cNvSpPr>
          <p:nvPr/>
        </p:nvSpPr>
        <p:spPr bwMode="auto">
          <a:xfrm>
            <a:off x="6732588" y="4941888"/>
            <a:ext cx="1087437" cy="336550"/>
          </a:xfrm>
          <a:prstGeom prst="rect">
            <a:avLst/>
          </a:prstGeom>
          <a:noFill/>
          <a:ln w="9525">
            <a:noFill/>
            <a:miter lim="800000"/>
            <a:headEnd/>
            <a:tailEnd/>
          </a:ln>
          <a:effectLst/>
        </p:spPr>
        <p:txBody>
          <a:bodyPr wrap="none">
            <a:spAutoFit/>
          </a:bodyPr>
          <a:lstStyle/>
          <a:p>
            <a:r>
              <a:rPr lang="en-CA" sz="1600">
                <a:latin typeface="Arial" charset="0"/>
              </a:rPr>
              <a:t>Measured</a:t>
            </a:r>
          </a:p>
        </p:txBody>
      </p:sp>
      <p:sp>
        <p:nvSpPr>
          <p:cNvPr id="3079" name="Line 7"/>
          <p:cNvSpPr>
            <a:spLocks noChangeShapeType="1"/>
          </p:cNvSpPr>
          <p:nvPr/>
        </p:nvSpPr>
        <p:spPr bwMode="auto">
          <a:xfrm flipH="1" flipV="1">
            <a:off x="5940425" y="4508500"/>
            <a:ext cx="863600" cy="504825"/>
          </a:xfrm>
          <a:prstGeom prst="line">
            <a:avLst/>
          </a:prstGeom>
          <a:noFill/>
          <a:ln w="9525">
            <a:solidFill>
              <a:schemeClr val="tx1"/>
            </a:solidFill>
            <a:round/>
            <a:headEnd/>
            <a:tailEnd type="triangle" w="med" len="med"/>
          </a:ln>
          <a:effectLst/>
        </p:spPr>
        <p:txBody>
          <a:bodyPr/>
          <a:lstStyle/>
          <a:p>
            <a:endParaRPr lang="en-CA"/>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8" name="Text Box 4"/>
          <p:cNvSpPr txBox="1">
            <a:spLocks noChangeArrowheads="1"/>
          </p:cNvSpPr>
          <p:nvPr/>
        </p:nvSpPr>
        <p:spPr bwMode="auto">
          <a:xfrm>
            <a:off x="2700338" y="115888"/>
            <a:ext cx="3816350" cy="457200"/>
          </a:xfrm>
          <a:prstGeom prst="rect">
            <a:avLst/>
          </a:prstGeom>
          <a:noFill/>
          <a:ln w="9525">
            <a:noFill/>
            <a:miter lim="800000"/>
            <a:headEnd/>
            <a:tailEnd/>
          </a:ln>
          <a:effectLst/>
        </p:spPr>
        <p:txBody>
          <a:bodyPr>
            <a:spAutoFit/>
          </a:bodyPr>
          <a:lstStyle/>
          <a:p>
            <a:pPr>
              <a:spcBef>
                <a:spcPct val="50000"/>
              </a:spcBef>
            </a:pPr>
            <a:r>
              <a:rPr lang="en-US">
                <a:latin typeface="Arial" charset="0"/>
              </a:rPr>
              <a:t>Spike-triggered averaging</a:t>
            </a:r>
          </a:p>
        </p:txBody>
      </p:sp>
      <p:sp>
        <p:nvSpPr>
          <p:cNvPr id="149509" name="Text Box 5"/>
          <p:cNvSpPr txBox="1">
            <a:spLocks noChangeArrowheads="1"/>
          </p:cNvSpPr>
          <p:nvPr/>
        </p:nvSpPr>
        <p:spPr bwMode="auto">
          <a:xfrm>
            <a:off x="273050" y="1271588"/>
            <a:ext cx="8445500" cy="2289175"/>
          </a:xfrm>
          <a:prstGeom prst="rect">
            <a:avLst/>
          </a:prstGeom>
          <a:noFill/>
          <a:ln w="9525">
            <a:noFill/>
            <a:miter lim="800000"/>
            <a:headEnd/>
            <a:tailEnd/>
          </a:ln>
          <a:effectLst/>
        </p:spPr>
        <p:txBody>
          <a:bodyPr>
            <a:spAutoFit/>
          </a:bodyPr>
          <a:lstStyle/>
          <a:p>
            <a:pPr marL="457200" indent="-457200"/>
            <a:r>
              <a:rPr lang="en-CA" sz="1800" dirty="0">
                <a:latin typeface="Arial" charset="0"/>
              </a:rPr>
              <a:t>Spike-triggered averaging (or any linear method) will fail if the neuron:</a:t>
            </a:r>
          </a:p>
          <a:p>
            <a:pPr marL="457200" indent="-457200"/>
            <a:endParaRPr lang="en-CA" sz="1800" dirty="0">
              <a:latin typeface="Arial" charset="0"/>
            </a:endParaRPr>
          </a:p>
          <a:p>
            <a:pPr marL="457200" indent="-457200">
              <a:buFontTx/>
              <a:buAutoNum type="arabicParenR"/>
            </a:pPr>
            <a:r>
              <a:rPr lang="en-CA" sz="1800" dirty="0">
                <a:latin typeface="Arial" charset="0"/>
              </a:rPr>
              <a:t>Is affected by something other than the stimulus</a:t>
            </a:r>
          </a:p>
          <a:p>
            <a:pPr marL="457200" indent="-457200">
              <a:buFontTx/>
              <a:buAutoNum type="arabicParenR"/>
            </a:pPr>
            <a:r>
              <a:rPr lang="en-CA" sz="1800" dirty="0" smtClean="0">
                <a:latin typeface="Arial" charset="0"/>
              </a:rPr>
              <a:t>Has a response that is very nonlinear in its inputs</a:t>
            </a:r>
            <a:endParaRPr lang="en-CA" sz="1800" dirty="0">
              <a:latin typeface="Arial" charset="0"/>
            </a:endParaRPr>
          </a:p>
          <a:p>
            <a:pPr marL="457200" indent="-457200">
              <a:buFontTx/>
              <a:buAutoNum type="arabicParenR"/>
            </a:pPr>
            <a:r>
              <a:rPr lang="en-CA" sz="1800" dirty="0">
                <a:latin typeface="Arial" charset="0"/>
              </a:rPr>
              <a:t>Has a </a:t>
            </a:r>
            <a:r>
              <a:rPr lang="en-CA" sz="1800" b="1" dirty="0">
                <a:latin typeface="Arial" charset="0"/>
              </a:rPr>
              <a:t>static nonlinearity</a:t>
            </a:r>
            <a:r>
              <a:rPr lang="en-CA" sz="1800" dirty="0">
                <a:latin typeface="Arial" charset="0"/>
              </a:rPr>
              <a:t> that affects firing rate</a:t>
            </a:r>
          </a:p>
          <a:p>
            <a:pPr marL="457200" indent="-457200"/>
            <a:r>
              <a:rPr lang="en-CA" sz="1800" dirty="0">
                <a:latin typeface="Arial" charset="0"/>
              </a:rPr>
              <a:t>	Example:  The firing rate cannot be negative.</a:t>
            </a:r>
          </a:p>
          <a:p>
            <a:pPr marL="457200" indent="-457200"/>
            <a:r>
              <a:rPr lang="en-CA" sz="1800" dirty="0">
                <a:latin typeface="Arial" charset="0"/>
              </a:rPr>
              <a:t>	Example:  The firing rate cannot be infinite.</a:t>
            </a:r>
          </a:p>
          <a:p>
            <a:pPr marL="457200" indent="-457200">
              <a:buFontTx/>
              <a:buAutoNum type="arabicParenR"/>
            </a:pPr>
            <a:endParaRPr lang="en-CA" sz="1800" dirty="0">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mph" presetSubtype="1" nodeType="clickEffect">
                                  <p:stCondLst>
                                    <p:cond delay="0"/>
                                  </p:stCondLst>
                                  <p:childTnLst>
                                    <p:set>
                                      <p:cBhvr override="childStyle">
                                        <p:cTn id="6" dur="indefinite"/>
                                        <p:tgtEl>
                                          <p:spTgt spid="149509">
                                            <p:txEl>
                                              <p:pRg st="4" end="4"/>
                                            </p:txEl>
                                          </p:spTgt>
                                        </p:tgtEl>
                                        <p:attrNameLst>
                                          <p:attrName>style.fontStyle</p:attrName>
                                        </p:attrNameLst>
                                      </p:cBhvr>
                                      <p:to>
                                        <p:strVal val="normal"/>
                                      </p:to>
                                    </p:set>
                                    <p:set>
                                      <p:cBhvr override="childStyle">
                                        <p:cTn id="7" dur="indefinite"/>
                                        <p:tgtEl>
                                          <p:spTgt spid="149509">
                                            <p:txEl>
                                              <p:pRg st="4" end="4"/>
                                            </p:txEl>
                                          </p:spTgt>
                                        </p:tgtEl>
                                        <p:attrNameLst>
                                          <p:attrName>style.fontWeight</p:attrName>
                                        </p:attrNameLst>
                                      </p:cBhvr>
                                      <p:to>
                                        <p:strVal val="bold"/>
                                      </p:to>
                                    </p:set>
                                    <p:set>
                                      <p:cBhvr override="childStyle">
                                        <p:cTn id="8" dur="indefinite"/>
                                        <p:tgtEl>
                                          <p:spTgt spid="149509">
                                            <p:txEl>
                                              <p:pRg st="4" end="4"/>
                                            </p:txEl>
                                          </p:spTgt>
                                        </p:tgtEl>
                                        <p:attrNameLst>
                                          <p:attrName>style.textDecorationUnderline</p:attrName>
                                        </p:attrNameLst>
                                      </p:cBhvr>
                                      <p:to>
                                        <p:strVal val="fals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9509">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950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2" name="Text Box 4"/>
          <p:cNvSpPr txBox="1">
            <a:spLocks noChangeArrowheads="1"/>
          </p:cNvSpPr>
          <p:nvPr/>
        </p:nvSpPr>
        <p:spPr bwMode="auto">
          <a:xfrm>
            <a:off x="3132138" y="115888"/>
            <a:ext cx="2952750" cy="457200"/>
          </a:xfrm>
          <a:prstGeom prst="rect">
            <a:avLst/>
          </a:prstGeom>
          <a:noFill/>
          <a:ln w="9525">
            <a:noFill/>
            <a:miter lim="800000"/>
            <a:headEnd/>
            <a:tailEnd/>
          </a:ln>
          <a:effectLst/>
        </p:spPr>
        <p:txBody>
          <a:bodyPr>
            <a:spAutoFit/>
          </a:bodyPr>
          <a:lstStyle/>
          <a:p>
            <a:pPr>
              <a:spcBef>
                <a:spcPct val="50000"/>
              </a:spcBef>
            </a:pPr>
            <a:r>
              <a:rPr lang="en-US">
                <a:latin typeface="Arial" charset="0"/>
              </a:rPr>
              <a:t>Static Nonlinearities</a:t>
            </a:r>
          </a:p>
        </p:txBody>
      </p:sp>
      <p:sp>
        <p:nvSpPr>
          <p:cNvPr id="160773" name="Text Box 5"/>
          <p:cNvSpPr txBox="1">
            <a:spLocks noChangeArrowheads="1"/>
          </p:cNvSpPr>
          <p:nvPr/>
        </p:nvSpPr>
        <p:spPr bwMode="auto">
          <a:xfrm>
            <a:off x="323850" y="1052513"/>
            <a:ext cx="2916183" cy="369332"/>
          </a:xfrm>
          <a:prstGeom prst="rect">
            <a:avLst/>
          </a:prstGeom>
          <a:noFill/>
          <a:ln w="9525">
            <a:noFill/>
            <a:miter lim="800000"/>
            <a:headEnd/>
            <a:tailEnd/>
          </a:ln>
          <a:effectLst/>
        </p:spPr>
        <p:txBody>
          <a:bodyPr wrap="none">
            <a:spAutoFit/>
          </a:bodyPr>
          <a:lstStyle/>
          <a:p>
            <a:r>
              <a:rPr lang="en-CA" sz="1800" dirty="0">
                <a:latin typeface="Arial" charset="0"/>
              </a:rPr>
              <a:t>Recall the linear </a:t>
            </a:r>
            <a:r>
              <a:rPr lang="en-CA" sz="1800" dirty="0" smtClean="0">
                <a:latin typeface="Arial" charset="0"/>
              </a:rPr>
              <a:t>response:</a:t>
            </a:r>
            <a:endParaRPr lang="en-CA" sz="1800" dirty="0">
              <a:latin typeface="Arial" charset="0"/>
            </a:endParaRPr>
          </a:p>
        </p:txBody>
      </p:sp>
      <p:graphicFrame>
        <p:nvGraphicFramePr>
          <p:cNvPr id="160780" name="Object 12"/>
          <p:cNvGraphicFramePr>
            <a:graphicFrameLocks noGrp="1" noChangeAspect="1"/>
          </p:cNvGraphicFramePr>
          <p:nvPr>
            <p:ph sz="quarter" idx="2"/>
            <p:extLst>
              <p:ext uri="{D42A27DB-BD31-4B8C-83A1-F6EECF244321}">
                <p14:modId xmlns:p14="http://schemas.microsoft.com/office/powerpoint/2010/main" val="3065090285"/>
              </p:ext>
            </p:extLst>
          </p:nvPr>
        </p:nvGraphicFramePr>
        <p:xfrm>
          <a:off x="492125" y="2862263"/>
          <a:ext cx="2284413" cy="392112"/>
        </p:xfrm>
        <a:graphic>
          <a:graphicData uri="http://schemas.openxmlformats.org/presentationml/2006/ole">
            <mc:AlternateContent xmlns:mc="http://schemas.openxmlformats.org/markup-compatibility/2006">
              <mc:Choice xmlns:v="urn:schemas-microsoft-com:vml" Requires="v">
                <p:oleObj spid="_x0000_s161040" name="Equation" r:id="rId4" imgW="1333440" imgH="228600" progId="Equation.3">
                  <p:embed/>
                </p:oleObj>
              </mc:Choice>
              <mc:Fallback>
                <p:oleObj name="Equation" r:id="rId4" imgW="1333440" imgH="228600" progId="Equation.3">
                  <p:embed/>
                  <p:pic>
                    <p:nvPicPr>
                      <p:cNvPr id="0" name="Picture 12"/>
                      <p:cNvPicPr>
                        <a:picLocks noChangeAspect="1" noChangeArrowheads="1"/>
                      </p:cNvPicPr>
                      <p:nvPr/>
                    </p:nvPicPr>
                    <p:blipFill>
                      <a:blip r:embed="rId5"/>
                      <a:srcRect/>
                      <a:stretch>
                        <a:fillRect/>
                      </a:stretch>
                    </p:blipFill>
                    <p:spPr bwMode="auto">
                      <a:xfrm>
                        <a:off x="492125" y="2862263"/>
                        <a:ext cx="2284413" cy="392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0776" name="Text Box 8"/>
          <p:cNvSpPr txBox="1">
            <a:spLocks noChangeArrowheads="1"/>
          </p:cNvSpPr>
          <p:nvPr/>
        </p:nvSpPr>
        <p:spPr bwMode="auto">
          <a:xfrm>
            <a:off x="323850" y="2349500"/>
            <a:ext cx="8372475" cy="366713"/>
          </a:xfrm>
          <a:prstGeom prst="rect">
            <a:avLst/>
          </a:prstGeom>
          <a:noFill/>
          <a:ln w="9525">
            <a:noFill/>
            <a:miter lim="800000"/>
            <a:headEnd/>
            <a:tailEnd/>
          </a:ln>
          <a:effectLst/>
        </p:spPr>
        <p:txBody>
          <a:bodyPr>
            <a:spAutoFit/>
          </a:bodyPr>
          <a:lstStyle/>
          <a:p>
            <a:r>
              <a:rPr lang="en-CA" sz="1800">
                <a:latin typeface="Arial" charset="0"/>
              </a:rPr>
              <a:t>If the cell’s response includes a static nonlinearity, we can model it as:</a:t>
            </a:r>
          </a:p>
        </p:txBody>
      </p:sp>
      <p:sp>
        <p:nvSpPr>
          <p:cNvPr id="160783" name="Text Box 15"/>
          <p:cNvSpPr txBox="1">
            <a:spLocks noChangeArrowheads="1"/>
          </p:cNvSpPr>
          <p:nvPr/>
        </p:nvSpPr>
        <p:spPr bwMode="auto">
          <a:xfrm>
            <a:off x="323850" y="3519488"/>
            <a:ext cx="8372475" cy="641350"/>
          </a:xfrm>
          <a:prstGeom prst="rect">
            <a:avLst/>
          </a:prstGeom>
          <a:noFill/>
          <a:ln w="9525">
            <a:noFill/>
            <a:miter lim="800000"/>
            <a:headEnd/>
            <a:tailEnd/>
          </a:ln>
          <a:effectLst/>
        </p:spPr>
        <p:txBody>
          <a:bodyPr>
            <a:spAutoFit/>
          </a:bodyPr>
          <a:lstStyle/>
          <a:p>
            <a:r>
              <a:rPr lang="en-CA" sz="1800" dirty="0">
                <a:latin typeface="Arial" charset="0"/>
              </a:rPr>
              <a:t>where </a:t>
            </a:r>
            <a:r>
              <a:rPr lang="en-CA" sz="1800" i="1" dirty="0">
                <a:latin typeface="Arial" charset="0"/>
              </a:rPr>
              <a:t>F</a:t>
            </a:r>
            <a:r>
              <a:rPr lang="en-CA" sz="1800" dirty="0">
                <a:latin typeface="Arial" charset="0"/>
              </a:rPr>
              <a:t> can in principle be any function.  In practice it will have the properties of real neurons:  </a:t>
            </a:r>
            <a:r>
              <a:rPr lang="en-CA" sz="1800" dirty="0" err="1">
                <a:latin typeface="Arial" charset="0"/>
              </a:rPr>
              <a:t>nonnegativity</a:t>
            </a:r>
            <a:r>
              <a:rPr lang="en-CA" sz="1800" dirty="0">
                <a:latin typeface="Arial" charset="0"/>
              </a:rPr>
              <a:t>, saturation, and a few others.</a:t>
            </a:r>
          </a:p>
        </p:txBody>
      </p:sp>
      <p:graphicFrame>
        <p:nvGraphicFramePr>
          <p:cNvPr id="10" name="Object 6"/>
          <p:cNvGraphicFramePr>
            <a:graphicFrameLocks noGrp="1" noChangeAspect="1"/>
          </p:cNvGraphicFramePr>
          <p:nvPr>
            <p:ph/>
            <p:extLst>
              <p:ext uri="{D42A27DB-BD31-4B8C-83A1-F6EECF244321}">
                <p14:modId xmlns:p14="http://schemas.microsoft.com/office/powerpoint/2010/main" val="3459532365"/>
              </p:ext>
            </p:extLst>
          </p:nvPr>
        </p:nvGraphicFramePr>
        <p:xfrm>
          <a:off x="468313" y="1635641"/>
          <a:ext cx="2114550" cy="500062"/>
        </p:xfrm>
        <a:graphic>
          <a:graphicData uri="http://schemas.openxmlformats.org/presentationml/2006/ole">
            <mc:AlternateContent xmlns:mc="http://schemas.openxmlformats.org/markup-compatibility/2006">
              <mc:Choice xmlns:v="urn:schemas-microsoft-com:vml" Requires="v">
                <p:oleObj spid="_x0000_s161041" name="Equation" r:id="rId6" imgW="1447560" imgH="342720" progId="Equation.3">
                  <p:embed/>
                </p:oleObj>
              </mc:Choice>
              <mc:Fallback>
                <p:oleObj name="Equation" r:id="rId6" imgW="1447560" imgH="342720" progId="Equation.3">
                  <p:embed/>
                  <p:pic>
                    <p:nvPicPr>
                      <p:cNvPr id="147462" name="Object 6"/>
                      <p:cNvPicPr>
                        <a:picLocks noChangeAspect="1" noChangeArrowheads="1"/>
                      </p:cNvPicPr>
                      <p:nvPr/>
                    </p:nvPicPr>
                    <p:blipFill>
                      <a:blip r:embed="rId7"/>
                      <a:srcRect/>
                      <a:stretch>
                        <a:fillRect/>
                      </a:stretch>
                    </p:blipFill>
                    <p:spPr bwMode="auto">
                      <a:xfrm>
                        <a:off x="468313" y="1635641"/>
                        <a:ext cx="2114550" cy="500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6" name="Text Box 4"/>
          <p:cNvSpPr txBox="1">
            <a:spLocks noChangeArrowheads="1"/>
          </p:cNvSpPr>
          <p:nvPr/>
        </p:nvSpPr>
        <p:spPr bwMode="auto">
          <a:xfrm>
            <a:off x="3132138" y="115888"/>
            <a:ext cx="2952750" cy="457200"/>
          </a:xfrm>
          <a:prstGeom prst="rect">
            <a:avLst/>
          </a:prstGeom>
          <a:noFill/>
          <a:ln w="9525">
            <a:noFill/>
            <a:miter lim="800000"/>
            <a:headEnd/>
            <a:tailEnd/>
          </a:ln>
          <a:effectLst/>
        </p:spPr>
        <p:txBody>
          <a:bodyPr>
            <a:spAutoFit/>
          </a:bodyPr>
          <a:lstStyle/>
          <a:p>
            <a:pPr>
              <a:spcBef>
                <a:spcPct val="50000"/>
              </a:spcBef>
            </a:pPr>
            <a:r>
              <a:rPr lang="en-US">
                <a:latin typeface="Arial" charset="0"/>
              </a:rPr>
              <a:t>Static Nonlinearities</a:t>
            </a:r>
          </a:p>
        </p:txBody>
      </p:sp>
      <p:graphicFrame>
        <p:nvGraphicFramePr>
          <p:cNvPr id="172037" name="Object 5"/>
          <p:cNvGraphicFramePr>
            <a:graphicFrameLocks noChangeAspect="1"/>
          </p:cNvGraphicFramePr>
          <p:nvPr>
            <p:extLst>
              <p:ext uri="{D42A27DB-BD31-4B8C-83A1-F6EECF244321}">
                <p14:modId xmlns:p14="http://schemas.microsoft.com/office/powerpoint/2010/main" val="938029224"/>
              </p:ext>
            </p:extLst>
          </p:nvPr>
        </p:nvGraphicFramePr>
        <p:xfrm>
          <a:off x="447675" y="1735138"/>
          <a:ext cx="2497138" cy="407987"/>
        </p:xfrm>
        <a:graphic>
          <a:graphicData uri="http://schemas.openxmlformats.org/presentationml/2006/ole">
            <mc:AlternateContent xmlns:mc="http://schemas.openxmlformats.org/markup-compatibility/2006">
              <mc:Choice xmlns:v="urn:schemas-microsoft-com:vml" Requires="v">
                <p:oleObj spid="_x0000_s172304" name="Equation" r:id="rId4" imgW="1396800" imgH="228600" progId="Equation.3">
                  <p:embed/>
                </p:oleObj>
              </mc:Choice>
              <mc:Fallback>
                <p:oleObj name="Equation" r:id="rId4" imgW="1396800" imgH="228600" progId="Equation.3">
                  <p:embed/>
                  <p:pic>
                    <p:nvPicPr>
                      <p:cNvPr id="0" name="Picture 5"/>
                      <p:cNvPicPr>
                        <a:picLocks noChangeAspect="1" noChangeArrowheads="1"/>
                      </p:cNvPicPr>
                      <p:nvPr/>
                    </p:nvPicPr>
                    <p:blipFill>
                      <a:blip r:embed="rId5"/>
                      <a:srcRect/>
                      <a:stretch>
                        <a:fillRect/>
                      </a:stretch>
                    </p:blipFill>
                    <p:spPr bwMode="auto">
                      <a:xfrm>
                        <a:off x="447675" y="1735138"/>
                        <a:ext cx="2497138" cy="407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2038" name="Text Box 6"/>
          <p:cNvSpPr txBox="1">
            <a:spLocks noChangeArrowheads="1"/>
          </p:cNvSpPr>
          <p:nvPr/>
        </p:nvSpPr>
        <p:spPr bwMode="auto">
          <a:xfrm>
            <a:off x="361950" y="1262063"/>
            <a:ext cx="3265488" cy="366712"/>
          </a:xfrm>
          <a:prstGeom prst="rect">
            <a:avLst/>
          </a:prstGeom>
          <a:noFill/>
          <a:ln w="9525">
            <a:noFill/>
            <a:miter lim="800000"/>
            <a:headEnd/>
            <a:tailEnd/>
          </a:ln>
          <a:effectLst/>
        </p:spPr>
        <p:txBody>
          <a:bodyPr wrap="none">
            <a:spAutoFit/>
          </a:bodyPr>
          <a:lstStyle/>
          <a:p>
            <a:r>
              <a:rPr lang="en-CA" sz="1800">
                <a:latin typeface="Arial" charset="0"/>
              </a:rPr>
              <a:t>To set a firing </a:t>
            </a:r>
            <a:r>
              <a:rPr lang="en-CA" sz="1800" b="1">
                <a:latin typeface="Arial" charset="0"/>
              </a:rPr>
              <a:t>threshold</a:t>
            </a:r>
            <a:r>
              <a:rPr lang="en-CA" sz="1800">
                <a:latin typeface="Arial" charset="0"/>
              </a:rPr>
              <a:t> at L</a:t>
            </a:r>
            <a:r>
              <a:rPr lang="en-CA" sz="1800" baseline="-25000">
                <a:latin typeface="Arial" charset="0"/>
              </a:rPr>
              <a:t>0</a:t>
            </a:r>
            <a:r>
              <a:rPr lang="en-CA" sz="1800">
                <a:latin typeface="Arial" charset="0"/>
              </a:rPr>
              <a:t>:</a:t>
            </a:r>
          </a:p>
        </p:txBody>
      </p:sp>
      <p:grpSp>
        <p:nvGrpSpPr>
          <p:cNvPr id="172041" name="Group 9"/>
          <p:cNvGrpSpPr>
            <a:grpSpLocks/>
          </p:cNvGrpSpPr>
          <p:nvPr/>
        </p:nvGrpSpPr>
        <p:grpSpPr bwMode="auto">
          <a:xfrm>
            <a:off x="4878388" y="1352550"/>
            <a:ext cx="2232025" cy="1081088"/>
            <a:chOff x="2653" y="572"/>
            <a:chExt cx="1406" cy="681"/>
          </a:xfrm>
        </p:grpSpPr>
        <p:sp>
          <p:nvSpPr>
            <p:cNvPr id="172039" name="Line 7"/>
            <p:cNvSpPr>
              <a:spLocks noChangeShapeType="1"/>
            </p:cNvSpPr>
            <p:nvPr/>
          </p:nvSpPr>
          <p:spPr bwMode="auto">
            <a:xfrm>
              <a:off x="2653" y="572"/>
              <a:ext cx="0" cy="681"/>
            </a:xfrm>
            <a:prstGeom prst="line">
              <a:avLst/>
            </a:prstGeom>
            <a:noFill/>
            <a:ln w="38100">
              <a:solidFill>
                <a:schemeClr val="tx1"/>
              </a:solidFill>
              <a:round/>
              <a:headEnd/>
              <a:tailEnd/>
            </a:ln>
            <a:effectLst/>
          </p:spPr>
          <p:txBody>
            <a:bodyPr/>
            <a:lstStyle/>
            <a:p>
              <a:endParaRPr lang="en-CA"/>
            </a:p>
          </p:txBody>
        </p:sp>
        <p:sp>
          <p:nvSpPr>
            <p:cNvPr id="172040" name="Line 8"/>
            <p:cNvSpPr>
              <a:spLocks noChangeShapeType="1"/>
            </p:cNvSpPr>
            <p:nvPr/>
          </p:nvSpPr>
          <p:spPr bwMode="auto">
            <a:xfrm>
              <a:off x="2653" y="1253"/>
              <a:ext cx="1406" cy="0"/>
            </a:xfrm>
            <a:prstGeom prst="line">
              <a:avLst/>
            </a:prstGeom>
            <a:noFill/>
            <a:ln w="38100">
              <a:solidFill>
                <a:schemeClr val="tx1"/>
              </a:solidFill>
              <a:round/>
              <a:headEnd/>
              <a:tailEnd/>
            </a:ln>
            <a:effectLst/>
          </p:spPr>
          <p:txBody>
            <a:bodyPr/>
            <a:lstStyle/>
            <a:p>
              <a:endParaRPr lang="en-CA"/>
            </a:p>
          </p:txBody>
        </p:sp>
      </p:grpSp>
      <p:sp>
        <p:nvSpPr>
          <p:cNvPr id="172042" name="Line 10"/>
          <p:cNvSpPr>
            <a:spLocks noChangeShapeType="1"/>
          </p:cNvSpPr>
          <p:nvPr/>
        </p:nvSpPr>
        <p:spPr bwMode="auto">
          <a:xfrm>
            <a:off x="4878388" y="2433638"/>
            <a:ext cx="576262" cy="0"/>
          </a:xfrm>
          <a:prstGeom prst="line">
            <a:avLst/>
          </a:prstGeom>
          <a:noFill/>
          <a:ln w="28575">
            <a:solidFill>
              <a:srgbClr val="0066FF"/>
            </a:solidFill>
            <a:round/>
            <a:headEnd/>
            <a:tailEnd/>
          </a:ln>
          <a:effectLst/>
        </p:spPr>
        <p:txBody>
          <a:bodyPr/>
          <a:lstStyle/>
          <a:p>
            <a:endParaRPr lang="en-CA"/>
          </a:p>
        </p:txBody>
      </p:sp>
      <p:sp>
        <p:nvSpPr>
          <p:cNvPr id="172043" name="Line 11"/>
          <p:cNvSpPr>
            <a:spLocks noChangeShapeType="1"/>
          </p:cNvSpPr>
          <p:nvPr/>
        </p:nvSpPr>
        <p:spPr bwMode="auto">
          <a:xfrm flipV="1">
            <a:off x="5454650" y="1425575"/>
            <a:ext cx="1296988" cy="1008063"/>
          </a:xfrm>
          <a:prstGeom prst="line">
            <a:avLst/>
          </a:prstGeom>
          <a:noFill/>
          <a:ln w="28575">
            <a:solidFill>
              <a:srgbClr val="0066FF"/>
            </a:solidFill>
            <a:round/>
            <a:headEnd/>
            <a:tailEnd/>
          </a:ln>
          <a:effectLst/>
        </p:spPr>
        <p:txBody>
          <a:bodyPr/>
          <a:lstStyle/>
          <a:p>
            <a:endParaRPr lang="en-CA"/>
          </a:p>
        </p:txBody>
      </p:sp>
      <p:sp>
        <p:nvSpPr>
          <p:cNvPr id="172044" name="Line 12"/>
          <p:cNvSpPr>
            <a:spLocks noChangeShapeType="1"/>
          </p:cNvSpPr>
          <p:nvPr/>
        </p:nvSpPr>
        <p:spPr bwMode="auto">
          <a:xfrm>
            <a:off x="5454650" y="1352550"/>
            <a:ext cx="0" cy="1081088"/>
          </a:xfrm>
          <a:prstGeom prst="line">
            <a:avLst/>
          </a:prstGeom>
          <a:noFill/>
          <a:ln w="9525">
            <a:solidFill>
              <a:schemeClr val="tx1"/>
            </a:solidFill>
            <a:prstDash val="dash"/>
            <a:round/>
            <a:headEnd/>
            <a:tailEnd/>
          </a:ln>
          <a:effectLst/>
        </p:spPr>
        <p:txBody>
          <a:bodyPr/>
          <a:lstStyle/>
          <a:p>
            <a:endParaRPr lang="en-CA"/>
          </a:p>
        </p:txBody>
      </p:sp>
      <p:sp>
        <p:nvSpPr>
          <p:cNvPr id="172045" name="Text Box 13"/>
          <p:cNvSpPr txBox="1">
            <a:spLocks noChangeArrowheads="1"/>
          </p:cNvSpPr>
          <p:nvPr/>
        </p:nvSpPr>
        <p:spPr bwMode="auto">
          <a:xfrm>
            <a:off x="5310188" y="1065213"/>
            <a:ext cx="374650" cy="336550"/>
          </a:xfrm>
          <a:prstGeom prst="rect">
            <a:avLst/>
          </a:prstGeom>
          <a:noFill/>
          <a:ln w="9525">
            <a:noFill/>
            <a:miter lim="800000"/>
            <a:headEnd/>
            <a:tailEnd/>
          </a:ln>
          <a:effectLst/>
        </p:spPr>
        <p:txBody>
          <a:bodyPr wrap="none">
            <a:spAutoFit/>
          </a:bodyPr>
          <a:lstStyle/>
          <a:p>
            <a:r>
              <a:rPr lang="en-CA" sz="1600">
                <a:latin typeface="Arial" charset="0"/>
              </a:rPr>
              <a:t>L</a:t>
            </a:r>
            <a:r>
              <a:rPr lang="en-CA" sz="1600" baseline="-25000">
                <a:latin typeface="Arial" charset="0"/>
              </a:rPr>
              <a:t>0</a:t>
            </a:r>
          </a:p>
        </p:txBody>
      </p:sp>
      <p:graphicFrame>
        <p:nvGraphicFramePr>
          <p:cNvPr id="172046" name="Object 14"/>
          <p:cNvGraphicFramePr>
            <a:graphicFrameLocks noGrp="1" noChangeAspect="1"/>
          </p:cNvGraphicFramePr>
          <p:nvPr>
            <p:ph/>
            <p:extLst>
              <p:ext uri="{D42A27DB-BD31-4B8C-83A1-F6EECF244321}">
                <p14:modId xmlns:p14="http://schemas.microsoft.com/office/powerpoint/2010/main" val="1488268438"/>
              </p:ext>
            </p:extLst>
          </p:nvPr>
        </p:nvGraphicFramePr>
        <p:xfrm>
          <a:off x="639763" y="4556125"/>
          <a:ext cx="2447925" cy="569913"/>
        </p:xfrm>
        <a:graphic>
          <a:graphicData uri="http://schemas.openxmlformats.org/presentationml/2006/ole">
            <mc:AlternateContent xmlns:mc="http://schemas.openxmlformats.org/markup-compatibility/2006">
              <mc:Choice xmlns:v="urn:schemas-microsoft-com:vml" Requires="v">
                <p:oleObj spid="_x0000_s172305" name="Equation" r:id="rId6" imgW="1854000" imgH="431640" progId="Equation.3">
                  <p:embed/>
                </p:oleObj>
              </mc:Choice>
              <mc:Fallback>
                <p:oleObj name="Equation" r:id="rId6" imgW="1854000" imgH="431640" progId="Equation.3">
                  <p:embed/>
                  <p:pic>
                    <p:nvPicPr>
                      <p:cNvPr id="0" name="Picture 14"/>
                      <p:cNvPicPr>
                        <a:picLocks noChangeAspect="1" noChangeArrowheads="1"/>
                      </p:cNvPicPr>
                      <p:nvPr/>
                    </p:nvPicPr>
                    <p:blipFill>
                      <a:blip r:embed="rId7"/>
                      <a:srcRect/>
                      <a:stretch>
                        <a:fillRect/>
                      </a:stretch>
                    </p:blipFill>
                    <p:spPr bwMode="auto">
                      <a:xfrm>
                        <a:off x="639763" y="4556125"/>
                        <a:ext cx="2447925" cy="569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2048" name="Text Box 16"/>
          <p:cNvSpPr txBox="1">
            <a:spLocks noChangeArrowheads="1"/>
          </p:cNvSpPr>
          <p:nvPr/>
        </p:nvSpPr>
        <p:spPr bwMode="auto">
          <a:xfrm>
            <a:off x="347663" y="3844925"/>
            <a:ext cx="4313237" cy="641350"/>
          </a:xfrm>
          <a:prstGeom prst="rect">
            <a:avLst/>
          </a:prstGeom>
          <a:noFill/>
          <a:ln w="9525">
            <a:noFill/>
            <a:miter lim="800000"/>
            <a:headEnd/>
            <a:tailEnd/>
          </a:ln>
          <a:effectLst/>
        </p:spPr>
        <p:txBody>
          <a:bodyPr>
            <a:spAutoFit/>
          </a:bodyPr>
          <a:lstStyle/>
          <a:p>
            <a:r>
              <a:rPr lang="en-CA" sz="1800">
                <a:latin typeface="Arial" charset="0"/>
              </a:rPr>
              <a:t>A</a:t>
            </a:r>
            <a:r>
              <a:rPr lang="en-CA" sz="1800" b="1">
                <a:latin typeface="Arial" charset="0"/>
              </a:rPr>
              <a:t> sigmoid</a:t>
            </a:r>
            <a:r>
              <a:rPr lang="en-CA" sz="1800">
                <a:latin typeface="Arial" charset="0"/>
              </a:rPr>
              <a:t> function has a threshold, and it saturates for large inputs:</a:t>
            </a:r>
          </a:p>
        </p:txBody>
      </p:sp>
      <p:grpSp>
        <p:nvGrpSpPr>
          <p:cNvPr id="172049" name="Group 17"/>
          <p:cNvGrpSpPr>
            <a:grpSpLocks/>
          </p:cNvGrpSpPr>
          <p:nvPr/>
        </p:nvGrpSpPr>
        <p:grpSpPr bwMode="auto">
          <a:xfrm>
            <a:off x="4919663" y="3990975"/>
            <a:ext cx="2232025" cy="1081088"/>
            <a:chOff x="2653" y="572"/>
            <a:chExt cx="1406" cy="681"/>
          </a:xfrm>
        </p:grpSpPr>
        <p:sp>
          <p:nvSpPr>
            <p:cNvPr id="172050" name="Line 18"/>
            <p:cNvSpPr>
              <a:spLocks noChangeShapeType="1"/>
            </p:cNvSpPr>
            <p:nvPr/>
          </p:nvSpPr>
          <p:spPr bwMode="auto">
            <a:xfrm>
              <a:off x="2653" y="572"/>
              <a:ext cx="0" cy="681"/>
            </a:xfrm>
            <a:prstGeom prst="line">
              <a:avLst/>
            </a:prstGeom>
            <a:noFill/>
            <a:ln w="38100">
              <a:solidFill>
                <a:schemeClr val="tx1"/>
              </a:solidFill>
              <a:round/>
              <a:headEnd/>
              <a:tailEnd/>
            </a:ln>
            <a:effectLst/>
          </p:spPr>
          <p:txBody>
            <a:bodyPr/>
            <a:lstStyle/>
            <a:p>
              <a:endParaRPr lang="en-CA"/>
            </a:p>
          </p:txBody>
        </p:sp>
        <p:sp>
          <p:nvSpPr>
            <p:cNvPr id="172051" name="Line 19"/>
            <p:cNvSpPr>
              <a:spLocks noChangeShapeType="1"/>
            </p:cNvSpPr>
            <p:nvPr/>
          </p:nvSpPr>
          <p:spPr bwMode="auto">
            <a:xfrm>
              <a:off x="2653" y="1253"/>
              <a:ext cx="1406" cy="0"/>
            </a:xfrm>
            <a:prstGeom prst="line">
              <a:avLst/>
            </a:prstGeom>
            <a:noFill/>
            <a:ln w="38100">
              <a:solidFill>
                <a:schemeClr val="tx1"/>
              </a:solidFill>
              <a:round/>
              <a:headEnd/>
              <a:tailEnd/>
            </a:ln>
            <a:effectLst/>
          </p:spPr>
          <p:txBody>
            <a:bodyPr/>
            <a:lstStyle/>
            <a:p>
              <a:endParaRPr lang="en-CA"/>
            </a:p>
          </p:txBody>
        </p:sp>
      </p:grpSp>
      <p:sp>
        <p:nvSpPr>
          <p:cNvPr id="172052" name="Freeform 20"/>
          <p:cNvSpPr>
            <a:spLocks/>
          </p:cNvSpPr>
          <p:nvPr/>
        </p:nvSpPr>
        <p:spPr bwMode="auto">
          <a:xfrm>
            <a:off x="4919663" y="4038600"/>
            <a:ext cx="2160587" cy="1031875"/>
          </a:xfrm>
          <a:custGeom>
            <a:avLst/>
            <a:gdLst/>
            <a:ahLst/>
            <a:cxnLst>
              <a:cxn ang="0">
                <a:pos x="0" y="650"/>
              </a:cxn>
              <a:cxn ang="0">
                <a:pos x="317" y="605"/>
              </a:cxn>
              <a:cxn ang="0">
                <a:pos x="544" y="378"/>
              </a:cxn>
              <a:cxn ang="0">
                <a:pos x="635" y="106"/>
              </a:cxn>
              <a:cxn ang="0">
                <a:pos x="771" y="15"/>
              </a:cxn>
              <a:cxn ang="0">
                <a:pos x="998" y="15"/>
              </a:cxn>
              <a:cxn ang="0">
                <a:pos x="1361" y="15"/>
              </a:cxn>
            </a:cxnLst>
            <a:rect l="0" t="0" r="r" b="b"/>
            <a:pathLst>
              <a:path w="1361" h="650">
                <a:moveTo>
                  <a:pt x="0" y="650"/>
                </a:moveTo>
                <a:cubicBezTo>
                  <a:pt x="113" y="650"/>
                  <a:pt x="226" y="650"/>
                  <a:pt x="317" y="605"/>
                </a:cubicBezTo>
                <a:cubicBezTo>
                  <a:pt x="408" y="560"/>
                  <a:pt x="491" y="461"/>
                  <a:pt x="544" y="378"/>
                </a:cubicBezTo>
                <a:cubicBezTo>
                  <a:pt x="597" y="295"/>
                  <a:pt x="597" y="166"/>
                  <a:pt x="635" y="106"/>
                </a:cubicBezTo>
                <a:cubicBezTo>
                  <a:pt x="673" y="46"/>
                  <a:pt x="711" y="30"/>
                  <a:pt x="771" y="15"/>
                </a:cubicBezTo>
                <a:cubicBezTo>
                  <a:pt x="831" y="0"/>
                  <a:pt x="900" y="15"/>
                  <a:pt x="998" y="15"/>
                </a:cubicBezTo>
                <a:cubicBezTo>
                  <a:pt x="1096" y="15"/>
                  <a:pt x="1228" y="15"/>
                  <a:pt x="1361" y="15"/>
                </a:cubicBezTo>
              </a:path>
            </a:pathLst>
          </a:custGeom>
          <a:noFill/>
          <a:ln w="28575" cmpd="sng">
            <a:solidFill>
              <a:srgbClr val="0066FF"/>
            </a:solidFill>
            <a:round/>
            <a:headEnd/>
            <a:tailEnd/>
          </a:ln>
          <a:effectLst/>
        </p:spPr>
        <p:txBody>
          <a:bodyPr/>
          <a:lstStyle/>
          <a:p>
            <a:endParaRPr lang="en-CA"/>
          </a:p>
        </p:txBody>
      </p:sp>
      <p:sp>
        <p:nvSpPr>
          <p:cNvPr id="172053" name="Line 21"/>
          <p:cNvSpPr>
            <a:spLocks noChangeShapeType="1"/>
          </p:cNvSpPr>
          <p:nvPr/>
        </p:nvSpPr>
        <p:spPr bwMode="auto">
          <a:xfrm>
            <a:off x="4929188" y="4033838"/>
            <a:ext cx="2089150" cy="0"/>
          </a:xfrm>
          <a:prstGeom prst="line">
            <a:avLst/>
          </a:prstGeom>
          <a:noFill/>
          <a:ln w="9525">
            <a:solidFill>
              <a:schemeClr val="tx1"/>
            </a:solidFill>
            <a:prstDash val="dash"/>
            <a:round/>
            <a:headEnd/>
            <a:tailEnd/>
          </a:ln>
          <a:effectLst/>
        </p:spPr>
        <p:txBody>
          <a:bodyPr/>
          <a:lstStyle/>
          <a:p>
            <a:endParaRPr lang="en-CA"/>
          </a:p>
        </p:txBody>
      </p:sp>
      <p:sp>
        <p:nvSpPr>
          <p:cNvPr id="172054" name="Text Box 22"/>
          <p:cNvSpPr txBox="1">
            <a:spLocks noChangeArrowheads="1"/>
          </p:cNvSpPr>
          <p:nvPr/>
        </p:nvSpPr>
        <p:spPr bwMode="auto">
          <a:xfrm>
            <a:off x="5068888" y="3717925"/>
            <a:ext cx="458787" cy="304800"/>
          </a:xfrm>
          <a:prstGeom prst="rect">
            <a:avLst/>
          </a:prstGeom>
          <a:noFill/>
          <a:ln w="9525">
            <a:noFill/>
            <a:miter lim="800000"/>
            <a:headEnd/>
            <a:tailEnd/>
          </a:ln>
          <a:effectLst/>
        </p:spPr>
        <p:txBody>
          <a:bodyPr wrap="none">
            <a:spAutoFit/>
          </a:bodyPr>
          <a:lstStyle/>
          <a:p>
            <a:r>
              <a:rPr lang="en-CA" sz="1400">
                <a:latin typeface="Arial" charset="0"/>
              </a:rPr>
              <a:t>r</a:t>
            </a:r>
            <a:r>
              <a:rPr lang="en-CA" sz="1400" baseline="-25000">
                <a:latin typeface="Arial" charset="0"/>
              </a:rPr>
              <a:t>max</a:t>
            </a:r>
          </a:p>
        </p:txBody>
      </p:sp>
      <p:sp>
        <p:nvSpPr>
          <p:cNvPr id="172055" name="Line 23"/>
          <p:cNvSpPr>
            <a:spLocks noChangeShapeType="1"/>
          </p:cNvSpPr>
          <p:nvPr/>
        </p:nvSpPr>
        <p:spPr bwMode="auto">
          <a:xfrm>
            <a:off x="4935538" y="4535488"/>
            <a:ext cx="2089150" cy="0"/>
          </a:xfrm>
          <a:prstGeom prst="line">
            <a:avLst/>
          </a:prstGeom>
          <a:noFill/>
          <a:ln w="9525">
            <a:solidFill>
              <a:schemeClr val="tx1"/>
            </a:solidFill>
            <a:prstDash val="dash"/>
            <a:round/>
            <a:headEnd/>
            <a:tailEnd/>
          </a:ln>
          <a:effectLst/>
        </p:spPr>
        <p:txBody>
          <a:bodyPr/>
          <a:lstStyle/>
          <a:p>
            <a:endParaRPr lang="en-CA"/>
          </a:p>
        </p:txBody>
      </p:sp>
      <p:sp>
        <p:nvSpPr>
          <p:cNvPr id="172056" name="Text Box 24"/>
          <p:cNvSpPr txBox="1">
            <a:spLocks noChangeArrowheads="1"/>
          </p:cNvSpPr>
          <p:nvPr/>
        </p:nvSpPr>
        <p:spPr bwMode="auto">
          <a:xfrm>
            <a:off x="5227638" y="4233863"/>
            <a:ext cx="441325" cy="304800"/>
          </a:xfrm>
          <a:prstGeom prst="rect">
            <a:avLst/>
          </a:prstGeom>
          <a:noFill/>
          <a:ln w="9525">
            <a:noFill/>
            <a:miter lim="800000"/>
            <a:headEnd/>
            <a:tailEnd/>
          </a:ln>
          <a:effectLst/>
        </p:spPr>
        <p:txBody>
          <a:bodyPr wrap="none">
            <a:spAutoFit/>
          </a:bodyPr>
          <a:lstStyle/>
          <a:p>
            <a:r>
              <a:rPr lang="en-CA" sz="1400">
                <a:latin typeface="Arial" charset="0"/>
              </a:rPr>
              <a:t>L</a:t>
            </a:r>
            <a:r>
              <a:rPr lang="en-CA" sz="1400" baseline="-25000">
                <a:latin typeface="Arial" charset="0"/>
              </a:rPr>
              <a:t>1/2</a:t>
            </a:r>
          </a:p>
        </p:txBody>
      </p:sp>
      <p:sp>
        <p:nvSpPr>
          <p:cNvPr id="172057" name="Text Box 25"/>
          <p:cNvSpPr txBox="1">
            <a:spLocks noChangeArrowheads="1"/>
          </p:cNvSpPr>
          <p:nvPr/>
        </p:nvSpPr>
        <p:spPr bwMode="auto">
          <a:xfrm>
            <a:off x="360363" y="2189163"/>
            <a:ext cx="3536950" cy="366712"/>
          </a:xfrm>
          <a:prstGeom prst="rect">
            <a:avLst/>
          </a:prstGeom>
          <a:noFill/>
          <a:ln w="9525">
            <a:noFill/>
            <a:miter lim="800000"/>
            <a:headEnd/>
            <a:tailEnd/>
          </a:ln>
          <a:effectLst/>
        </p:spPr>
        <p:txBody>
          <a:bodyPr wrap="none">
            <a:spAutoFit/>
          </a:bodyPr>
          <a:lstStyle/>
          <a:p>
            <a:r>
              <a:rPr lang="en-CA" sz="1800">
                <a:latin typeface="Arial" charset="0"/>
              </a:rPr>
              <a:t>This function cannot be negative.</a:t>
            </a:r>
          </a:p>
        </p:txBody>
      </p:sp>
      <p:sp>
        <p:nvSpPr>
          <p:cNvPr id="172058" name="Text Box 26"/>
          <p:cNvSpPr txBox="1">
            <a:spLocks noChangeArrowheads="1"/>
          </p:cNvSpPr>
          <p:nvPr/>
        </p:nvSpPr>
        <p:spPr bwMode="auto">
          <a:xfrm>
            <a:off x="6870700" y="5051425"/>
            <a:ext cx="643125" cy="307777"/>
          </a:xfrm>
          <a:prstGeom prst="rect">
            <a:avLst/>
          </a:prstGeom>
          <a:noFill/>
          <a:ln w="9525">
            <a:noFill/>
            <a:miter lim="800000"/>
            <a:headEnd/>
            <a:tailEnd/>
          </a:ln>
          <a:effectLst/>
        </p:spPr>
        <p:txBody>
          <a:bodyPr wrap="none">
            <a:spAutoFit/>
          </a:bodyPr>
          <a:lstStyle/>
          <a:p>
            <a:r>
              <a:rPr lang="en-US" sz="1400" i="1" dirty="0">
                <a:latin typeface="Arial" charset="0"/>
              </a:rPr>
              <a:t>R</a:t>
            </a:r>
            <a:r>
              <a:rPr lang="en-US" sz="1400" i="1" baseline="-25000" dirty="0">
                <a:latin typeface="Arial" charset="0"/>
              </a:rPr>
              <a:t>est</a:t>
            </a:r>
            <a:r>
              <a:rPr lang="en-US" sz="1400" i="1" dirty="0" smtClean="0">
                <a:latin typeface="Arial" charset="0"/>
              </a:rPr>
              <a:t>(t</a:t>
            </a:r>
            <a:r>
              <a:rPr lang="en-US" sz="1400" i="1" dirty="0">
                <a:latin typeface="Arial" charset="0"/>
              </a:rPr>
              <a:t>)</a:t>
            </a:r>
          </a:p>
        </p:txBody>
      </p:sp>
      <p:sp>
        <p:nvSpPr>
          <p:cNvPr id="172059" name="Text Box 27"/>
          <p:cNvSpPr txBox="1">
            <a:spLocks noChangeArrowheads="1"/>
          </p:cNvSpPr>
          <p:nvPr/>
        </p:nvSpPr>
        <p:spPr bwMode="auto">
          <a:xfrm>
            <a:off x="6757988" y="2447925"/>
            <a:ext cx="643125" cy="307777"/>
          </a:xfrm>
          <a:prstGeom prst="rect">
            <a:avLst/>
          </a:prstGeom>
          <a:noFill/>
          <a:ln w="9525">
            <a:noFill/>
            <a:miter lim="800000"/>
            <a:headEnd/>
            <a:tailEnd/>
          </a:ln>
          <a:effectLst/>
        </p:spPr>
        <p:txBody>
          <a:bodyPr wrap="none">
            <a:spAutoFit/>
          </a:bodyPr>
          <a:lstStyle/>
          <a:p>
            <a:r>
              <a:rPr lang="en-US" sz="1400" i="1" dirty="0" smtClean="0">
                <a:latin typeface="Arial" charset="0"/>
              </a:rPr>
              <a:t>R</a:t>
            </a:r>
            <a:r>
              <a:rPr lang="en-US" sz="1400" i="1" baseline="-25000" dirty="0" smtClean="0">
                <a:latin typeface="Arial" charset="0"/>
              </a:rPr>
              <a:t>est</a:t>
            </a:r>
            <a:r>
              <a:rPr lang="en-US" sz="1400" i="1" dirty="0" smtClean="0">
                <a:latin typeface="Arial" charset="0"/>
              </a:rPr>
              <a:t>(t</a:t>
            </a:r>
            <a:r>
              <a:rPr lang="en-US" sz="1400" i="1" dirty="0">
                <a:latin typeface="Arial" charset="0"/>
              </a:rPr>
              <a:t>)</a:t>
            </a:r>
          </a:p>
        </p:txBody>
      </p:sp>
      <p:sp>
        <p:nvSpPr>
          <p:cNvPr id="172060" name="Text Box 28"/>
          <p:cNvSpPr txBox="1">
            <a:spLocks noChangeArrowheads="1"/>
          </p:cNvSpPr>
          <p:nvPr/>
        </p:nvSpPr>
        <p:spPr bwMode="auto">
          <a:xfrm>
            <a:off x="4473575" y="1689100"/>
            <a:ext cx="293670" cy="307777"/>
          </a:xfrm>
          <a:prstGeom prst="rect">
            <a:avLst/>
          </a:prstGeom>
          <a:noFill/>
          <a:ln w="9525">
            <a:noFill/>
            <a:miter lim="800000"/>
            <a:headEnd/>
            <a:tailEnd/>
          </a:ln>
          <a:effectLst/>
        </p:spPr>
        <p:txBody>
          <a:bodyPr wrap="none">
            <a:spAutoFit/>
          </a:bodyPr>
          <a:lstStyle/>
          <a:p>
            <a:r>
              <a:rPr lang="en-US" sz="1400" i="1" dirty="0" smtClean="0">
                <a:latin typeface="Arial" charset="0"/>
              </a:rPr>
              <a:t>F</a:t>
            </a:r>
            <a:endParaRPr lang="en-US" sz="1400" i="1" dirty="0">
              <a:latin typeface="Arial" charset="0"/>
            </a:endParaRPr>
          </a:p>
        </p:txBody>
      </p:sp>
      <p:sp>
        <p:nvSpPr>
          <p:cNvPr id="172061" name="Text Box 29"/>
          <p:cNvSpPr txBox="1">
            <a:spLocks noChangeArrowheads="1"/>
          </p:cNvSpPr>
          <p:nvPr/>
        </p:nvSpPr>
        <p:spPr bwMode="auto">
          <a:xfrm>
            <a:off x="4451350" y="4264025"/>
            <a:ext cx="293670" cy="307777"/>
          </a:xfrm>
          <a:prstGeom prst="rect">
            <a:avLst/>
          </a:prstGeom>
          <a:noFill/>
          <a:ln w="9525">
            <a:noFill/>
            <a:miter lim="800000"/>
            <a:headEnd/>
            <a:tailEnd/>
          </a:ln>
          <a:effectLst/>
        </p:spPr>
        <p:txBody>
          <a:bodyPr wrap="none">
            <a:spAutoFit/>
          </a:bodyPr>
          <a:lstStyle/>
          <a:p>
            <a:r>
              <a:rPr lang="en-US" sz="1400" i="1" dirty="0" smtClean="0">
                <a:latin typeface="Arial" charset="0"/>
              </a:rPr>
              <a:t>F</a:t>
            </a:r>
            <a:endParaRPr lang="en-US" sz="1400" i="1" dirty="0">
              <a:latin typeface="Arial"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cstate="print"/>
          <a:srcRect/>
          <a:stretch>
            <a:fillRect/>
          </a:stretch>
        </p:blipFill>
        <p:spPr bwMode="auto">
          <a:xfrm>
            <a:off x="762000" y="1295400"/>
            <a:ext cx="7620000" cy="3424238"/>
          </a:xfrm>
          <a:prstGeom prst="rect">
            <a:avLst/>
          </a:prstGeom>
          <a:noFill/>
        </p:spPr>
      </p:pic>
      <p:sp>
        <p:nvSpPr>
          <p:cNvPr id="4099" name="Text Box 3"/>
          <p:cNvSpPr txBox="1">
            <a:spLocks noChangeArrowheads="1"/>
          </p:cNvSpPr>
          <p:nvPr/>
        </p:nvSpPr>
        <p:spPr bwMode="auto">
          <a:xfrm>
            <a:off x="3132138" y="115888"/>
            <a:ext cx="2952750" cy="457200"/>
          </a:xfrm>
          <a:prstGeom prst="rect">
            <a:avLst/>
          </a:prstGeom>
          <a:noFill/>
          <a:ln w="9525">
            <a:noFill/>
            <a:miter lim="800000"/>
            <a:headEnd/>
            <a:tailEnd/>
          </a:ln>
          <a:effectLst/>
        </p:spPr>
        <p:txBody>
          <a:bodyPr>
            <a:spAutoFit/>
          </a:bodyPr>
          <a:lstStyle/>
          <a:p>
            <a:pPr>
              <a:spcBef>
                <a:spcPct val="50000"/>
              </a:spcBef>
            </a:pPr>
            <a:r>
              <a:rPr lang="en-US">
                <a:latin typeface="Arial" charset="0"/>
              </a:rPr>
              <a:t>Static Nonlinearities</a:t>
            </a:r>
          </a:p>
        </p:txBody>
      </p:sp>
      <p:sp>
        <p:nvSpPr>
          <p:cNvPr id="4100" name="Text Box 4"/>
          <p:cNvSpPr txBox="1">
            <a:spLocks noChangeArrowheads="1"/>
          </p:cNvSpPr>
          <p:nvPr/>
        </p:nvSpPr>
        <p:spPr bwMode="auto">
          <a:xfrm>
            <a:off x="2317750" y="4573588"/>
            <a:ext cx="1228725" cy="396875"/>
          </a:xfrm>
          <a:prstGeom prst="rect">
            <a:avLst/>
          </a:prstGeom>
          <a:noFill/>
          <a:ln w="9525">
            <a:noFill/>
            <a:miter lim="800000"/>
            <a:headEnd/>
            <a:tailEnd/>
          </a:ln>
          <a:effectLst/>
        </p:spPr>
        <p:txBody>
          <a:bodyPr wrap="none">
            <a:spAutoFit/>
          </a:bodyPr>
          <a:lstStyle/>
          <a:p>
            <a:r>
              <a:rPr lang="en-CA" sz="2000">
                <a:latin typeface="Arial" charset="0"/>
              </a:rPr>
              <a:t>predicted</a:t>
            </a:r>
          </a:p>
        </p:txBody>
      </p:sp>
      <p:sp>
        <p:nvSpPr>
          <p:cNvPr id="4101" name="Text Box 5"/>
          <p:cNvSpPr txBox="1">
            <a:spLocks noChangeArrowheads="1"/>
          </p:cNvSpPr>
          <p:nvPr/>
        </p:nvSpPr>
        <p:spPr bwMode="auto">
          <a:xfrm rot="-5400000">
            <a:off x="-84931" y="2740819"/>
            <a:ext cx="1312863" cy="396875"/>
          </a:xfrm>
          <a:prstGeom prst="rect">
            <a:avLst/>
          </a:prstGeom>
          <a:noFill/>
          <a:ln w="9525">
            <a:noFill/>
            <a:miter lim="800000"/>
            <a:headEnd/>
            <a:tailEnd/>
          </a:ln>
          <a:effectLst/>
        </p:spPr>
        <p:txBody>
          <a:bodyPr wrap="none">
            <a:spAutoFit/>
          </a:bodyPr>
          <a:lstStyle/>
          <a:p>
            <a:r>
              <a:rPr lang="en-CA" sz="2000">
                <a:latin typeface="Arial" charset="0"/>
              </a:rPr>
              <a:t>measured</a:t>
            </a:r>
          </a:p>
        </p:txBody>
      </p:sp>
      <p:sp>
        <p:nvSpPr>
          <p:cNvPr id="4102" name="Text Box 6"/>
          <p:cNvSpPr txBox="1">
            <a:spLocks noChangeArrowheads="1"/>
          </p:cNvSpPr>
          <p:nvPr/>
        </p:nvSpPr>
        <p:spPr bwMode="auto">
          <a:xfrm>
            <a:off x="228600" y="5581650"/>
            <a:ext cx="8393113" cy="915988"/>
          </a:xfrm>
          <a:prstGeom prst="rect">
            <a:avLst/>
          </a:prstGeom>
          <a:noFill/>
          <a:ln w="9525">
            <a:noFill/>
            <a:miter lim="800000"/>
            <a:headEnd/>
            <a:tailEnd/>
          </a:ln>
          <a:effectLst/>
        </p:spPr>
        <p:txBody>
          <a:bodyPr>
            <a:spAutoFit/>
          </a:bodyPr>
          <a:lstStyle/>
          <a:p>
            <a:r>
              <a:rPr lang="en-US" sz="1800">
                <a:latin typeface="Arial" charset="0"/>
              </a:rPr>
              <a:t>If the linear model were sufficient, the relationship between predicted and measured response would be a straight line.  In practice there is usually a nonlinear relationship.</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8" name="Text Box 4"/>
          <p:cNvSpPr txBox="1">
            <a:spLocks noChangeArrowheads="1"/>
          </p:cNvSpPr>
          <p:nvPr/>
        </p:nvSpPr>
        <p:spPr bwMode="auto">
          <a:xfrm>
            <a:off x="3132138" y="115888"/>
            <a:ext cx="2952750" cy="457200"/>
          </a:xfrm>
          <a:prstGeom prst="rect">
            <a:avLst/>
          </a:prstGeom>
          <a:noFill/>
          <a:ln w="9525">
            <a:noFill/>
            <a:miter lim="800000"/>
            <a:headEnd/>
            <a:tailEnd/>
          </a:ln>
          <a:effectLst/>
        </p:spPr>
        <p:txBody>
          <a:bodyPr>
            <a:spAutoFit/>
          </a:bodyPr>
          <a:lstStyle/>
          <a:p>
            <a:pPr>
              <a:spcBef>
                <a:spcPct val="50000"/>
              </a:spcBef>
            </a:pPr>
            <a:r>
              <a:rPr lang="en-US">
                <a:latin typeface="Arial" charset="0"/>
              </a:rPr>
              <a:t>Static Nonlinearities</a:t>
            </a:r>
          </a:p>
        </p:txBody>
      </p:sp>
      <p:sp>
        <p:nvSpPr>
          <p:cNvPr id="175109" name="Text Box 5"/>
          <p:cNvSpPr txBox="1">
            <a:spLocks noChangeArrowheads="1"/>
          </p:cNvSpPr>
          <p:nvPr/>
        </p:nvSpPr>
        <p:spPr bwMode="auto">
          <a:xfrm>
            <a:off x="376238" y="942975"/>
            <a:ext cx="8443912" cy="1920875"/>
          </a:xfrm>
          <a:prstGeom prst="rect">
            <a:avLst/>
          </a:prstGeom>
          <a:noFill/>
          <a:ln w="9525">
            <a:noFill/>
            <a:miter lim="800000"/>
            <a:headEnd/>
            <a:tailEnd/>
          </a:ln>
          <a:effectLst/>
        </p:spPr>
        <p:txBody>
          <a:bodyPr>
            <a:spAutoFit/>
          </a:bodyPr>
          <a:lstStyle/>
          <a:p>
            <a:pPr marL="457200" indent="-457200"/>
            <a:r>
              <a:rPr lang="en-CA" sz="2000" dirty="0"/>
              <a:t>Static nonlinearities:</a:t>
            </a:r>
          </a:p>
          <a:p>
            <a:pPr marL="457200" indent="-457200"/>
            <a:endParaRPr lang="en-CA" sz="2000" dirty="0"/>
          </a:p>
          <a:p>
            <a:pPr marL="457200" indent="-457200">
              <a:buFontTx/>
              <a:buAutoNum type="arabicParenR"/>
            </a:pPr>
            <a:r>
              <a:rPr lang="en-CA" sz="2000" dirty="0"/>
              <a:t>Depend only on the response at an instant in time.</a:t>
            </a:r>
          </a:p>
          <a:p>
            <a:pPr marL="457200" indent="-457200">
              <a:buFontTx/>
              <a:buAutoNum type="arabicParenR"/>
            </a:pPr>
            <a:r>
              <a:rPr lang="en-CA" sz="2000" dirty="0"/>
              <a:t>Do not depend directly on the stimulus.  This is important because other </a:t>
            </a:r>
            <a:r>
              <a:rPr lang="en-CA" sz="2000" dirty="0" smtClean="0"/>
              <a:t>nonlinearities </a:t>
            </a:r>
            <a:r>
              <a:rPr lang="en-CA" sz="2000" dirty="0"/>
              <a:t>require a large amount of data to compute.</a:t>
            </a:r>
          </a:p>
          <a:p>
            <a:pPr marL="457200" indent="-457200">
              <a:buFontTx/>
              <a:buAutoNum type="arabicParenR"/>
            </a:pPr>
            <a:r>
              <a:rPr lang="en-CA" sz="2000" dirty="0"/>
              <a:t>Typically have a threshold and a saturation point</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cstate="print"/>
          <a:srcRect/>
          <a:stretch>
            <a:fillRect/>
          </a:stretch>
        </p:blipFill>
        <p:spPr bwMode="auto">
          <a:xfrm>
            <a:off x="457200" y="1841500"/>
            <a:ext cx="8305800" cy="1498600"/>
          </a:xfrm>
          <a:prstGeom prst="rect">
            <a:avLst/>
          </a:prstGeom>
          <a:noFill/>
        </p:spPr>
      </p:pic>
      <p:sp>
        <p:nvSpPr>
          <p:cNvPr id="5123" name="Text Box 3"/>
          <p:cNvSpPr txBox="1">
            <a:spLocks noChangeArrowheads="1"/>
          </p:cNvSpPr>
          <p:nvPr/>
        </p:nvSpPr>
        <p:spPr bwMode="auto">
          <a:xfrm>
            <a:off x="2112963" y="115888"/>
            <a:ext cx="5057775" cy="457200"/>
          </a:xfrm>
          <a:prstGeom prst="rect">
            <a:avLst/>
          </a:prstGeom>
          <a:noFill/>
          <a:ln w="9525">
            <a:noFill/>
            <a:miter lim="800000"/>
            <a:headEnd/>
            <a:tailEnd/>
          </a:ln>
          <a:effectLst/>
        </p:spPr>
        <p:txBody>
          <a:bodyPr>
            <a:spAutoFit/>
          </a:bodyPr>
          <a:lstStyle/>
          <a:p>
            <a:pPr>
              <a:spcBef>
                <a:spcPct val="50000"/>
              </a:spcBef>
            </a:pPr>
            <a:r>
              <a:rPr lang="en-US">
                <a:latin typeface="Arial" charset="0"/>
              </a:rPr>
              <a:t>Linear filtering approach:  Summary</a:t>
            </a:r>
          </a:p>
        </p:txBody>
      </p:sp>
      <p:sp>
        <p:nvSpPr>
          <p:cNvPr id="5124" name="Text Box 4"/>
          <p:cNvSpPr txBox="1">
            <a:spLocks noChangeArrowheads="1"/>
          </p:cNvSpPr>
          <p:nvPr/>
        </p:nvSpPr>
        <p:spPr bwMode="auto">
          <a:xfrm>
            <a:off x="269875" y="4527550"/>
            <a:ext cx="8653463" cy="1311275"/>
          </a:xfrm>
          <a:prstGeom prst="rect">
            <a:avLst/>
          </a:prstGeom>
          <a:noFill/>
          <a:ln w="9525">
            <a:noFill/>
            <a:miter lim="800000"/>
            <a:headEnd/>
            <a:tailEnd/>
          </a:ln>
          <a:effectLst/>
        </p:spPr>
        <p:txBody>
          <a:bodyPr>
            <a:spAutoFit/>
          </a:bodyPr>
          <a:lstStyle/>
          <a:p>
            <a:r>
              <a:rPr lang="en-CA" sz="2000">
                <a:latin typeface="Arial" charset="0"/>
              </a:rPr>
              <a:t>The neuron’s response is modeled as a linear filter that operates on the stimulus, a static nonlinearity that operates on the output of the filter, and a spike generating mechanism that operates on the output of the nonlinearity.</a:t>
            </a:r>
          </a:p>
        </p:txBody>
      </p:sp>
      <p:sp>
        <p:nvSpPr>
          <p:cNvPr id="5125" name="Rectangle 5"/>
          <p:cNvSpPr>
            <a:spLocks noChangeArrowheads="1"/>
          </p:cNvSpPr>
          <p:nvPr/>
        </p:nvSpPr>
        <p:spPr bwMode="auto">
          <a:xfrm>
            <a:off x="1628775" y="1924050"/>
            <a:ext cx="5553075" cy="1571625"/>
          </a:xfrm>
          <a:prstGeom prst="rect">
            <a:avLst/>
          </a:prstGeom>
          <a:solidFill>
            <a:schemeClr val="tx1">
              <a:alpha val="52000"/>
            </a:schemeClr>
          </a:solidFill>
          <a:ln w="28575">
            <a:solidFill>
              <a:schemeClr val="tx1"/>
            </a:solidFill>
            <a:miter lim="800000"/>
            <a:headEnd/>
            <a:tailEnd/>
          </a:ln>
          <a:effectLst/>
        </p:spPr>
        <p:txBody>
          <a:bodyPr wrap="none" anchor="ctr"/>
          <a:lstStyle/>
          <a:p>
            <a:endParaRPr lang="en-CA"/>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8" name="Text Box 14"/>
          <p:cNvSpPr txBox="1">
            <a:spLocks noChangeArrowheads="1"/>
          </p:cNvSpPr>
          <p:nvPr/>
        </p:nvSpPr>
        <p:spPr bwMode="auto">
          <a:xfrm>
            <a:off x="2555875" y="188913"/>
            <a:ext cx="4005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CA" altLang="en-US"/>
              <a:t>The Weiner/Volterra Approach</a:t>
            </a:r>
          </a:p>
        </p:txBody>
      </p:sp>
      <p:graphicFrame>
        <p:nvGraphicFramePr>
          <p:cNvPr id="36879" name="Object 15"/>
          <p:cNvGraphicFramePr>
            <a:graphicFrameLocks noChangeAspect="1"/>
          </p:cNvGraphicFramePr>
          <p:nvPr/>
        </p:nvGraphicFramePr>
        <p:xfrm>
          <a:off x="1335088" y="3540125"/>
          <a:ext cx="4102100" cy="669925"/>
        </p:xfrm>
        <a:graphic>
          <a:graphicData uri="http://schemas.openxmlformats.org/presentationml/2006/ole">
            <mc:AlternateContent xmlns:mc="http://schemas.openxmlformats.org/markup-compatibility/2006">
              <mc:Choice xmlns:v="urn:schemas-microsoft-com:vml" Requires="v">
                <p:oleObj spid="_x0000_s296104" name="Equation" r:id="rId4" imgW="4101840" imgH="672840" progId="Equation.3">
                  <p:embed/>
                </p:oleObj>
              </mc:Choice>
              <mc:Fallback>
                <p:oleObj name="Equation" r:id="rId4" imgW="4101840" imgH="6728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5088" y="3540125"/>
                        <a:ext cx="4102100" cy="669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880" name="Object 16"/>
          <p:cNvGraphicFramePr>
            <a:graphicFrameLocks noChangeAspect="1"/>
          </p:cNvGraphicFramePr>
          <p:nvPr/>
        </p:nvGraphicFramePr>
        <p:xfrm>
          <a:off x="1331913" y="2852738"/>
          <a:ext cx="2435225" cy="668337"/>
        </p:xfrm>
        <a:graphic>
          <a:graphicData uri="http://schemas.openxmlformats.org/presentationml/2006/ole">
            <mc:AlternateContent xmlns:mc="http://schemas.openxmlformats.org/markup-compatibility/2006">
              <mc:Choice xmlns:v="urn:schemas-microsoft-com:vml" Requires="v">
                <p:oleObj spid="_x0000_s296105" name="Equation" r:id="rId6" imgW="2438280" imgH="672840" progId="Equation.3">
                  <p:embed/>
                </p:oleObj>
              </mc:Choice>
              <mc:Fallback>
                <p:oleObj name="Equation" r:id="rId6" imgW="2438280" imgH="6728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1913" y="2852738"/>
                        <a:ext cx="2435225" cy="668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6883" name="Picture 19" descr="http://cache.eb.com/eb/image?id=26877&amp;rendTypeId=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330325" cy="1773238"/>
          </a:xfrm>
          <a:prstGeom prst="rect">
            <a:avLst/>
          </a:prstGeom>
          <a:noFill/>
          <a:extLst>
            <a:ext uri="{909E8E84-426E-40DD-AFC4-6F175D3DCCD1}">
              <a14:hiddenFill xmlns:a14="http://schemas.microsoft.com/office/drawing/2010/main">
                <a:solidFill>
                  <a:srgbClr val="FFFFFF"/>
                </a:solidFill>
              </a14:hiddenFill>
            </a:ext>
          </a:extLst>
        </p:spPr>
      </p:pic>
      <p:pic>
        <p:nvPicPr>
          <p:cNvPr id="36885" name="Picture 21" descr="http://aemes.mae.ufl.edu/%7Euhk/Volterra_3.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937500" y="0"/>
            <a:ext cx="1206500" cy="1773238"/>
          </a:xfrm>
          <a:prstGeom prst="rect">
            <a:avLst/>
          </a:prstGeom>
          <a:noFill/>
          <a:extLst>
            <a:ext uri="{909E8E84-426E-40DD-AFC4-6F175D3DCCD1}">
              <a14:hiddenFill xmlns:a14="http://schemas.microsoft.com/office/drawing/2010/main">
                <a:solidFill>
                  <a:srgbClr val="FFFFFF"/>
                </a:solidFill>
              </a14:hiddenFill>
            </a:ext>
          </a:extLst>
        </p:spPr>
      </p:pic>
      <p:sp>
        <p:nvSpPr>
          <p:cNvPr id="36886" name="Text Box 22"/>
          <p:cNvSpPr txBox="1">
            <a:spLocks noChangeArrowheads="1"/>
          </p:cNvSpPr>
          <p:nvPr/>
        </p:nvSpPr>
        <p:spPr bwMode="auto">
          <a:xfrm>
            <a:off x="34925" y="1989138"/>
            <a:ext cx="7716838" cy="763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CA" altLang="en-US" sz="1600">
                <a:latin typeface="Arial" panose="020B0604020202020204" pitchFamily="34" charset="0"/>
              </a:rPr>
              <a:t>Key idea:  describe the response of the system in terms of the statistics of the input:</a:t>
            </a:r>
          </a:p>
          <a:p>
            <a:endParaRPr lang="en-CA" altLang="en-US" sz="1600">
              <a:latin typeface="Arial" panose="020B0604020202020204" pitchFamily="34" charset="0"/>
            </a:endParaRPr>
          </a:p>
          <a:p>
            <a:r>
              <a:rPr lang="en-CA" altLang="en-US" sz="1200">
                <a:solidFill>
                  <a:srgbClr val="0066FF"/>
                </a:solidFill>
                <a:latin typeface="Arial" panose="020B0604020202020204" pitchFamily="34" charset="0"/>
              </a:rPr>
              <a:t>     </a:t>
            </a:r>
            <a:r>
              <a:rPr lang="en-CA" altLang="en-US" sz="1200" b="1">
                <a:solidFill>
                  <a:srgbClr val="0000FF"/>
                </a:solidFill>
                <a:latin typeface="Arial" panose="020B0604020202020204" pitchFamily="34" charset="0"/>
              </a:rPr>
              <a:t>Zeroth-order</a:t>
            </a:r>
            <a:r>
              <a:rPr lang="en-CA" altLang="en-US" sz="1200">
                <a:latin typeface="Arial" panose="020B0604020202020204" pitchFamily="34" charset="0"/>
              </a:rPr>
              <a:t>:  </a:t>
            </a:r>
            <a:r>
              <a:rPr lang="en-CA" altLang="en-US" sz="1200" b="1">
                <a:latin typeface="Arial" panose="020B0604020202020204" pitchFamily="34" charset="0"/>
              </a:rPr>
              <a:t>r0</a:t>
            </a:r>
          </a:p>
        </p:txBody>
      </p:sp>
      <p:sp>
        <p:nvSpPr>
          <p:cNvPr id="36888" name="Text Box 24"/>
          <p:cNvSpPr txBox="1">
            <a:spLocks noChangeArrowheads="1"/>
          </p:cNvSpPr>
          <p:nvPr/>
        </p:nvSpPr>
        <p:spPr bwMode="auto">
          <a:xfrm>
            <a:off x="323850" y="3009900"/>
            <a:ext cx="10048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CA" altLang="en-US" sz="1200" b="1">
                <a:solidFill>
                  <a:schemeClr val="accent2"/>
                </a:solidFill>
                <a:latin typeface="Arial" panose="020B0604020202020204" pitchFamily="34" charset="0"/>
              </a:rPr>
              <a:t>First-order:</a:t>
            </a:r>
          </a:p>
        </p:txBody>
      </p:sp>
      <p:sp>
        <p:nvSpPr>
          <p:cNvPr id="36889" name="Text Box 25"/>
          <p:cNvSpPr txBox="1">
            <a:spLocks noChangeArrowheads="1"/>
          </p:cNvSpPr>
          <p:nvPr/>
        </p:nvSpPr>
        <p:spPr bwMode="auto">
          <a:xfrm>
            <a:off x="123825" y="3717925"/>
            <a:ext cx="12255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CA" altLang="en-US" sz="1200" b="1">
                <a:solidFill>
                  <a:schemeClr val="accent2"/>
                </a:solidFill>
                <a:latin typeface="Arial" panose="020B0604020202020204" pitchFamily="34" charset="0"/>
              </a:rPr>
              <a:t>Second-order:</a:t>
            </a:r>
          </a:p>
        </p:txBody>
      </p:sp>
      <p:sp>
        <p:nvSpPr>
          <p:cNvPr id="36890" name="Text Box 26"/>
          <p:cNvSpPr txBox="1">
            <a:spLocks noChangeArrowheads="1"/>
          </p:cNvSpPr>
          <p:nvPr/>
        </p:nvSpPr>
        <p:spPr bwMode="auto">
          <a:xfrm>
            <a:off x="387350" y="4310063"/>
            <a:ext cx="9286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CA" altLang="en-US" sz="1200" b="1">
                <a:solidFill>
                  <a:schemeClr val="accent2"/>
                </a:solidFill>
                <a:latin typeface="Arial" panose="020B0604020202020204" pitchFamily="34" charset="0"/>
              </a:rPr>
              <a:t>Complete:</a:t>
            </a:r>
          </a:p>
        </p:txBody>
      </p:sp>
      <p:graphicFrame>
        <p:nvGraphicFramePr>
          <p:cNvPr id="36893" name="Object 29"/>
          <p:cNvGraphicFramePr>
            <a:graphicFrameLocks noChangeAspect="1"/>
          </p:cNvGraphicFramePr>
          <p:nvPr/>
        </p:nvGraphicFramePr>
        <p:xfrm>
          <a:off x="1309688" y="4149725"/>
          <a:ext cx="6070600" cy="660400"/>
        </p:xfrm>
        <a:graphic>
          <a:graphicData uri="http://schemas.openxmlformats.org/presentationml/2006/ole">
            <mc:AlternateContent xmlns:mc="http://schemas.openxmlformats.org/markup-compatibility/2006">
              <mc:Choice xmlns:v="urn:schemas-microsoft-com:vml" Requires="v">
                <p:oleObj spid="_x0000_s296106" name="Equation" r:id="rId10" imgW="4431960" imgH="482400" progId="Equation.3">
                  <p:embed/>
                </p:oleObj>
              </mc:Choice>
              <mc:Fallback>
                <p:oleObj name="Equation" r:id="rId10" imgW="4431960" imgH="4824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09688" y="4149725"/>
                        <a:ext cx="60706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94" name="Text Box 30"/>
          <p:cNvSpPr txBox="1">
            <a:spLocks noChangeArrowheads="1"/>
          </p:cNvSpPr>
          <p:nvPr/>
        </p:nvSpPr>
        <p:spPr bwMode="auto">
          <a:xfrm>
            <a:off x="376238" y="4964113"/>
            <a:ext cx="6453187"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CA" altLang="en-US" sz="1600">
                <a:latin typeface="Arial" panose="020B0604020202020204" pitchFamily="34" charset="0"/>
              </a:rPr>
              <a:t>where </a:t>
            </a:r>
            <a:r>
              <a:rPr lang="en-CA" altLang="en-US" sz="1600" i="1">
                <a:latin typeface="Arial" panose="020B0604020202020204" pitchFamily="34" charset="0"/>
              </a:rPr>
              <a:t>s</a:t>
            </a:r>
            <a:r>
              <a:rPr lang="en-CA" altLang="en-US" sz="1600">
                <a:latin typeface="Arial" panose="020B0604020202020204" pitchFamily="34" charset="0"/>
              </a:rPr>
              <a:t> is the stimulus and </a:t>
            </a:r>
            <a:r>
              <a:rPr lang="en-CA" altLang="en-US" sz="1600" i="1">
                <a:latin typeface="Arial" panose="020B0604020202020204" pitchFamily="34" charset="0"/>
              </a:rPr>
              <a:t>D</a:t>
            </a:r>
            <a:r>
              <a:rPr lang="en-CA" altLang="en-US" sz="1600" i="1" baseline="-25000">
                <a:latin typeface="Arial" panose="020B0604020202020204" pitchFamily="34" charset="0"/>
              </a:rPr>
              <a:t>n</a:t>
            </a:r>
            <a:r>
              <a:rPr lang="en-CA" altLang="en-US" sz="1600">
                <a:latin typeface="Arial" panose="020B0604020202020204" pitchFamily="34" charset="0"/>
              </a:rPr>
              <a:t> is the n</a:t>
            </a:r>
            <a:r>
              <a:rPr lang="en-CA" altLang="en-US" sz="1600" baseline="30000">
                <a:latin typeface="Arial" panose="020B0604020202020204" pitchFamily="34" charset="0"/>
              </a:rPr>
              <a:t>th</a:t>
            </a:r>
            <a:r>
              <a:rPr lang="en-CA" altLang="en-US" sz="1600">
                <a:latin typeface="Arial" panose="020B0604020202020204" pitchFamily="34" charset="0"/>
              </a:rPr>
              <a:t> kernel.</a:t>
            </a:r>
          </a:p>
          <a:p>
            <a:endParaRPr lang="en-CA" altLang="en-US" sz="1600">
              <a:latin typeface="Arial" panose="020B0604020202020204" pitchFamily="34" charset="0"/>
            </a:endParaRPr>
          </a:p>
          <a:p>
            <a:r>
              <a:rPr lang="en-CA" altLang="en-US" sz="1600" i="1">
                <a:latin typeface="Arial" panose="020B0604020202020204" pitchFamily="34" charset="0"/>
              </a:rPr>
              <a:t>If we could find the D</a:t>
            </a:r>
            <a:r>
              <a:rPr lang="en-CA" altLang="en-US" sz="1600" i="1" baseline="-25000">
                <a:latin typeface="Arial" panose="020B0604020202020204" pitchFamily="34" charset="0"/>
              </a:rPr>
              <a:t>n</a:t>
            </a:r>
            <a:r>
              <a:rPr lang="en-CA" altLang="en-US" sz="1600" i="1">
                <a:latin typeface="Arial" panose="020B0604020202020204" pitchFamily="34" charset="0"/>
              </a:rPr>
              <a:t>’s, we would know everything about the system!</a:t>
            </a:r>
          </a:p>
        </p:txBody>
      </p:sp>
    </p:spTree>
    <p:extLst>
      <p:ext uri="{BB962C8B-B14F-4D97-AF65-F5344CB8AC3E}">
        <p14:creationId xmlns:p14="http://schemas.microsoft.com/office/powerpoint/2010/main" val="183175624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00500" y="133350"/>
            <a:ext cx="1380506" cy="461665"/>
          </a:xfrm>
          <a:prstGeom prst="rect">
            <a:avLst/>
          </a:prstGeom>
          <a:noFill/>
        </p:spPr>
        <p:txBody>
          <a:bodyPr wrap="none" rtlCol="0">
            <a:spAutoFit/>
          </a:bodyPr>
          <a:lstStyle/>
          <a:p>
            <a:r>
              <a:rPr lang="en-CA" dirty="0" smtClean="0"/>
              <a:t>Summary</a:t>
            </a:r>
            <a:endParaRPr lang="en-CA" dirty="0"/>
          </a:p>
        </p:txBody>
      </p:sp>
      <p:sp>
        <p:nvSpPr>
          <p:cNvPr id="3" name="TextBox 2"/>
          <p:cNvSpPr txBox="1"/>
          <p:nvPr/>
        </p:nvSpPr>
        <p:spPr>
          <a:xfrm>
            <a:off x="112363" y="866235"/>
            <a:ext cx="8763000" cy="5755422"/>
          </a:xfrm>
          <a:prstGeom prst="rect">
            <a:avLst/>
          </a:prstGeom>
          <a:noFill/>
        </p:spPr>
        <p:txBody>
          <a:bodyPr wrap="square" rtlCol="0">
            <a:spAutoFit/>
          </a:bodyPr>
          <a:lstStyle/>
          <a:p>
            <a:r>
              <a:rPr lang="en-CA" sz="1600" dirty="0" smtClean="0"/>
              <a:t>Brief overview of the visual system</a:t>
            </a:r>
          </a:p>
          <a:p>
            <a:pPr lvl="1"/>
            <a:r>
              <a:rPr lang="en-CA" sz="1600" dirty="0" smtClean="0">
                <a:solidFill>
                  <a:schemeClr val="accent2"/>
                </a:solidFill>
              </a:rPr>
              <a:t>Visual system is complicated, but some neurons in the primary visual cortex have receptive fields that are somewhat linear.</a:t>
            </a:r>
            <a:br>
              <a:rPr lang="en-CA" sz="1600" dirty="0" smtClean="0">
                <a:solidFill>
                  <a:schemeClr val="accent2"/>
                </a:solidFill>
              </a:rPr>
            </a:br>
            <a:endParaRPr lang="en-CA" sz="1600" dirty="0"/>
          </a:p>
          <a:p>
            <a:r>
              <a:rPr lang="en-CA" sz="1600" dirty="0" smtClean="0"/>
              <a:t>Introduction to linear systems</a:t>
            </a:r>
          </a:p>
          <a:p>
            <a:pPr marL="457200" lvl="2"/>
            <a:r>
              <a:rPr lang="en-CA" sz="1600" dirty="0" smtClean="0">
                <a:solidFill>
                  <a:schemeClr val="accent2"/>
                </a:solidFill>
              </a:rPr>
              <a:t>The output of a linear system is given by the convolution of its input with a kernel, which for a visual neuron is the receptive field in space and time. The kernel can be recovered by cross-correlating the output and input, provided that the input is random.</a:t>
            </a:r>
          </a:p>
          <a:p>
            <a:pPr marL="457200" lvl="2"/>
            <a:r>
              <a:rPr lang="en-CA" sz="1600" u="sng" dirty="0" smtClean="0">
                <a:solidFill>
                  <a:schemeClr val="accent2"/>
                </a:solidFill>
              </a:rPr>
              <a:t>Some intuitions</a:t>
            </a:r>
          </a:p>
          <a:p>
            <a:pPr marL="457200" lvl="2"/>
            <a:r>
              <a:rPr lang="en-CA" sz="1600" b="1" dirty="0" smtClean="0">
                <a:solidFill>
                  <a:schemeClr val="accent2"/>
                </a:solidFill>
              </a:rPr>
              <a:t>Convolution</a:t>
            </a:r>
            <a:r>
              <a:rPr lang="en-CA" sz="1600" dirty="0" smtClean="0">
                <a:solidFill>
                  <a:schemeClr val="accent2"/>
                </a:solidFill>
              </a:rPr>
              <a:t>: The neuron’s response at some point in time reflects the sum of the responses to individual stimuli at different time points in the immediate past.</a:t>
            </a:r>
          </a:p>
          <a:p>
            <a:pPr marL="457200" lvl="2"/>
            <a:r>
              <a:rPr lang="en-CA" sz="1600" b="1" dirty="0" smtClean="0">
                <a:solidFill>
                  <a:schemeClr val="accent2"/>
                </a:solidFill>
              </a:rPr>
              <a:t>Cross-correlation</a:t>
            </a:r>
            <a:r>
              <a:rPr lang="en-CA" sz="1600" dirty="0" smtClean="0">
                <a:solidFill>
                  <a:schemeClr val="accent2"/>
                </a:solidFill>
              </a:rPr>
              <a:t>: When the stimulus value increases, the neuron’s response should increase (or decrease for an OFF region) a bit later. </a:t>
            </a:r>
          </a:p>
          <a:p>
            <a:pPr marL="457200" lvl="2"/>
            <a:r>
              <a:rPr lang="en-CA" sz="1600" b="1" dirty="0" smtClean="0">
                <a:solidFill>
                  <a:schemeClr val="accent2"/>
                </a:solidFill>
              </a:rPr>
              <a:t>Auto-correlation</a:t>
            </a:r>
            <a:r>
              <a:rPr lang="en-CA" sz="1600" dirty="0" smtClean="0">
                <a:solidFill>
                  <a:schemeClr val="accent2"/>
                </a:solidFill>
              </a:rPr>
              <a:t>: The correlation between the stimulus and the response is hard to interpret if there is a correlation between the stimulus and the stimulus.</a:t>
            </a:r>
          </a:p>
          <a:p>
            <a:pPr marL="457200" lvl="2"/>
            <a:r>
              <a:rPr lang="en-CA" sz="1600" b="1" dirty="0" smtClean="0">
                <a:solidFill>
                  <a:schemeClr val="accent2"/>
                </a:solidFill>
              </a:rPr>
              <a:t>Spike-triggered averaging</a:t>
            </a:r>
            <a:r>
              <a:rPr lang="en-CA" sz="1600" dirty="0" smtClean="0">
                <a:solidFill>
                  <a:schemeClr val="accent2"/>
                </a:solidFill>
              </a:rPr>
              <a:t>: Since the response at each time point is a spike, we can relate it to a snapshot of the stimulus some time earlier.</a:t>
            </a:r>
          </a:p>
          <a:p>
            <a:pPr marL="457200" lvl="2"/>
            <a:endParaRPr lang="en-CA" sz="1600" dirty="0"/>
          </a:p>
          <a:p>
            <a:r>
              <a:rPr lang="en-CA" sz="1600" dirty="0" smtClean="0"/>
              <a:t>Refinement of linear model and applications</a:t>
            </a:r>
          </a:p>
          <a:p>
            <a:pPr marL="457200" lvl="2"/>
            <a:r>
              <a:rPr lang="en-CA" sz="1600" dirty="0" smtClean="0">
                <a:solidFill>
                  <a:schemeClr val="accent2"/>
                </a:solidFill>
              </a:rPr>
              <a:t>Linear models fail to capture simple aspects of neuronal responses, such as thresholds and saturation. These can be incorporated as static nonlinearities. Other nonlinear processing requires more complex models.</a:t>
            </a:r>
            <a:endParaRPr lang="en-CA" sz="1600" dirty="0">
              <a:solidFill>
                <a:schemeClr val="accent2"/>
              </a:solidFill>
            </a:endParaRPr>
          </a:p>
          <a:p>
            <a:endParaRPr lang="en-CA" sz="1600" dirty="0" smtClean="0"/>
          </a:p>
        </p:txBody>
      </p:sp>
    </p:spTree>
    <p:extLst>
      <p:ext uri="{BB962C8B-B14F-4D97-AF65-F5344CB8AC3E}">
        <p14:creationId xmlns:p14="http://schemas.microsoft.com/office/powerpoint/2010/main" val="3041154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rrowheads="1"/>
          </p:cNvPicPr>
          <p:nvPr/>
        </p:nvPicPr>
        <p:blipFill>
          <a:blip r:embed="rId2">
            <a:lum bright="6000"/>
            <a:extLst>
              <a:ext uri="{28A0092B-C50C-407E-A947-70E740481C1C}">
                <a14:useLocalDpi xmlns:a14="http://schemas.microsoft.com/office/drawing/2010/main" val="0"/>
              </a:ext>
            </a:extLst>
          </a:blip>
          <a:srcRect/>
          <a:stretch>
            <a:fillRect/>
          </a:stretch>
        </p:blipFill>
        <p:spPr bwMode="auto">
          <a:xfrm>
            <a:off x="120650" y="993775"/>
            <a:ext cx="8870950" cy="576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35" name="Rectangle 3"/>
          <p:cNvSpPr>
            <a:spLocks noChangeArrowheads="1"/>
          </p:cNvSpPr>
          <p:nvPr/>
        </p:nvSpPr>
        <p:spPr bwMode="auto">
          <a:xfrm>
            <a:off x="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endParaRPr lang="en-US" altLang="en-US" sz="3600">
              <a:solidFill>
                <a:schemeClr val="tx2"/>
              </a:solidFill>
            </a:endParaRPr>
          </a:p>
        </p:txBody>
      </p:sp>
      <p:sp>
        <p:nvSpPr>
          <p:cNvPr id="18436" name="Rectangle 4"/>
          <p:cNvSpPr>
            <a:spLocks noGrp="1" noChangeArrowheads="1"/>
          </p:cNvSpPr>
          <p:nvPr>
            <p:ph type="title" idx="4294967295"/>
          </p:nvPr>
        </p:nvSpPr>
        <p:spPr>
          <a:xfrm>
            <a:off x="685800" y="-76200"/>
            <a:ext cx="7772400" cy="1143000"/>
          </a:xfrm>
        </p:spPr>
        <p:txBody>
          <a:bodyPr/>
          <a:lstStyle/>
          <a:p>
            <a:r>
              <a:rPr lang="en-US" altLang="en-US" sz="3200" smtClean="0"/>
              <a:t>Extracellular microelectrode for recording neuronal action potentials</a:t>
            </a:r>
          </a:p>
        </p:txBody>
      </p:sp>
    </p:spTree>
    <p:extLst>
      <p:ext uri="{BB962C8B-B14F-4D97-AF65-F5344CB8AC3E}">
        <p14:creationId xmlns:p14="http://schemas.microsoft.com/office/powerpoint/2010/main" val="451765320"/>
      </p:ext>
    </p:extLst>
  </p:cSld>
  <p:clrMapOvr>
    <a:masterClrMapping/>
  </p:clrMapOvr>
  <p:transition>
    <p:zoom dir="in"/>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3716" name="Picture 4" descr="VisHierarchy"/>
          <p:cNvPicPr>
            <a:picLocks noChangeAspect="1" noChangeArrowheads="1"/>
          </p:cNvPicPr>
          <p:nvPr/>
        </p:nvPicPr>
        <p:blipFill>
          <a:blip r:embed="rId3" cstate="print"/>
          <a:srcRect/>
          <a:stretch>
            <a:fillRect/>
          </a:stretch>
        </p:blipFill>
        <p:spPr bwMode="auto">
          <a:xfrm>
            <a:off x="1616075" y="93663"/>
            <a:ext cx="5383213" cy="6692900"/>
          </a:xfrm>
          <a:prstGeom prst="rect">
            <a:avLst/>
          </a:prstGeom>
          <a:noFill/>
        </p:spPr>
      </p:pic>
      <p:sp>
        <p:nvSpPr>
          <p:cNvPr id="243717" name="Text Box 5"/>
          <p:cNvSpPr txBox="1">
            <a:spLocks noChangeArrowheads="1"/>
          </p:cNvSpPr>
          <p:nvPr/>
        </p:nvSpPr>
        <p:spPr bwMode="auto">
          <a:xfrm>
            <a:off x="6770930" y="6543158"/>
            <a:ext cx="2313262" cy="276999"/>
          </a:xfrm>
          <a:prstGeom prst="rect">
            <a:avLst/>
          </a:prstGeom>
          <a:noFill/>
          <a:ln w="9525">
            <a:noFill/>
            <a:miter lim="800000"/>
            <a:headEnd/>
            <a:tailEnd/>
          </a:ln>
          <a:effectLst/>
        </p:spPr>
        <p:txBody>
          <a:bodyPr wrap="none">
            <a:spAutoFit/>
          </a:bodyPr>
          <a:lstStyle/>
          <a:p>
            <a:pPr eaLnBrk="1" hangingPunct="1"/>
            <a:r>
              <a:rPr lang="en-CA" sz="1200" dirty="0" err="1">
                <a:latin typeface="Arial" charset="0"/>
              </a:rPr>
              <a:t>Felleman</a:t>
            </a:r>
            <a:r>
              <a:rPr lang="en-CA" sz="1200" dirty="0">
                <a:latin typeface="Arial" charset="0"/>
              </a:rPr>
              <a:t> and Van Essen, 1991</a:t>
            </a:r>
          </a:p>
        </p:txBody>
      </p:sp>
      <p:grpSp>
        <p:nvGrpSpPr>
          <p:cNvPr id="5" name="Group 16"/>
          <p:cNvGrpSpPr>
            <a:grpSpLocks/>
          </p:cNvGrpSpPr>
          <p:nvPr/>
        </p:nvGrpSpPr>
        <p:grpSpPr bwMode="auto">
          <a:xfrm>
            <a:off x="3210940" y="6380151"/>
            <a:ext cx="423209" cy="423209"/>
            <a:chOff x="1854" y="1164"/>
            <a:chExt cx="2058" cy="2058"/>
          </a:xfrm>
        </p:grpSpPr>
        <p:sp>
          <p:nvSpPr>
            <p:cNvPr id="6" name="Oval 2"/>
            <p:cNvSpPr>
              <a:spLocks noChangeArrowheads="1"/>
            </p:cNvSpPr>
            <p:nvPr/>
          </p:nvSpPr>
          <p:spPr bwMode="auto">
            <a:xfrm>
              <a:off x="1854" y="1164"/>
              <a:ext cx="2058" cy="2058"/>
            </a:xfrm>
            <a:prstGeom prst="ellipse">
              <a:avLst/>
            </a:prstGeom>
            <a:solidFill>
              <a:schemeClr val="tx1"/>
            </a:solidFill>
            <a:ln w="9525">
              <a:solidFill>
                <a:schemeClr val="tx1"/>
              </a:solidFill>
              <a:round/>
              <a:headEnd/>
              <a:tailEnd/>
            </a:ln>
            <a:effectLst/>
          </p:spPr>
          <p:txBody>
            <a:bodyPr wrap="none" anchor="ctr"/>
            <a:lstStyle/>
            <a:p>
              <a:endParaRPr lang="en-CA"/>
            </a:p>
          </p:txBody>
        </p:sp>
        <p:sp>
          <p:nvSpPr>
            <p:cNvPr id="7" name="Oval 3"/>
            <p:cNvSpPr>
              <a:spLocks noChangeArrowheads="1"/>
            </p:cNvSpPr>
            <p:nvPr/>
          </p:nvSpPr>
          <p:spPr bwMode="auto">
            <a:xfrm>
              <a:off x="2526" y="1836"/>
              <a:ext cx="714" cy="714"/>
            </a:xfrm>
            <a:prstGeom prst="ellipse">
              <a:avLst/>
            </a:prstGeom>
            <a:solidFill>
              <a:schemeClr val="bg1"/>
            </a:solidFill>
            <a:ln w="9525">
              <a:solidFill>
                <a:schemeClr val="tx1"/>
              </a:solidFill>
              <a:round/>
              <a:headEnd/>
              <a:tailEnd/>
            </a:ln>
            <a:effectLst/>
          </p:spPr>
          <p:txBody>
            <a:bodyPr wrap="none" anchor="ctr"/>
            <a:lstStyle/>
            <a:p>
              <a:endParaRPr lang="en-CA"/>
            </a:p>
          </p:txBody>
        </p:sp>
        <p:sp>
          <p:nvSpPr>
            <p:cNvPr id="8" name="Rectangle 4"/>
            <p:cNvSpPr>
              <a:spLocks noChangeArrowheads="1"/>
            </p:cNvSpPr>
            <p:nvPr/>
          </p:nvSpPr>
          <p:spPr bwMode="auto">
            <a:xfrm>
              <a:off x="2130" y="1764"/>
              <a:ext cx="222" cy="38"/>
            </a:xfrm>
            <a:prstGeom prst="rect">
              <a:avLst/>
            </a:prstGeom>
            <a:solidFill>
              <a:srgbClr val="FF0000"/>
            </a:solidFill>
            <a:ln w="9525">
              <a:solidFill>
                <a:schemeClr val="tx1"/>
              </a:solidFill>
              <a:miter lim="800000"/>
              <a:headEnd/>
              <a:tailEnd/>
            </a:ln>
            <a:effectLst/>
          </p:spPr>
          <p:txBody>
            <a:bodyPr wrap="none" anchor="ctr"/>
            <a:lstStyle/>
            <a:p>
              <a:endParaRPr lang="en-CA"/>
            </a:p>
          </p:txBody>
        </p:sp>
        <p:sp>
          <p:nvSpPr>
            <p:cNvPr id="9" name="Rectangle 5"/>
            <p:cNvSpPr>
              <a:spLocks noChangeArrowheads="1"/>
            </p:cNvSpPr>
            <p:nvPr/>
          </p:nvSpPr>
          <p:spPr bwMode="auto">
            <a:xfrm>
              <a:off x="2770" y="2164"/>
              <a:ext cx="222" cy="38"/>
            </a:xfrm>
            <a:prstGeom prst="rect">
              <a:avLst/>
            </a:prstGeom>
            <a:solidFill>
              <a:srgbClr val="FF0000"/>
            </a:solidFill>
            <a:ln w="9525">
              <a:noFill/>
              <a:miter lim="800000"/>
              <a:headEnd/>
              <a:tailEnd/>
            </a:ln>
            <a:effectLst/>
          </p:spPr>
          <p:txBody>
            <a:bodyPr wrap="none" anchor="ctr"/>
            <a:lstStyle/>
            <a:p>
              <a:endParaRPr lang="en-CA"/>
            </a:p>
          </p:txBody>
        </p:sp>
        <p:sp>
          <p:nvSpPr>
            <p:cNvPr id="10" name="Rectangle 6"/>
            <p:cNvSpPr>
              <a:spLocks noChangeArrowheads="1"/>
            </p:cNvSpPr>
            <p:nvPr/>
          </p:nvSpPr>
          <p:spPr bwMode="auto">
            <a:xfrm rot="-5400000">
              <a:off x="2774" y="2168"/>
              <a:ext cx="222" cy="38"/>
            </a:xfrm>
            <a:prstGeom prst="rect">
              <a:avLst/>
            </a:prstGeom>
            <a:solidFill>
              <a:srgbClr val="FF0000"/>
            </a:solidFill>
            <a:ln w="9525">
              <a:noFill/>
              <a:miter lim="800000"/>
              <a:headEnd/>
              <a:tailEnd/>
            </a:ln>
            <a:effectLst/>
          </p:spPr>
          <p:txBody>
            <a:bodyPr wrap="none" anchor="ctr"/>
            <a:lstStyle/>
            <a:p>
              <a:endParaRPr lang="en-CA"/>
            </a:p>
          </p:txBody>
        </p:sp>
      </p:grpSp>
      <p:grpSp>
        <p:nvGrpSpPr>
          <p:cNvPr id="3" name="Group 2"/>
          <p:cNvGrpSpPr/>
          <p:nvPr/>
        </p:nvGrpSpPr>
        <p:grpSpPr>
          <a:xfrm>
            <a:off x="2887375" y="6072591"/>
            <a:ext cx="333475" cy="342039"/>
            <a:chOff x="481659" y="4922515"/>
            <a:chExt cx="989012" cy="1014412"/>
          </a:xfrm>
        </p:grpSpPr>
        <p:sp>
          <p:nvSpPr>
            <p:cNvPr id="26" name="Oval 202"/>
            <p:cNvSpPr>
              <a:spLocks noChangeArrowheads="1"/>
            </p:cNvSpPr>
            <p:nvPr/>
          </p:nvSpPr>
          <p:spPr bwMode="auto">
            <a:xfrm>
              <a:off x="962671" y="5411465"/>
              <a:ext cx="41275" cy="41275"/>
            </a:xfrm>
            <a:prstGeom prst="ellipse">
              <a:avLst/>
            </a:prstGeom>
            <a:solidFill>
              <a:schemeClr val="tx1"/>
            </a:solidFill>
            <a:ln w="9525">
              <a:solidFill>
                <a:schemeClr val="tx1"/>
              </a:solidFill>
              <a:round/>
              <a:headEnd/>
              <a:tailEnd/>
            </a:ln>
            <a:effectLst/>
          </p:spPr>
          <p:txBody>
            <a:bodyPr wrap="none" anchor="ctr"/>
            <a:lstStyle/>
            <a:p>
              <a:endParaRPr lang="en-CA"/>
            </a:p>
          </p:txBody>
        </p:sp>
        <p:grpSp>
          <p:nvGrpSpPr>
            <p:cNvPr id="34" name="Group 249"/>
            <p:cNvGrpSpPr>
              <a:grpSpLocks/>
            </p:cNvGrpSpPr>
            <p:nvPr/>
          </p:nvGrpSpPr>
          <p:grpSpPr bwMode="auto">
            <a:xfrm>
              <a:off x="481659" y="4922515"/>
              <a:ext cx="989012" cy="1014412"/>
              <a:chOff x="4035" y="2153"/>
              <a:chExt cx="347" cy="356"/>
            </a:xfrm>
          </p:grpSpPr>
          <p:sp>
            <p:nvSpPr>
              <p:cNvPr id="35" name="Rectangle 244"/>
              <p:cNvSpPr>
                <a:spLocks noChangeArrowheads="1"/>
              </p:cNvSpPr>
              <p:nvPr/>
            </p:nvSpPr>
            <p:spPr bwMode="auto">
              <a:xfrm>
                <a:off x="4035" y="2153"/>
                <a:ext cx="347" cy="356"/>
              </a:xfrm>
              <a:prstGeom prst="rect">
                <a:avLst/>
              </a:prstGeom>
              <a:solidFill>
                <a:srgbClr val="FFFFFF"/>
              </a:solidFill>
              <a:ln w="9525">
                <a:noFill/>
                <a:miter lim="800000"/>
                <a:headEnd/>
                <a:tailEnd/>
              </a:ln>
            </p:spPr>
            <p:txBody>
              <a:bodyPr/>
              <a:lstStyle/>
              <a:p>
                <a:endParaRPr lang="en-CA"/>
              </a:p>
            </p:txBody>
          </p:sp>
          <p:sp>
            <p:nvSpPr>
              <p:cNvPr id="36" name="Rectangle 245"/>
              <p:cNvSpPr>
                <a:spLocks noChangeArrowheads="1"/>
              </p:cNvSpPr>
              <p:nvPr/>
            </p:nvSpPr>
            <p:spPr bwMode="auto">
              <a:xfrm>
                <a:off x="4035" y="2153"/>
                <a:ext cx="347" cy="356"/>
              </a:xfrm>
              <a:prstGeom prst="rect">
                <a:avLst/>
              </a:prstGeom>
              <a:noFill/>
              <a:ln w="20638">
                <a:solidFill>
                  <a:srgbClr val="FFFFFF"/>
                </a:solidFill>
                <a:miter lim="800000"/>
                <a:headEnd/>
                <a:tailEnd/>
              </a:ln>
            </p:spPr>
            <p:txBody>
              <a:bodyPr/>
              <a:lstStyle/>
              <a:p>
                <a:endParaRPr lang="en-CA"/>
              </a:p>
            </p:txBody>
          </p:sp>
          <p:pic>
            <p:nvPicPr>
              <p:cNvPr id="37" name="Picture 246"/>
              <p:cNvPicPr>
                <a:picLocks noChangeAspect="1" noChangeArrowheads="1"/>
              </p:cNvPicPr>
              <p:nvPr/>
            </p:nvPicPr>
            <p:blipFill>
              <a:blip r:embed="rId4" cstate="print"/>
              <a:srcRect/>
              <a:stretch>
                <a:fillRect/>
              </a:stretch>
            </p:blipFill>
            <p:spPr bwMode="auto">
              <a:xfrm>
                <a:off x="4035" y="2153"/>
                <a:ext cx="347" cy="356"/>
              </a:xfrm>
              <a:prstGeom prst="rect">
                <a:avLst/>
              </a:prstGeom>
              <a:noFill/>
              <a:ln w="19050">
                <a:solidFill>
                  <a:schemeClr val="tx1"/>
                </a:solidFill>
                <a:miter lim="800000"/>
                <a:headEnd/>
                <a:tailEnd/>
              </a:ln>
            </p:spPr>
          </p:pic>
          <p:sp>
            <p:nvSpPr>
              <p:cNvPr id="38" name="Line 247"/>
              <p:cNvSpPr>
                <a:spLocks noChangeShapeType="1"/>
              </p:cNvSpPr>
              <p:nvPr/>
            </p:nvSpPr>
            <p:spPr bwMode="auto">
              <a:xfrm>
                <a:off x="4210" y="2155"/>
                <a:ext cx="1" cy="345"/>
              </a:xfrm>
              <a:prstGeom prst="line">
                <a:avLst/>
              </a:prstGeom>
              <a:noFill/>
              <a:ln w="0">
                <a:solidFill>
                  <a:srgbClr val="000000"/>
                </a:solidFill>
                <a:prstDash val="sysDot"/>
                <a:round/>
                <a:headEnd/>
                <a:tailEnd/>
              </a:ln>
            </p:spPr>
            <p:txBody>
              <a:bodyPr/>
              <a:lstStyle/>
              <a:p>
                <a:endParaRPr lang="en-CA"/>
              </a:p>
            </p:txBody>
          </p:sp>
          <p:sp>
            <p:nvSpPr>
              <p:cNvPr id="39" name="Line 248"/>
              <p:cNvSpPr>
                <a:spLocks noChangeShapeType="1"/>
              </p:cNvSpPr>
              <p:nvPr/>
            </p:nvSpPr>
            <p:spPr bwMode="auto">
              <a:xfrm>
                <a:off x="4040" y="2330"/>
                <a:ext cx="336" cy="1"/>
              </a:xfrm>
              <a:prstGeom prst="line">
                <a:avLst/>
              </a:prstGeom>
              <a:noFill/>
              <a:ln w="0">
                <a:solidFill>
                  <a:srgbClr val="000000"/>
                </a:solidFill>
                <a:prstDash val="sysDot"/>
                <a:round/>
                <a:headEnd/>
                <a:tailEnd/>
              </a:ln>
            </p:spPr>
            <p:txBody>
              <a:bodyPr/>
              <a:lstStyle/>
              <a:p>
                <a:endParaRPr lang="en-CA"/>
              </a:p>
            </p:txBody>
          </p:sp>
        </p:grpSp>
      </p:grpSp>
      <p:cxnSp>
        <p:nvCxnSpPr>
          <p:cNvPr id="243712" name="Straight Arrow Connector 243711"/>
          <p:cNvCxnSpPr>
            <a:endCxn id="6" idx="7"/>
          </p:cNvCxnSpPr>
          <p:nvPr/>
        </p:nvCxnSpPr>
        <p:spPr bwMode="auto">
          <a:xfrm flipH="1">
            <a:off x="3572171" y="6276814"/>
            <a:ext cx="186168" cy="16531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43714" name="Straight Arrow Connector 243713"/>
          <p:cNvCxnSpPr>
            <a:endCxn id="6" idx="6"/>
          </p:cNvCxnSpPr>
          <p:nvPr/>
        </p:nvCxnSpPr>
        <p:spPr bwMode="auto">
          <a:xfrm flipH="1" flipV="1">
            <a:off x="3634149" y="6591756"/>
            <a:ext cx="154425" cy="7341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43718" name="Straight Arrow Connector 243717"/>
          <p:cNvCxnSpPr>
            <a:endCxn id="37" idx="3"/>
          </p:cNvCxnSpPr>
          <p:nvPr/>
        </p:nvCxnSpPr>
        <p:spPr bwMode="auto">
          <a:xfrm flipH="1">
            <a:off x="3220850" y="6086327"/>
            <a:ext cx="483217" cy="15728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29066513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5374"/>
            <a:ext cx="9144000" cy="4067251"/>
          </a:xfrm>
          <a:prstGeom prst="rect">
            <a:avLst/>
          </a:prstGeom>
        </p:spPr>
      </p:pic>
      <p:sp>
        <p:nvSpPr>
          <p:cNvPr id="5" name="TextBox 4"/>
          <p:cNvSpPr txBox="1"/>
          <p:nvPr/>
        </p:nvSpPr>
        <p:spPr>
          <a:xfrm>
            <a:off x="3033793" y="201478"/>
            <a:ext cx="3076414" cy="461665"/>
          </a:xfrm>
          <a:prstGeom prst="rect">
            <a:avLst/>
          </a:prstGeom>
          <a:noFill/>
        </p:spPr>
        <p:txBody>
          <a:bodyPr wrap="square" rtlCol="0">
            <a:spAutoFit/>
          </a:bodyPr>
          <a:lstStyle/>
          <a:p>
            <a:r>
              <a:rPr lang="en-CA" dirty="0" smtClean="0">
                <a:latin typeface="Arial" panose="020B0604020202020204" pitchFamily="34" charset="0"/>
                <a:cs typeface="Arial" panose="020B0604020202020204" pitchFamily="34" charset="0"/>
              </a:rPr>
              <a:t>Complex cells in V1</a:t>
            </a:r>
            <a:endParaRPr lang="en-CA" dirty="0">
              <a:latin typeface="Arial" panose="020B0604020202020204" pitchFamily="34" charset="0"/>
              <a:cs typeface="Arial" panose="020B0604020202020204" pitchFamily="34" charset="0"/>
            </a:endParaRPr>
          </a:p>
        </p:txBody>
      </p:sp>
      <p:sp>
        <p:nvSpPr>
          <p:cNvPr id="6" name="TextBox 5"/>
          <p:cNvSpPr txBox="1"/>
          <p:nvPr/>
        </p:nvSpPr>
        <p:spPr>
          <a:xfrm>
            <a:off x="7160217" y="6114081"/>
            <a:ext cx="1983783" cy="307777"/>
          </a:xfrm>
          <a:prstGeom prst="rect">
            <a:avLst/>
          </a:prstGeom>
          <a:noFill/>
        </p:spPr>
        <p:txBody>
          <a:bodyPr wrap="square" rtlCol="0">
            <a:spAutoFit/>
          </a:bodyPr>
          <a:lstStyle/>
          <a:p>
            <a:r>
              <a:rPr lang="en-CA" sz="1400" dirty="0" smtClean="0">
                <a:latin typeface="Arial" panose="020B0604020202020204" pitchFamily="34" charset="0"/>
                <a:cs typeface="Arial" panose="020B0604020202020204" pitchFamily="34" charset="0"/>
              </a:rPr>
              <a:t>Hubel &amp; Wiesel, 1962</a:t>
            </a:r>
            <a:endParaRPr lang="en-CA" sz="1400" dirty="0">
              <a:latin typeface="Arial" panose="020B0604020202020204" pitchFamily="34" charset="0"/>
              <a:cs typeface="Arial" panose="020B0604020202020204" pitchFamily="34" charset="0"/>
            </a:endParaRPr>
          </a:p>
        </p:txBody>
      </p:sp>
      <p:sp>
        <p:nvSpPr>
          <p:cNvPr id="7" name="TextBox 6"/>
          <p:cNvSpPr txBox="1"/>
          <p:nvPr/>
        </p:nvSpPr>
        <p:spPr>
          <a:xfrm>
            <a:off x="6950990" y="6421858"/>
            <a:ext cx="2123268" cy="307777"/>
          </a:xfrm>
          <a:prstGeom prst="rect">
            <a:avLst/>
          </a:prstGeom>
          <a:noFill/>
        </p:spPr>
        <p:txBody>
          <a:bodyPr wrap="square" rtlCol="0">
            <a:spAutoFit/>
          </a:bodyPr>
          <a:lstStyle/>
          <a:p>
            <a:r>
              <a:rPr lang="en-CA" sz="1400" dirty="0" smtClean="0">
                <a:latin typeface="Arial" panose="020B0604020202020204" pitchFamily="34" charset="0"/>
                <a:cs typeface="Arial" panose="020B0604020202020204" pitchFamily="34" charset="0"/>
              </a:rPr>
              <a:t>Martinez &amp; Alonso, 2003</a:t>
            </a:r>
            <a:endParaRPr lang="en-CA"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8723530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3828079" y="1530610"/>
            <a:ext cx="3057525" cy="3099661"/>
            <a:chOff x="3208148" y="898902"/>
            <a:chExt cx="3057525" cy="3099661"/>
          </a:xfrm>
        </p:grpSpPr>
        <p:pic>
          <p:nvPicPr>
            <p:cNvPr id="9" name="Picture 8"/>
            <p:cNvPicPr>
              <a:picLocks noChangeAspect="1"/>
            </p:cNvPicPr>
            <p:nvPr/>
          </p:nvPicPr>
          <p:blipFill>
            <a:blip r:embed="rId2"/>
            <a:stretch>
              <a:fillRect/>
            </a:stretch>
          </p:blipFill>
          <p:spPr>
            <a:xfrm>
              <a:off x="3208148" y="898902"/>
              <a:ext cx="3057525" cy="3028950"/>
            </a:xfrm>
            <a:prstGeom prst="rect">
              <a:avLst/>
            </a:prstGeom>
          </p:spPr>
        </p:pic>
        <p:sp>
          <p:nvSpPr>
            <p:cNvPr id="10" name="Rectangle 9"/>
            <p:cNvSpPr/>
            <p:nvPr/>
          </p:nvSpPr>
          <p:spPr bwMode="auto">
            <a:xfrm>
              <a:off x="4192292" y="3626603"/>
              <a:ext cx="1945037" cy="37196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smtClean="0">
                <a:ln>
                  <a:noFill/>
                </a:ln>
                <a:solidFill>
                  <a:schemeClr val="tx1"/>
                </a:solidFill>
                <a:effectLst/>
                <a:latin typeface="Times" pitchFamily="-112" charset="0"/>
              </a:endParaRPr>
            </a:p>
          </p:txBody>
        </p:sp>
      </p:grpSp>
      <p:sp>
        <p:nvSpPr>
          <p:cNvPr id="3" name="Rectangle 2"/>
          <p:cNvSpPr/>
          <p:nvPr/>
        </p:nvSpPr>
        <p:spPr bwMode="auto">
          <a:xfrm>
            <a:off x="1146874" y="3162951"/>
            <a:ext cx="869658" cy="86965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smtClean="0">
              <a:ln>
                <a:noFill/>
              </a:ln>
              <a:solidFill>
                <a:schemeClr val="tx1"/>
              </a:solidFill>
              <a:effectLst/>
              <a:latin typeface="Times" pitchFamily="-112" charset="0"/>
            </a:endParaRPr>
          </a:p>
        </p:txBody>
      </p:sp>
      <p:sp>
        <p:nvSpPr>
          <p:cNvPr id="4" name="TextBox 3"/>
          <p:cNvSpPr txBox="1"/>
          <p:nvPr/>
        </p:nvSpPr>
        <p:spPr>
          <a:xfrm>
            <a:off x="976392" y="2557221"/>
            <a:ext cx="1588577" cy="523220"/>
          </a:xfrm>
          <a:prstGeom prst="rect">
            <a:avLst/>
          </a:prstGeom>
          <a:noFill/>
        </p:spPr>
        <p:txBody>
          <a:bodyPr wrap="square" rtlCol="0">
            <a:spAutoFit/>
          </a:bodyPr>
          <a:lstStyle/>
          <a:p>
            <a:r>
              <a:rPr lang="en-CA" sz="1400" dirty="0" smtClean="0">
                <a:latin typeface="Arial" panose="020B0604020202020204" pitchFamily="34" charset="0"/>
                <a:cs typeface="Arial" panose="020B0604020202020204" pitchFamily="34" charset="0"/>
              </a:rPr>
              <a:t>Complex cell receptive field</a:t>
            </a:r>
            <a:endParaRPr lang="en-CA" sz="1400" dirty="0">
              <a:latin typeface="Arial" panose="020B0604020202020204" pitchFamily="34" charset="0"/>
              <a:cs typeface="Arial" panose="020B0604020202020204" pitchFamily="34" charset="0"/>
            </a:endParaRPr>
          </a:p>
        </p:txBody>
      </p:sp>
      <p:cxnSp>
        <p:nvCxnSpPr>
          <p:cNvPr id="6" name="Straight Connector 5"/>
          <p:cNvCxnSpPr/>
          <p:nvPr/>
        </p:nvCxnSpPr>
        <p:spPr bwMode="auto">
          <a:xfrm flipV="1">
            <a:off x="1999281" y="1534333"/>
            <a:ext cx="2022529" cy="163507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a:off x="1999281" y="3990814"/>
            <a:ext cx="1960535" cy="27122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2" name="TextBox 11"/>
          <p:cNvSpPr txBox="1"/>
          <p:nvPr/>
        </p:nvSpPr>
        <p:spPr>
          <a:xfrm>
            <a:off x="7245457" y="6501539"/>
            <a:ext cx="1976034" cy="276999"/>
          </a:xfrm>
          <a:prstGeom prst="rect">
            <a:avLst/>
          </a:prstGeom>
          <a:noFill/>
        </p:spPr>
        <p:txBody>
          <a:bodyPr wrap="square" rtlCol="0">
            <a:spAutoFit/>
          </a:bodyPr>
          <a:lstStyle/>
          <a:p>
            <a:r>
              <a:rPr lang="en-CA" sz="1200" dirty="0" smtClean="0">
                <a:latin typeface="Arial" panose="020B0604020202020204" pitchFamily="34" charset="0"/>
                <a:cs typeface="Arial" panose="020B0604020202020204" pitchFamily="34" charset="0"/>
              </a:rPr>
              <a:t>Sasaki &amp; </a:t>
            </a:r>
            <a:r>
              <a:rPr lang="en-CA" sz="1200" dirty="0" err="1" smtClean="0">
                <a:latin typeface="Arial" panose="020B0604020202020204" pitchFamily="34" charset="0"/>
                <a:cs typeface="Arial" panose="020B0604020202020204" pitchFamily="34" charset="0"/>
              </a:rPr>
              <a:t>Ohzawa</a:t>
            </a:r>
            <a:r>
              <a:rPr lang="en-CA" sz="1200" dirty="0" smtClean="0">
                <a:latin typeface="Arial" panose="020B0604020202020204" pitchFamily="34" charset="0"/>
                <a:cs typeface="Arial" panose="020B0604020202020204" pitchFamily="34" charset="0"/>
              </a:rPr>
              <a:t>, 2007</a:t>
            </a:r>
            <a:endParaRPr lang="en-CA" sz="1200" dirty="0">
              <a:latin typeface="Arial" panose="020B0604020202020204" pitchFamily="34" charset="0"/>
              <a:cs typeface="Arial" panose="020B0604020202020204" pitchFamily="34" charset="0"/>
            </a:endParaRPr>
          </a:p>
        </p:txBody>
      </p:sp>
      <p:sp>
        <p:nvSpPr>
          <p:cNvPr id="13" name="TextBox 12"/>
          <p:cNvSpPr txBox="1"/>
          <p:nvPr/>
        </p:nvSpPr>
        <p:spPr>
          <a:xfrm>
            <a:off x="1836549" y="140454"/>
            <a:ext cx="5408908" cy="461665"/>
          </a:xfrm>
          <a:prstGeom prst="rect">
            <a:avLst/>
          </a:prstGeom>
          <a:noFill/>
        </p:spPr>
        <p:txBody>
          <a:bodyPr wrap="square" rtlCol="0">
            <a:spAutoFit/>
          </a:bodyPr>
          <a:lstStyle/>
          <a:p>
            <a:r>
              <a:rPr lang="en-CA" dirty="0" smtClean="0"/>
              <a:t>Spatial convolution in V1 complex cells</a:t>
            </a:r>
            <a:endParaRPr lang="en-CA" dirty="0"/>
          </a:p>
        </p:txBody>
      </p:sp>
      <p:sp>
        <p:nvSpPr>
          <p:cNvPr id="14" name="TextBox 13"/>
          <p:cNvSpPr txBox="1"/>
          <p:nvPr/>
        </p:nvSpPr>
        <p:spPr>
          <a:xfrm>
            <a:off x="468823" y="5758605"/>
            <a:ext cx="7954505" cy="276999"/>
          </a:xfrm>
          <a:prstGeom prst="rect">
            <a:avLst/>
          </a:prstGeom>
          <a:noFill/>
        </p:spPr>
        <p:txBody>
          <a:bodyPr wrap="square" rtlCol="0">
            <a:spAutoFit/>
          </a:bodyPr>
          <a:lstStyle/>
          <a:p>
            <a:r>
              <a:rPr lang="en-CA" sz="1200" dirty="0" smtClean="0">
                <a:latin typeface="Arial" panose="020B0604020202020204" pitchFamily="34" charset="0"/>
                <a:cs typeface="Arial" panose="020B0604020202020204" pitchFamily="34" charset="0"/>
              </a:rPr>
              <a:t>V1 complex cells are approximated by spatial convolution with a </a:t>
            </a:r>
            <a:r>
              <a:rPr lang="en-CA" sz="1200" b="1" dirty="0" smtClean="0">
                <a:latin typeface="Arial" panose="020B0604020202020204" pitchFamily="34" charset="0"/>
                <a:cs typeface="Arial" panose="020B0604020202020204" pitchFamily="34" charset="0"/>
              </a:rPr>
              <a:t>subunit</a:t>
            </a:r>
            <a:r>
              <a:rPr lang="en-CA" sz="1200" dirty="0" smtClean="0">
                <a:latin typeface="Arial" panose="020B0604020202020204" pitchFamily="34" charset="0"/>
                <a:cs typeface="Arial" panose="020B0604020202020204" pitchFamily="34" charset="0"/>
              </a:rPr>
              <a:t> that looks like a simple cell receptive field.</a:t>
            </a:r>
            <a:endParaRPr lang="en-CA" sz="1200" dirty="0">
              <a:latin typeface="Arial" panose="020B0604020202020204" pitchFamily="34" charset="0"/>
              <a:cs typeface="Arial" panose="020B0604020202020204" pitchFamily="34" charset="0"/>
            </a:endParaRPr>
          </a:p>
        </p:txBody>
      </p:sp>
      <p:sp>
        <p:nvSpPr>
          <p:cNvPr id="2" name="Oval 1"/>
          <p:cNvSpPr/>
          <p:nvPr/>
        </p:nvSpPr>
        <p:spPr bwMode="auto">
          <a:xfrm>
            <a:off x="1271882" y="3188329"/>
            <a:ext cx="112143" cy="1121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sp>
        <p:nvSpPr>
          <p:cNvPr id="15" name="Oval 14"/>
          <p:cNvSpPr/>
          <p:nvPr/>
        </p:nvSpPr>
        <p:spPr bwMode="auto">
          <a:xfrm>
            <a:off x="1453035" y="3188329"/>
            <a:ext cx="112143" cy="1121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sp>
        <p:nvSpPr>
          <p:cNvPr id="16" name="Oval 15"/>
          <p:cNvSpPr/>
          <p:nvPr/>
        </p:nvSpPr>
        <p:spPr bwMode="auto">
          <a:xfrm>
            <a:off x="1634188" y="3188329"/>
            <a:ext cx="112143" cy="1121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sp>
        <p:nvSpPr>
          <p:cNvPr id="17" name="Oval 16"/>
          <p:cNvSpPr/>
          <p:nvPr/>
        </p:nvSpPr>
        <p:spPr bwMode="auto">
          <a:xfrm>
            <a:off x="1815342" y="3188329"/>
            <a:ext cx="112143" cy="1121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sp>
        <p:nvSpPr>
          <p:cNvPr id="18" name="Oval 17"/>
          <p:cNvSpPr/>
          <p:nvPr/>
        </p:nvSpPr>
        <p:spPr bwMode="auto">
          <a:xfrm>
            <a:off x="1271882" y="3421296"/>
            <a:ext cx="112143" cy="1121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sp>
        <p:nvSpPr>
          <p:cNvPr id="19" name="Oval 18"/>
          <p:cNvSpPr/>
          <p:nvPr/>
        </p:nvSpPr>
        <p:spPr bwMode="auto">
          <a:xfrm>
            <a:off x="1453035" y="3421296"/>
            <a:ext cx="112143" cy="1121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sp>
        <p:nvSpPr>
          <p:cNvPr id="20" name="Oval 19"/>
          <p:cNvSpPr/>
          <p:nvPr/>
        </p:nvSpPr>
        <p:spPr bwMode="auto">
          <a:xfrm>
            <a:off x="1634188" y="3421296"/>
            <a:ext cx="112143" cy="1121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sp>
        <p:nvSpPr>
          <p:cNvPr id="21" name="Oval 20"/>
          <p:cNvSpPr/>
          <p:nvPr/>
        </p:nvSpPr>
        <p:spPr bwMode="auto">
          <a:xfrm>
            <a:off x="1815342" y="3421296"/>
            <a:ext cx="112143" cy="1121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sp>
        <p:nvSpPr>
          <p:cNvPr id="22" name="Oval 21"/>
          <p:cNvSpPr/>
          <p:nvPr/>
        </p:nvSpPr>
        <p:spPr bwMode="auto">
          <a:xfrm>
            <a:off x="1271882" y="3650923"/>
            <a:ext cx="112143" cy="1121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sp>
        <p:nvSpPr>
          <p:cNvPr id="23" name="Oval 22"/>
          <p:cNvSpPr/>
          <p:nvPr/>
        </p:nvSpPr>
        <p:spPr bwMode="auto">
          <a:xfrm>
            <a:off x="1453035" y="3650923"/>
            <a:ext cx="112143" cy="1121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sp>
        <p:nvSpPr>
          <p:cNvPr id="24" name="Oval 23"/>
          <p:cNvSpPr/>
          <p:nvPr/>
        </p:nvSpPr>
        <p:spPr bwMode="auto">
          <a:xfrm>
            <a:off x="1634188" y="3650923"/>
            <a:ext cx="112143" cy="1121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sp>
        <p:nvSpPr>
          <p:cNvPr id="25" name="Oval 24"/>
          <p:cNvSpPr/>
          <p:nvPr/>
        </p:nvSpPr>
        <p:spPr bwMode="auto">
          <a:xfrm>
            <a:off x="1815342" y="3650923"/>
            <a:ext cx="112143" cy="1121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sp>
        <p:nvSpPr>
          <p:cNvPr id="26" name="Oval 25"/>
          <p:cNvSpPr/>
          <p:nvPr/>
        </p:nvSpPr>
        <p:spPr bwMode="auto">
          <a:xfrm>
            <a:off x="1264572" y="3880550"/>
            <a:ext cx="112143" cy="1121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sp>
        <p:nvSpPr>
          <p:cNvPr id="27" name="Oval 26"/>
          <p:cNvSpPr/>
          <p:nvPr/>
        </p:nvSpPr>
        <p:spPr bwMode="auto">
          <a:xfrm>
            <a:off x="1445725" y="3880550"/>
            <a:ext cx="112143" cy="1121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sp>
        <p:nvSpPr>
          <p:cNvPr id="28" name="Oval 27"/>
          <p:cNvSpPr/>
          <p:nvPr/>
        </p:nvSpPr>
        <p:spPr bwMode="auto">
          <a:xfrm>
            <a:off x="1626878" y="3880550"/>
            <a:ext cx="112143" cy="1121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sp>
        <p:nvSpPr>
          <p:cNvPr id="29" name="Oval 28"/>
          <p:cNvSpPr/>
          <p:nvPr/>
        </p:nvSpPr>
        <p:spPr bwMode="auto">
          <a:xfrm>
            <a:off x="1808032" y="3880550"/>
            <a:ext cx="112143" cy="1121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spTree>
    <p:extLst>
      <p:ext uri="{BB962C8B-B14F-4D97-AF65-F5344CB8AC3E}">
        <p14:creationId xmlns:p14="http://schemas.microsoft.com/office/powerpoint/2010/main" val="408501505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30" name="Text Box 6"/>
          <p:cNvSpPr txBox="1">
            <a:spLocks noChangeArrowheads="1"/>
          </p:cNvSpPr>
          <p:nvPr/>
        </p:nvSpPr>
        <p:spPr bwMode="auto">
          <a:xfrm>
            <a:off x="608013" y="115888"/>
            <a:ext cx="7743825" cy="457200"/>
          </a:xfrm>
          <a:prstGeom prst="rect">
            <a:avLst/>
          </a:prstGeom>
          <a:noFill/>
          <a:ln w="9525">
            <a:noFill/>
            <a:miter lim="800000"/>
            <a:headEnd/>
            <a:tailEnd/>
          </a:ln>
          <a:effectLst/>
        </p:spPr>
        <p:txBody>
          <a:bodyPr>
            <a:spAutoFit/>
          </a:bodyPr>
          <a:lstStyle/>
          <a:p>
            <a:pPr>
              <a:spcBef>
                <a:spcPct val="50000"/>
              </a:spcBef>
            </a:pPr>
            <a:r>
              <a:rPr lang="en-US">
                <a:latin typeface="Arial" charset="0"/>
              </a:rPr>
              <a:t>Linear filtering approach:  Application to V1 simple cells</a:t>
            </a:r>
          </a:p>
        </p:txBody>
      </p:sp>
      <p:sp>
        <p:nvSpPr>
          <p:cNvPr id="180231" name="Text Box 7"/>
          <p:cNvSpPr txBox="1">
            <a:spLocks noChangeArrowheads="1"/>
          </p:cNvSpPr>
          <p:nvPr/>
        </p:nvSpPr>
        <p:spPr bwMode="auto">
          <a:xfrm>
            <a:off x="536575" y="1103313"/>
            <a:ext cx="6457950" cy="366712"/>
          </a:xfrm>
          <a:prstGeom prst="rect">
            <a:avLst/>
          </a:prstGeom>
          <a:noFill/>
          <a:ln w="9525">
            <a:noFill/>
            <a:miter lim="800000"/>
            <a:headEnd/>
            <a:tailEnd/>
          </a:ln>
          <a:effectLst/>
        </p:spPr>
        <p:txBody>
          <a:bodyPr wrap="none">
            <a:spAutoFit/>
          </a:bodyPr>
          <a:lstStyle/>
          <a:p>
            <a:r>
              <a:rPr lang="en-CA" sz="1800" smtClean="0">
                <a:latin typeface="Arial" charset="0"/>
              </a:rPr>
              <a:t>For a one-dimensional input, the output of our linear filter was:</a:t>
            </a:r>
            <a:endParaRPr lang="en-CA" sz="1800">
              <a:latin typeface="Arial" charset="0"/>
            </a:endParaRPr>
          </a:p>
        </p:txBody>
      </p:sp>
      <p:sp>
        <p:nvSpPr>
          <p:cNvPr id="180232" name="Text Box 8"/>
          <p:cNvSpPr txBox="1">
            <a:spLocks noChangeArrowheads="1"/>
          </p:cNvSpPr>
          <p:nvPr/>
        </p:nvSpPr>
        <p:spPr bwMode="auto">
          <a:xfrm>
            <a:off x="536575" y="2166938"/>
            <a:ext cx="7521575" cy="641350"/>
          </a:xfrm>
          <a:prstGeom prst="rect">
            <a:avLst/>
          </a:prstGeom>
          <a:noFill/>
          <a:ln w="9525">
            <a:noFill/>
            <a:miter lim="800000"/>
            <a:headEnd/>
            <a:tailEnd/>
          </a:ln>
          <a:effectLst/>
        </p:spPr>
        <p:txBody>
          <a:bodyPr>
            <a:spAutoFit/>
          </a:bodyPr>
          <a:lstStyle/>
          <a:p>
            <a:r>
              <a:rPr lang="en-CA" sz="1800">
                <a:latin typeface="Arial" charset="0"/>
              </a:rPr>
              <a:t>But simple cells respond to (at least) three input dimensions:  two for space and one for time.  So we need to include them in the equation:</a:t>
            </a:r>
          </a:p>
        </p:txBody>
      </p:sp>
      <p:sp>
        <p:nvSpPr>
          <p:cNvPr id="180236" name="Text Box 12"/>
          <p:cNvSpPr txBox="1">
            <a:spLocks noChangeArrowheads="1"/>
          </p:cNvSpPr>
          <p:nvPr/>
        </p:nvSpPr>
        <p:spPr bwMode="auto">
          <a:xfrm>
            <a:off x="536575" y="3695700"/>
            <a:ext cx="7521575" cy="641350"/>
          </a:xfrm>
          <a:prstGeom prst="rect">
            <a:avLst/>
          </a:prstGeom>
          <a:noFill/>
          <a:ln w="9525">
            <a:noFill/>
            <a:miter lim="800000"/>
            <a:headEnd/>
            <a:tailEnd/>
          </a:ln>
          <a:effectLst/>
        </p:spPr>
        <p:txBody>
          <a:bodyPr>
            <a:spAutoFit/>
          </a:bodyPr>
          <a:lstStyle/>
          <a:p>
            <a:r>
              <a:rPr lang="en-CA" sz="1800">
                <a:latin typeface="Arial" charset="0"/>
              </a:rPr>
              <a:t>Note that the output depends only on time, so we need to integrate over the spatial dimensions.</a:t>
            </a:r>
          </a:p>
        </p:txBody>
      </p:sp>
      <p:graphicFrame>
        <p:nvGraphicFramePr>
          <p:cNvPr id="13" name="Object 6"/>
          <p:cNvGraphicFramePr>
            <a:graphicFrameLocks noGrp="1" noChangeAspect="1"/>
          </p:cNvGraphicFramePr>
          <p:nvPr>
            <p:ph/>
            <p:extLst/>
          </p:nvPr>
        </p:nvGraphicFramePr>
        <p:xfrm>
          <a:off x="720725" y="1635125"/>
          <a:ext cx="1889125" cy="500063"/>
        </p:xfrm>
        <a:graphic>
          <a:graphicData uri="http://schemas.openxmlformats.org/presentationml/2006/ole">
            <mc:AlternateContent xmlns:mc="http://schemas.openxmlformats.org/markup-compatibility/2006">
              <mc:Choice xmlns:v="urn:schemas-microsoft-com:vml" Requires="v">
                <p:oleObj spid="_x0000_s301071" name="Equation" r:id="rId4" imgW="1295280" imgH="342720" progId="Equation.3">
                  <p:embed/>
                </p:oleObj>
              </mc:Choice>
              <mc:Fallback>
                <p:oleObj name="Equation" r:id="rId4" imgW="1295280" imgH="342720" progId="Equation.3">
                  <p:embed/>
                  <p:pic>
                    <p:nvPicPr>
                      <p:cNvPr id="13" name="Object 6"/>
                      <p:cNvPicPr>
                        <a:picLocks noChangeAspect="1" noChangeArrowheads="1"/>
                      </p:cNvPicPr>
                      <p:nvPr/>
                    </p:nvPicPr>
                    <p:blipFill>
                      <a:blip r:embed="rId5"/>
                      <a:srcRect/>
                      <a:stretch>
                        <a:fillRect/>
                      </a:stretch>
                    </p:blipFill>
                    <p:spPr bwMode="auto">
                      <a:xfrm>
                        <a:off x="720725" y="1635125"/>
                        <a:ext cx="1889125"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extBox 1"/>
          <p:cNvSpPr txBox="1"/>
          <p:nvPr/>
        </p:nvSpPr>
        <p:spPr>
          <a:xfrm>
            <a:off x="278969" y="5261675"/>
            <a:ext cx="8175356" cy="461665"/>
          </a:xfrm>
          <a:prstGeom prst="rect">
            <a:avLst/>
          </a:prstGeom>
          <a:noFill/>
        </p:spPr>
        <p:txBody>
          <a:bodyPr wrap="square" rtlCol="0">
            <a:spAutoFit/>
          </a:bodyPr>
          <a:lstStyle/>
          <a:p>
            <a:r>
              <a:rPr lang="en-CA" b="1" dirty="0" smtClean="0"/>
              <a:t>This model implements convolution in time, but not in space.</a:t>
            </a:r>
            <a:endParaRPr lang="en-CA" b="1" dirty="0"/>
          </a:p>
        </p:txBody>
      </p:sp>
      <mc:AlternateContent xmlns:mc="http://schemas.openxmlformats.org/markup-compatibility/2006" xmlns:a14="http://schemas.microsoft.com/office/drawing/2010/main">
        <mc:Choice Requires="a14">
          <p:sp>
            <p:nvSpPr>
              <p:cNvPr id="10" name="Rectangle 9"/>
              <p:cNvSpPr/>
              <p:nvPr/>
            </p:nvSpPr>
            <p:spPr>
              <a:xfrm>
                <a:off x="536575" y="3059813"/>
                <a:ext cx="4709174" cy="490840"/>
              </a:xfrm>
              <a:prstGeom prst="rect">
                <a:avLst/>
              </a:prstGeom>
            </p:spPr>
            <p:txBody>
              <a:bodyPr wrap="none">
                <a:spAutoFit/>
              </a:bodyPr>
              <a:lstStyle/>
              <a:p>
                <a:r>
                  <a:rPr lang="en-CA" i="1" dirty="0" smtClean="0"/>
                  <a:t>r</a:t>
                </a:r>
                <a14:m>
                  <m:oMath xmlns:m="http://schemas.openxmlformats.org/officeDocument/2006/math">
                    <m:r>
                      <a:rPr lang="en-CA" i="1">
                        <a:latin typeface="Cambria Math" panose="02040503050406030204" pitchFamily="18" charset="0"/>
                      </a:rPr>
                      <m:t>(</m:t>
                    </m:r>
                    <m:r>
                      <a:rPr lang="en-CA" i="1">
                        <a:latin typeface="Cambria Math" panose="02040503050406030204" pitchFamily="18" charset="0"/>
                      </a:rPr>
                      <m:t>𝑡</m:t>
                    </m:r>
                    <m:r>
                      <a:rPr lang="en-CA" i="1">
                        <a:latin typeface="Cambria Math" panose="02040503050406030204" pitchFamily="18" charset="0"/>
                      </a:rPr>
                      <m:t>)= </m:t>
                    </m:r>
                    <m:nary>
                      <m:naryPr>
                        <m:chr m:val="∑"/>
                        <m:supHide m:val="on"/>
                        <m:ctrlPr>
                          <a:rPr lang="en-CA" i="1">
                            <a:latin typeface="Cambria Math" charset="0"/>
                          </a:rPr>
                        </m:ctrlPr>
                      </m:naryPr>
                      <m:sub>
                        <m:r>
                          <a:rPr lang="en-CA" b="0" i="1" smtClean="0">
                            <a:latin typeface="Cambria Math" panose="02040503050406030204" pitchFamily="18" charset="0"/>
                          </a:rPr>
                          <m:t>𝑥</m:t>
                        </m:r>
                        <m:r>
                          <a:rPr lang="en-CA" b="0" i="1" smtClean="0">
                            <a:latin typeface="Cambria Math" panose="02040503050406030204" pitchFamily="18" charset="0"/>
                          </a:rPr>
                          <m:t>,</m:t>
                        </m:r>
                        <m:r>
                          <a:rPr lang="en-CA" b="0" i="1" smtClean="0">
                            <a:latin typeface="Cambria Math" panose="02040503050406030204" pitchFamily="18" charset="0"/>
                          </a:rPr>
                          <m:t>𝑦</m:t>
                        </m:r>
                        <m:r>
                          <a:rPr lang="en-CA" b="0" i="1" smtClean="0">
                            <a:latin typeface="Cambria Math" panose="02040503050406030204" pitchFamily="18" charset="0"/>
                          </a:rPr>
                          <m:t>,</m:t>
                        </m:r>
                        <m:r>
                          <a:rPr lang="en-CA" i="1">
                            <a:latin typeface="Cambria Math" panose="02040503050406030204" pitchFamily="18" charset="0"/>
                            <a:ea typeface="Cambria Math" panose="02040503050406030204" pitchFamily="18" charset="0"/>
                          </a:rPr>
                          <m:t>𝜏</m:t>
                        </m:r>
                      </m:sub>
                      <m:sup/>
                      <m:e>
                        <m:r>
                          <a:rPr lang="en-CA" i="1">
                            <a:latin typeface="Cambria Math" panose="02040503050406030204" pitchFamily="18" charset="0"/>
                          </a:rPr>
                          <m:t>h</m:t>
                        </m:r>
                        <m:r>
                          <a:rPr lang="en-CA" i="1">
                            <a:latin typeface="Cambria Math" panose="02040503050406030204" pitchFamily="18" charset="0"/>
                          </a:rPr>
                          <m:t>(</m:t>
                        </m:r>
                        <m:r>
                          <a:rPr lang="en-CA" i="1">
                            <a:latin typeface="Cambria Math" panose="02040503050406030204" pitchFamily="18" charset="0"/>
                          </a:rPr>
                          <m:t>𝑥</m:t>
                        </m:r>
                        <m:r>
                          <a:rPr lang="en-CA" i="1">
                            <a:latin typeface="Cambria Math" panose="02040503050406030204" pitchFamily="18" charset="0"/>
                          </a:rPr>
                          <m:t>,</m:t>
                        </m:r>
                        <m:r>
                          <a:rPr lang="en-CA" i="1">
                            <a:latin typeface="Cambria Math" panose="02040503050406030204" pitchFamily="18" charset="0"/>
                          </a:rPr>
                          <m:t>𝑦</m:t>
                        </m:r>
                        <m:r>
                          <a:rPr lang="en-US" i="1">
                            <a:latin typeface="Cambria Math" panose="02040503050406030204" pitchFamily="18" charset="0"/>
                          </a:rPr>
                          <m:t>,</m:t>
                        </m:r>
                        <m:r>
                          <a:rPr lang="en-CA" i="1">
                            <a:latin typeface="Cambria Math" panose="02040503050406030204" pitchFamily="18" charset="0"/>
                            <a:ea typeface="Cambria Math" panose="02040503050406030204" pitchFamily="18" charset="0"/>
                          </a:rPr>
                          <m:t>𝜏</m:t>
                        </m:r>
                        <m:r>
                          <a:rPr lang="en-CA" i="1">
                            <a:latin typeface="Cambria Math" panose="02040503050406030204" pitchFamily="18" charset="0"/>
                          </a:rPr>
                          <m:t>)</m:t>
                        </m:r>
                        <m:r>
                          <a:rPr lang="en-CA" i="1">
                            <a:latin typeface="Cambria Math" panose="02040503050406030204" pitchFamily="18" charset="0"/>
                          </a:rPr>
                          <m:t>𝑠</m:t>
                        </m:r>
                        <m:d>
                          <m:dPr>
                            <m:ctrlPr>
                              <a:rPr lang="en-CA" i="1">
                                <a:latin typeface="Cambria Math" charset="0"/>
                              </a:rPr>
                            </m:ctrlPr>
                          </m:dPr>
                          <m:e>
                            <m:r>
                              <a:rPr lang="en-CA" i="1">
                                <a:latin typeface="Cambria Math" panose="02040503050406030204" pitchFamily="18" charset="0"/>
                              </a:rPr>
                              <m:t>𝑥</m:t>
                            </m:r>
                            <m:r>
                              <a:rPr lang="en-CA" i="1">
                                <a:latin typeface="Cambria Math" panose="02040503050406030204" pitchFamily="18" charset="0"/>
                              </a:rPr>
                              <m:t>,</m:t>
                            </m:r>
                            <m:r>
                              <a:rPr lang="en-CA" i="1">
                                <a:latin typeface="Cambria Math" panose="02040503050406030204" pitchFamily="18" charset="0"/>
                              </a:rPr>
                              <m:t>𝑦</m:t>
                            </m:r>
                            <m:r>
                              <a:rPr lang="en-CA" i="1">
                                <a:latin typeface="Cambria Math" panose="02040503050406030204" pitchFamily="18" charset="0"/>
                              </a:rPr>
                              <m:t>,</m:t>
                            </m:r>
                            <m:r>
                              <a:rPr lang="en-CA" i="1">
                                <a:latin typeface="Cambria Math" panose="02040503050406030204" pitchFamily="18" charset="0"/>
                              </a:rPr>
                              <m:t>𝑡</m:t>
                            </m:r>
                            <m:r>
                              <a:rPr lang="en-CA" i="1">
                                <a:latin typeface="Cambria Math" panose="02040503050406030204" pitchFamily="18" charset="0"/>
                              </a:rPr>
                              <m:t>−</m:t>
                            </m:r>
                            <m:r>
                              <a:rPr lang="en-CA" i="1">
                                <a:latin typeface="Cambria Math" panose="02040503050406030204" pitchFamily="18" charset="0"/>
                                <a:ea typeface="Cambria Math" panose="02040503050406030204" pitchFamily="18" charset="0"/>
                              </a:rPr>
                              <m:t>𝜏</m:t>
                            </m:r>
                          </m:e>
                        </m:d>
                      </m:e>
                    </m:nary>
                  </m:oMath>
                </a14:m>
                <a:endParaRPr lang="en-CA" i="1" dirty="0"/>
              </a:p>
            </p:txBody>
          </p:sp>
        </mc:Choice>
        <mc:Fallback xmlns="">
          <p:sp>
            <p:nvSpPr>
              <p:cNvPr id="10" name="Rectangle 9"/>
              <p:cNvSpPr>
                <a:spLocks noRot="1" noChangeAspect="1" noMove="1" noResize="1" noEditPoints="1" noAdjustHandles="1" noChangeArrowheads="1" noChangeShapeType="1" noTextEdit="1"/>
              </p:cNvSpPr>
              <p:nvPr/>
            </p:nvSpPr>
            <p:spPr>
              <a:xfrm>
                <a:off x="536575" y="3059813"/>
                <a:ext cx="4709174" cy="490840"/>
              </a:xfrm>
              <a:prstGeom prst="rect">
                <a:avLst/>
              </a:prstGeom>
              <a:blipFill rotWithShape="0">
                <a:blip r:embed="rId6"/>
                <a:stretch>
                  <a:fillRect l="-1940" t="-122500" b="-181250"/>
                </a:stretch>
              </a:blipFill>
            </p:spPr>
            <p:txBody>
              <a:bodyPr/>
              <a:lstStyle/>
              <a:p>
                <a:r>
                  <a:rPr lang="en-US">
                    <a:noFill/>
                  </a:rPr>
                  <a:t> </a:t>
                </a:r>
              </a:p>
            </p:txBody>
          </p:sp>
        </mc:Fallback>
      </mc:AlternateContent>
    </p:spTree>
    <p:extLst>
      <p:ext uri="{BB962C8B-B14F-4D97-AF65-F5344CB8AC3E}">
        <p14:creationId xmlns:p14="http://schemas.microsoft.com/office/powerpoint/2010/main" val="65153597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5"/>
              <p:cNvSpPr/>
              <p:nvPr/>
            </p:nvSpPr>
            <p:spPr>
              <a:xfrm>
                <a:off x="1844751" y="2110570"/>
                <a:ext cx="5586594" cy="503792"/>
              </a:xfrm>
              <a:prstGeom prst="rect">
                <a:avLst/>
              </a:prstGeom>
            </p:spPr>
            <p:txBody>
              <a:bodyPr wrap="none">
                <a:spAutoFit/>
              </a:bodyPr>
              <a:lstStyle/>
              <a:p>
                <a:r>
                  <a:rPr lang="en-CA" i="1" dirty="0" smtClean="0"/>
                  <a:t>r</a:t>
                </a:r>
                <a14:m>
                  <m:oMath xmlns:m="http://schemas.openxmlformats.org/officeDocument/2006/math">
                    <m:r>
                      <a:rPr lang="en-CA" i="1">
                        <a:latin typeface="Cambria Math" panose="02040503050406030204" pitchFamily="18" charset="0"/>
                      </a:rPr>
                      <m:t>(</m:t>
                    </m:r>
                    <m:r>
                      <a:rPr lang="en-CA" i="1">
                        <a:latin typeface="Cambria Math" panose="02040503050406030204" pitchFamily="18" charset="0"/>
                      </a:rPr>
                      <m:t>𝑡</m:t>
                    </m:r>
                    <m:r>
                      <a:rPr lang="en-CA" i="1">
                        <a:latin typeface="Cambria Math" panose="02040503050406030204" pitchFamily="18" charset="0"/>
                      </a:rPr>
                      <m:t>)= </m:t>
                    </m:r>
                    <m:nary>
                      <m:naryPr>
                        <m:chr m:val="∑"/>
                        <m:supHide m:val="on"/>
                        <m:ctrlPr>
                          <a:rPr lang="en-CA" i="1">
                            <a:latin typeface="Cambria Math" charset="0"/>
                          </a:rPr>
                        </m:ctrlPr>
                      </m:naryPr>
                      <m:sub>
                        <m:r>
                          <a:rPr lang="en-CA" b="0" i="1" smtClean="0">
                            <a:latin typeface="Cambria Math" panose="02040503050406030204" pitchFamily="18" charset="0"/>
                          </a:rPr>
                          <m:t>𝑖</m:t>
                        </m:r>
                        <m:r>
                          <a:rPr lang="en-CA" b="0" i="1" smtClean="0">
                            <a:latin typeface="Cambria Math" panose="02040503050406030204" pitchFamily="18" charset="0"/>
                          </a:rPr>
                          <m:t>,</m:t>
                        </m:r>
                        <m:r>
                          <a:rPr lang="en-CA" b="0" i="1" smtClean="0">
                            <a:latin typeface="Cambria Math" panose="02040503050406030204" pitchFamily="18" charset="0"/>
                          </a:rPr>
                          <m:t>𝑗</m:t>
                        </m:r>
                        <m:r>
                          <a:rPr lang="en-CA" b="0" i="1" smtClean="0">
                            <a:latin typeface="Cambria Math" panose="02040503050406030204" pitchFamily="18" charset="0"/>
                          </a:rPr>
                          <m:t>,</m:t>
                        </m:r>
                        <m:r>
                          <a:rPr lang="en-CA" i="1">
                            <a:latin typeface="Cambria Math" panose="02040503050406030204" pitchFamily="18" charset="0"/>
                            <a:ea typeface="Cambria Math" panose="02040503050406030204" pitchFamily="18" charset="0"/>
                          </a:rPr>
                          <m:t>𝜏</m:t>
                        </m:r>
                      </m:sub>
                      <m:sup/>
                      <m:e>
                        <m:r>
                          <a:rPr lang="en-CA" i="1">
                            <a:latin typeface="Cambria Math" panose="02040503050406030204" pitchFamily="18" charset="0"/>
                          </a:rPr>
                          <m:t>𝑠</m:t>
                        </m:r>
                        <m:d>
                          <m:dPr>
                            <m:ctrlPr>
                              <a:rPr lang="en-CA" i="1">
                                <a:latin typeface="Cambria Math" charset="0"/>
                              </a:rPr>
                            </m:ctrlPr>
                          </m:dPr>
                          <m:e>
                            <m:r>
                              <a:rPr lang="en-CA" b="0" i="1" smtClean="0">
                                <a:latin typeface="Cambria Math" panose="02040503050406030204" pitchFamily="18" charset="0"/>
                              </a:rPr>
                              <m:t>𝑥</m:t>
                            </m:r>
                            <m:r>
                              <a:rPr lang="en-CA" b="0" i="1" smtClean="0">
                                <a:latin typeface="Cambria Math" panose="02040503050406030204" pitchFamily="18" charset="0"/>
                              </a:rPr>
                              <m:t>−</m:t>
                            </m:r>
                            <m:r>
                              <a:rPr lang="en-CA" b="0" i="1" smtClean="0">
                                <a:latin typeface="Cambria Math" panose="02040503050406030204" pitchFamily="18" charset="0"/>
                              </a:rPr>
                              <m:t>𝑖</m:t>
                            </m:r>
                            <m:r>
                              <a:rPr lang="en-CA" b="0" i="1" smtClean="0">
                                <a:latin typeface="Cambria Math" panose="02040503050406030204" pitchFamily="18" charset="0"/>
                              </a:rPr>
                              <m:t>,</m:t>
                            </m:r>
                            <m:r>
                              <a:rPr lang="en-CA" b="0" i="1" smtClean="0">
                                <a:latin typeface="Cambria Math" panose="02040503050406030204" pitchFamily="18" charset="0"/>
                              </a:rPr>
                              <m:t>𝑦</m:t>
                            </m:r>
                            <m:r>
                              <a:rPr lang="en-CA" b="0" i="1" smtClean="0">
                                <a:latin typeface="Cambria Math" panose="02040503050406030204" pitchFamily="18" charset="0"/>
                              </a:rPr>
                              <m:t>−</m:t>
                            </m:r>
                            <m:r>
                              <a:rPr lang="en-CA" b="0" i="1" smtClean="0">
                                <a:latin typeface="Cambria Math" panose="02040503050406030204" pitchFamily="18" charset="0"/>
                              </a:rPr>
                              <m:t>𝑗</m:t>
                            </m:r>
                            <m:r>
                              <a:rPr lang="en-CA" b="0" i="1" smtClean="0">
                                <a:latin typeface="Cambria Math" panose="02040503050406030204" pitchFamily="18" charset="0"/>
                              </a:rPr>
                              <m:t>,</m:t>
                            </m:r>
                            <m:r>
                              <a:rPr lang="en-CA" i="1">
                                <a:latin typeface="Cambria Math" panose="02040503050406030204" pitchFamily="18" charset="0"/>
                              </a:rPr>
                              <m:t>𝑡</m:t>
                            </m:r>
                            <m:r>
                              <a:rPr lang="en-CA" i="1">
                                <a:latin typeface="Cambria Math" panose="02040503050406030204" pitchFamily="18" charset="0"/>
                              </a:rPr>
                              <m:t>−</m:t>
                            </m:r>
                            <m:r>
                              <a:rPr lang="en-CA" i="1">
                                <a:latin typeface="Cambria Math" panose="02040503050406030204" pitchFamily="18" charset="0"/>
                                <a:ea typeface="Cambria Math" panose="02040503050406030204" pitchFamily="18" charset="0"/>
                              </a:rPr>
                              <m:t>𝜏</m:t>
                            </m:r>
                          </m:e>
                        </m:d>
                        <m:r>
                          <a:rPr lang="en-CA" b="0" i="1" smtClean="0">
                            <a:latin typeface="Cambria Math" panose="02040503050406030204" pitchFamily="18" charset="0"/>
                          </a:rPr>
                          <m:t>h</m:t>
                        </m:r>
                        <m:r>
                          <a:rPr lang="en-CA" b="0" i="1" smtClean="0">
                            <a:latin typeface="Cambria Math" panose="02040503050406030204" pitchFamily="18" charset="0"/>
                          </a:rPr>
                          <m:t>(</m:t>
                        </m:r>
                        <m:r>
                          <a:rPr lang="en-CA" b="0" i="1" smtClean="0">
                            <a:latin typeface="Cambria Math" panose="02040503050406030204" pitchFamily="18" charset="0"/>
                          </a:rPr>
                          <m:t>𝑖</m:t>
                        </m:r>
                        <m:r>
                          <a:rPr lang="en-CA" b="0" i="1" smtClean="0">
                            <a:latin typeface="Cambria Math" panose="02040503050406030204" pitchFamily="18" charset="0"/>
                          </a:rPr>
                          <m:t>,</m:t>
                        </m:r>
                        <m:r>
                          <a:rPr lang="en-CA" b="0" i="1" smtClean="0">
                            <a:latin typeface="Cambria Math" panose="02040503050406030204" pitchFamily="18" charset="0"/>
                          </a:rPr>
                          <m:t>𝑗</m:t>
                        </m:r>
                        <m:r>
                          <a:rPr lang="en-CA" b="0" i="1" smtClean="0">
                            <a:latin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𝜏</m:t>
                        </m:r>
                        <m:r>
                          <a:rPr lang="en-CA" b="0" i="1" smtClean="0">
                            <a:latin typeface="Cambria Math" panose="02040503050406030204" pitchFamily="18" charset="0"/>
                          </a:rPr>
                          <m:t>)</m:t>
                        </m:r>
                      </m:e>
                    </m:nary>
                  </m:oMath>
                </a14:m>
                <a:endParaRPr lang="en-CA" i="1" dirty="0"/>
              </a:p>
            </p:txBody>
          </p:sp>
        </mc:Choice>
        <mc:Fallback xmlns="">
          <p:sp>
            <p:nvSpPr>
              <p:cNvPr id="6" name="Rectangle 5"/>
              <p:cNvSpPr>
                <a:spLocks noRot="1" noChangeAspect="1" noMove="1" noResize="1" noEditPoints="1" noAdjustHandles="1" noChangeArrowheads="1" noChangeShapeType="1" noTextEdit="1"/>
              </p:cNvSpPr>
              <p:nvPr/>
            </p:nvSpPr>
            <p:spPr>
              <a:xfrm>
                <a:off x="1844751" y="2110570"/>
                <a:ext cx="5586594" cy="503792"/>
              </a:xfrm>
              <a:prstGeom prst="rect">
                <a:avLst/>
              </a:prstGeom>
              <a:blipFill>
                <a:blip r:embed="rId2"/>
                <a:stretch>
                  <a:fillRect l="-1747" t="-118072" b="-171084"/>
                </a:stretch>
              </a:blipFill>
            </p:spPr>
            <p:txBody>
              <a:bodyPr/>
              <a:lstStyle/>
              <a:p>
                <a:r>
                  <a:rPr lang="en-CA">
                    <a:noFill/>
                  </a:rPr>
                  <a:t> </a:t>
                </a:r>
              </a:p>
            </p:txBody>
          </p:sp>
        </mc:Fallback>
      </mc:AlternateContent>
      <p:sp>
        <p:nvSpPr>
          <p:cNvPr id="8" name="TextBox 7"/>
          <p:cNvSpPr txBox="1"/>
          <p:nvPr/>
        </p:nvSpPr>
        <p:spPr>
          <a:xfrm>
            <a:off x="7578670" y="6581001"/>
            <a:ext cx="1976034" cy="276999"/>
          </a:xfrm>
          <a:prstGeom prst="rect">
            <a:avLst/>
          </a:prstGeom>
          <a:noFill/>
        </p:spPr>
        <p:txBody>
          <a:bodyPr wrap="square" rtlCol="0">
            <a:spAutoFit/>
          </a:bodyPr>
          <a:lstStyle/>
          <a:p>
            <a:r>
              <a:rPr lang="en-CA" sz="1200" dirty="0" err="1" smtClean="0">
                <a:latin typeface="Arial" panose="020B0604020202020204" pitchFamily="34" charset="0"/>
                <a:cs typeface="Arial" panose="020B0604020202020204" pitchFamily="34" charset="0"/>
              </a:rPr>
              <a:t>Vintch</a:t>
            </a:r>
            <a:r>
              <a:rPr lang="en-CA" sz="1200" dirty="0" smtClean="0">
                <a:latin typeface="Arial" panose="020B0604020202020204" pitchFamily="34" charset="0"/>
                <a:cs typeface="Arial" panose="020B0604020202020204" pitchFamily="34" charset="0"/>
              </a:rPr>
              <a:t> et al., 2015</a:t>
            </a:r>
            <a:endParaRPr lang="en-CA" sz="1200" dirty="0">
              <a:latin typeface="Arial" panose="020B0604020202020204" pitchFamily="34" charset="0"/>
              <a:cs typeface="Arial" panose="020B0604020202020204" pitchFamily="34" charset="0"/>
            </a:endParaRPr>
          </a:p>
        </p:txBody>
      </p:sp>
      <p:sp>
        <p:nvSpPr>
          <p:cNvPr id="9" name="TextBox 8"/>
          <p:cNvSpPr txBox="1"/>
          <p:nvPr/>
        </p:nvSpPr>
        <p:spPr>
          <a:xfrm>
            <a:off x="2677152" y="213146"/>
            <a:ext cx="4264572" cy="461665"/>
          </a:xfrm>
          <a:prstGeom prst="rect">
            <a:avLst/>
          </a:prstGeom>
          <a:noFill/>
        </p:spPr>
        <p:txBody>
          <a:bodyPr wrap="square" rtlCol="0">
            <a:spAutoFit/>
          </a:bodyPr>
          <a:lstStyle/>
          <a:p>
            <a:r>
              <a:rPr lang="en-CA" dirty="0" smtClean="0"/>
              <a:t>Convolution in space and time</a:t>
            </a:r>
            <a:endParaRPr lang="en-CA" dirty="0"/>
          </a:p>
        </p:txBody>
      </p:sp>
      <p:sp>
        <p:nvSpPr>
          <p:cNvPr id="2" name="TextBox 1"/>
          <p:cNvSpPr txBox="1"/>
          <p:nvPr/>
        </p:nvSpPr>
        <p:spPr>
          <a:xfrm>
            <a:off x="1589665" y="4765729"/>
            <a:ext cx="6439546" cy="461665"/>
          </a:xfrm>
          <a:prstGeom prst="rect">
            <a:avLst/>
          </a:prstGeom>
          <a:noFill/>
        </p:spPr>
        <p:txBody>
          <a:bodyPr wrap="square" rtlCol="0">
            <a:spAutoFit/>
          </a:bodyPr>
          <a:lstStyle/>
          <a:p>
            <a:r>
              <a:rPr lang="en-CA" dirty="0" smtClean="0"/>
              <a:t>This model has convolution in space and time.</a:t>
            </a:r>
            <a:endParaRPr lang="en-CA" dirty="0"/>
          </a:p>
        </p:txBody>
      </p:sp>
    </p:spTree>
    <p:extLst>
      <p:ext uri="{BB962C8B-B14F-4D97-AF65-F5344CB8AC3E}">
        <p14:creationId xmlns:p14="http://schemas.microsoft.com/office/powerpoint/2010/main" val="418089081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3828079" y="1530610"/>
            <a:ext cx="3057525" cy="3099661"/>
            <a:chOff x="3208148" y="898902"/>
            <a:chExt cx="3057525" cy="3099661"/>
          </a:xfrm>
        </p:grpSpPr>
        <p:pic>
          <p:nvPicPr>
            <p:cNvPr id="9" name="Picture 8"/>
            <p:cNvPicPr>
              <a:picLocks noChangeAspect="1"/>
            </p:cNvPicPr>
            <p:nvPr/>
          </p:nvPicPr>
          <p:blipFill>
            <a:blip r:embed="rId2"/>
            <a:stretch>
              <a:fillRect/>
            </a:stretch>
          </p:blipFill>
          <p:spPr>
            <a:xfrm>
              <a:off x="3208148" y="898902"/>
              <a:ext cx="3057525" cy="3028950"/>
            </a:xfrm>
            <a:prstGeom prst="rect">
              <a:avLst/>
            </a:prstGeom>
          </p:spPr>
        </p:pic>
        <p:sp>
          <p:nvSpPr>
            <p:cNvPr id="10" name="Rectangle 9"/>
            <p:cNvSpPr/>
            <p:nvPr/>
          </p:nvSpPr>
          <p:spPr bwMode="auto">
            <a:xfrm>
              <a:off x="4192292" y="3626603"/>
              <a:ext cx="1945037" cy="37196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smtClean="0">
                <a:ln>
                  <a:noFill/>
                </a:ln>
                <a:solidFill>
                  <a:schemeClr val="tx1"/>
                </a:solidFill>
                <a:effectLst/>
                <a:latin typeface="Times" pitchFamily="-112" charset="0"/>
              </a:endParaRPr>
            </a:p>
          </p:txBody>
        </p:sp>
      </p:grpSp>
      <p:sp>
        <p:nvSpPr>
          <p:cNvPr id="4" name="TextBox 3"/>
          <p:cNvSpPr txBox="1"/>
          <p:nvPr/>
        </p:nvSpPr>
        <p:spPr>
          <a:xfrm>
            <a:off x="976392" y="2557221"/>
            <a:ext cx="1588577" cy="523220"/>
          </a:xfrm>
          <a:prstGeom prst="rect">
            <a:avLst/>
          </a:prstGeom>
          <a:noFill/>
        </p:spPr>
        <p:txBody>
          <a:bodyPr wrap="square" rtlCol="0">
            <a:spAutoFit/>
          </a:bodyPr>
          <a:lstStyle/>
          <a:p>
            <a:r>
              <a:rPr lang="en-CA" sz="1400" dirty="0" smtClean="0">
                <a:latin typeface="Arial" panose="020B0604020202020204" pitchFamily="34" charset="0"/>
                <a:cs typeface="Arial" panose="020B0604020202020204" pitchFamily="34" charset="0"/>
              </a:rPr>
              <a:t>Complex cell receptive field</a:t>
            </a:r>
            <a:endParaRPr lang="en-CA" sz="1400" dirty="0">
              <a:latin typeface="Arial" panose="020B0604020202020204" pitchFamily="34" charset="0"/>
              <a:cs typeface="Arial" panose="020B0604020202020204" pitchFamily="34" charset="0"/>
            </a:endParaRPr>
          </a:p>
        </p:txBody>
      </p:sp>
      <p:cxnSp>
        <p:nvCxnSpPr>
          <p:cNvPr id="6" name="Straight Connector 5"/>
          <p:cNvCxnSpPr/>
          <p:nvPr/>
        </p:nvCxnSpPr>
        <p:spPr bwMode="auto">
          <a:xfrm flipV="1">
            <a:off x="1999281" y="1534333"/>
            <a:ext cx="2022529" cy="163507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a:off x="1999281" y="3990814"/>
            <a:ext cx="1960535" cy="27122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2" name="TextBox 11"/>
          <p:cNvSpPr txBox="1"/>
          <p:nvPr/>
        </p:nvSpPr>
        <p:spPr>
          <a:xfrm>
            <a:off x="7245457" y="6501539"/>
            <a:ext cx="1976034" cy="276999"/>
          </a:xfrm>
          <a:prstGeom prst="rect">
            <a:avLst/>
          </a:prstGeom>
          <a:noFill/>
        </p:spPr>
        <p:txBody>
          <a:bodyPr wrap="square" rtlCol="0">
            <a:spAutoFit/>
          </a:bodyPr>
          <a:lstStyle/>
          <a:p>
            <a:r>
              <a:rPr lang="en-CA" sz="1200" dirty="0" smtClean="0">
                <a:latin typeface="Arial" panose="020B0604020202020204" pitchFamily="34" charset="0"/>
                <a:cs typeface="Arial" panose="020B0604020202020204" pitchFamily="34" charset="0"/>
              </a:rPr>
              <a:t>Sasaki &amp; </a:t>
            </a:r>
            <a:r>
              <a:rPr lang="en-CA" sz="1200" dirty="0" err="1" smtClean="0">
                <a:latin typeface="Arial" panose="020B0604020202020204" pitchFamily="34" charset="0"/>
                <a:cs typeface="Arial" panose="020B0604020202020204" pitchFamily="34" charset="0"/>
              </a:rPr>
              <a:t>Ohzawa</a:t>
            </a:r>
            <a:r>
              <a:rPr lang="en-CA" sz="1200" dirty="0" smtClean="0">
                <a:latin typeface="Arial" panose="020B0604020202020204" pitchFamily="34" charset="0"/>
                <a:cs typeface="Arial" panose="020B0604020202020204" pitchFamily="34" charset="0"/>
              </a:rPr>
              <a:t>, 2007</a:t>
            </a:r>
            <a:endParaRPr lang="en-CA" sz="1200" dirty="0">
              <a:latin typeface="Arial" panose="020B0604020202020204" pitchFamily="34" charset="0"/>
              <a:cs typeface="Arial" panose="020B0604020202020204" pitchFamily="34" charset="0"/>
            </a:endParaRPr>
          </a:p>
        </p:txBody>
      </p:sp>
      <p:sp>
        <p:nvSpPr>
          <p:cNvPr id="13" name="TextBox 12"/>
          <p:cNvSpPr txBox="1"/>
          <p:nvPr/>
        </p:nvSpPr>
        <p:spPr>
          <a:xfrm>
            <a:off x="1836549" y="140454"/>
            <a:ext cx="5408908" cy="461665"/>
          </a:xfrm>
          <a:prstGeom prst="rect">
            <a:avLst/>
          </a:prstGeom>
          <a:noFill/>
        </p:spPr>
        <p:txBody>
          <a:bodyPr wrap="square" rtlCol="0">
            <a:spAutoFit/>
          </a:bodyPr>
          <a:lstStyle/>
          <a:p>
            <a:r>
              <a:rPr lang="en-CA" dirty="0" smtClean="0"/>
              <a:t>Spatial convolution in V1 complex cells</a:t>
            </a:r>
            <a:endParaRPr lang="en-CA" dirty="0"/>
          </a:p>
        </p:txBody>
      </p:sp>
      <p:sp>
        <p:nvSpPr>
          <p:cNvPr id="14" name="TextBox 13"/>
          <p:cNvSpPr txBox="1"/>
          <p:nvPr/>
        </p:nvSpPr>
        <p:spPr>
          <a:xfrm>
            <a:off x="468823" y="5758605"/>
            <a:ext cx="7954505" cy="276999"/>
          </a:xfrm>
          <a:prstGeom prst="rect">
            <a:avLst/>
          </a:prstGeom>
          <a:noFill/>
        </p:spPr>
        <p:txBody>
          <a:bodyPr wrap="square" rtlCol="0">
            <a:spAutoFit/>
          </a:bodyPr>
          <a:lstStyle/>
          <a:p>
            <a:r>
              <a:rPr lang="en-CA" sz="1200" dirty="0" smtClean="0">
                <a:latin typeface="Arial" panose="020B0604020202020204" pitchFamily="34" charset="0"/>
                <a:cs typeface="Arial" panose="020B0604020202020204" pitchFamily="34" charset="0"/>
              </a:rPr>
              <a:t>V1 complex cells are approximated by spatial convolution with a </a:t>
            </a:r>
            <a:r>
              <a:rPr lang="en-CA" sz="1200" b="1" dirty="0" smtClean="0">
                <a:latin typeface="Arial" panose="020B0604020202020204" pitchFamily="34" charset="0"/>
                <a:cs typeface="Arial" panose="020B0604020202020204" pitchFamily="34" charset="0"/>
              </a:rPr>
              <a:t>subunit</a:t>
            </a:r>
            <a:r>
              <a:rPr lang="en-CA" sz="1200" dirty="0" smtClean="0">
                <a:latin typeface="Arial" panose="020B0604020202020204" pitchFamily="34" charset="0"/>
                <a:cs typeface="Arial" panose="020B0604020202020204" pitchFamily="34" charset="0"/>
              </a:rPr>
              <a:t> that looks like a simple cell receptive field.</a:t>
            </a:r>
            <a:endParaRPr lang="en-CA" sz="1200" dirty="0">
              <a:latin typeface="Arial" panose="020B0604020202020204" pitchFamily="34" charset="0"/>
              <a:cs typeface="Arial" panose="020B0604020202020204" pitchFamily="34" charset="0"/>
            </a:endParaRPr>
          </a:p>
        </p:txBody>
      </p:sp>
      <p:sp>
        <p:nvSpPr>
          <p:cNvPr id="15" name="Rectangle 14"/>
          <p:cNvSpPr/>
          <p:nvPr/>
        </p:nvSpPr>
        <p:spPr bwMode="auto">
          <a:xfrm>
            <a:off x="1146874" y="3162951"/>
            <a:ext cx="869658" cy="86965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smtClean="0">
              <a:ln>
                <a:noFill/>
              </a:ln>
              <a:solidFill>
                <a:schemeClr val="tx1"/>
              </a:solidFill>
              <a:effectLst/>
              <a:latin typeface="Times" pitchFamily="-112" charset="0"/>
            </a:endParaRPr>
          </a:p>
        </p:txBody>
      </p:sp>
      <p:sp>
        <p:nvSpPr>
          <p:cNvPr id="16" name="Oval 15"/>
          <p:cNvSpPr/>
          <p:nvPr/>
        </p:nvSpPr>
        <p:spPr bwMode="auto">
          <a:xfrm>
            <a:off x="1271882" y="3188329"/>
            <a:ext cx="112143" cy="1121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sp>
        <p:nvSpPr>
          <p:cNvPr id="17" name="Oval 16"/>
          <p:cNvSpPr/>
          <p:nvPr/>
        </p:nvSpPr>
        <p:spPr bwMode="auto">
          <a:xfrm>
            <a:off x="1453035" y="3188329"/>
            <a:ext cx="112143" cy="1121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sp>
        <p:nvSpPr>
          <p:cNvPr id="18" name="Oval 17"/>
          <p:cNvSpPr/>
          <p:nvPr/>
        </p:nvSpPr>
        <p:spPr bwMode="auto">
          <a:xfrm>
            <a:off x="1634188" y="3188329"/>
            <a:ext cx="112143" cy="1121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sp>
        <p:nvSpPr>
          <p:cNvPr id="19" name="Oval 18"/>
          <p:cNvSpPr/>
          <p:nvPr/>
        </p:nvSpPr>
        <p:spPr bwMode="auto">
          <a:xfrm>
            <a:off x="1815342" y="3188329"/>
            <a:ext cx="112143" cy="1121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sp>
        <p:nvSpPr>
          <p:cNvPr id="20" name="Oval 19"/>
          <p:cNvSpPr/>
          <p:nvPr/>
        </p:nvSpPr>
        <p:spPr bwMode="auto">
          <a:xfrm>
            <a:off x="1271882" y="3421296"/>
            <a:ext cx="112143" cy="1121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sp>
        <p:nvSpPr>
          <p:cNvPr id="21" name="Oval 20"/>
          <p:cNvSpPr/>
          <p:nvPr/>
        </p:nvSpPr>
        <p:spPr bwMode="auto">
          <a:xfrm>
            <a:off x="1453035" y="3421296"/>
            <a:ext cx="112143" cy="1121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sp>
        <p:nvSpPr>
          <p:cNvPr id="22" name="Oval 21"/>
          <p:cNvSpPr/>
          <p:nvPr/>
        </p:nvSpPr>
        <p:spPr bwMode="auto">
          <a:xfrm>
            <a:off x="1634188" y="3421296"/>
            <a:ext cx="112143" cy="1121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sp>
        <p:nvSpPr>
          <p:cNvPr id="23" name="Oval 22"/>
          <p:cNvSpPr/>
          <p:nvPr/>
        </p:nvSpPr>
        <p:spPr bwMode="auto">
          <a:xfrm>
            <a:off x="1815342" y="3421296"/>
            <a:ext cx="112143" cy="1121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sp>
        <p:nvSpPr>
          <p:cNvPr id="24" name="Oval 23"/>
          <p:cNvSpPr/>
          <p:nvPr/>
        </p:nvSpPr>
        <p:spPr bwMode="auto">
          <a:xfrm>
            <a:off x="1271882" y="3650923"/>
            <a:ext cx="112143" cy="1121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sp>
        <p:nvSpPr>
          <p:cNvPr id="25" name="Oval 24"/>
          <p:cNvSpPr/>
          <p:nvPr/>
        </p:nvSpPr>
        <p:spPr bwMode="auto">
          <a:xfrm>
            <a:off x="1453035" y="3650923"/>
            <a:ext cx="112143" cy="1121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sp>
        <p:nvSpPr>
          <p:cNvPr id="26" name="Oval 25"/>
          <p:cNvSpPr/>
          <p:nvPr/>
        </p:nvSpPr>
        <p:spPr bwMode="auto">
          <a:xfrm>
            <a:off x="1634188" y="3650923"/>
            <a:ext cx="112143" cy="1121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sp>
        <p:nvSpPr>
          <p:cNvPr id="27" name="Oval 26"/>
          <p:cNvSpPr/>
          <p:nvPr/>
        </p:nvSpPr>
        <p:spPr bwMode="auto">
          <a:xfrm>
            <a:off x="1815342" y="3650923"/>
            <a:ext cx="112143" cy="1121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sp>
        <p:nvSpPr>
          <p:cNvPr id="28" name="Oval 27"/>
          <p:cNvSpPr/>
          <p:nvPr/>
        </p:nvSpPr>
        <p:spPr bwMode="auto">
          <a:xfrm>
            <a:off x="1264572" y="3880550"/>
            <a:ext cx="112143" cy="1121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sp>
        <p:nvSpPr>
          <p:cNvPr id="29" name="Oval 28"/>
          <p:cNvSpPr/>
          <p:nvPr/>
        </p:nvSpPr>
        <p:spPr bwMode="auto">
          <a:xfrm>
            <a:off x="1445725" y="3880550"/>
            <a:ext cx="112143" cy="1121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sp>
        <p:nvSpPr>
          <p:cNvPr id="30" name="Oval 29"/>
          <p:cNvSpPr/>
          <p:nvPr/>
        </p:nvSpPr>
        <p:spPr bwMode="auto">
          <a:xfrm>
            <a:off x="1626878" y="3880550"/>
            <a:ext cx="112143" cy="1121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sp>
        <p:nvSpPr>
          <p:cNvPr id="31" name="Oval 30"/>
          <p:cNvSpPr/>
          <p:nvPr/>
        </p:nvSpPr>
        <p:spPr bwMode="auto">
          <a:xfrm>
            <a:off x="1808032" y="3880550"/>
            <a:ext cx="112143" cy="1121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spTree>
    <p:extLst>
      <p:ext uri="{BB962C8B-B14F-4D97-AF65-F5344CB8AC3E}">
        <p14:creationId xmlns:p14="http://schemas.microsoft.com/office/powerpoint/2010/main" val="274486307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5"/>
              <p:cNvSpPr/>
              <p:nvPr/>
            </p:nvSpPr>
            <p:spPr>
              <a:xfrm>
                <a:off x="1844751" y="2110570"/>
                <a:ext cx="5586594" cy="503792"/>
              </a:xfrm>
              <a:prstGeom prst="rect">
                <a:avLst/>
              </a:prstGeom>
            </p:spPr>
            <p:txBody>
              <a:bodyPr wrap="none">
                <a:spAutoFit/>
              </a:bodyPr>
              <a:lstStyle/>
              <a:p>
                <a:r>
                  <a:rPr lang="en-CA" i="1" dirty="0" smtClean="0"/>
                  <a:t>r</a:t>
                </a:r>
                <a14:m>
                  <m:oMath xmlns:m="http://schemas.openxmlformats.org/officeDocument/2006/math">
                    <m:r>
                      <a:rPr lang="en-CA" i="1">
                        <a:latin typeface="Cambria Math" panose="02040503050406030204" pitchFamily="18" charset="0"/>
                      </a:rPr>
                      <m:t>(</m:t>
                    </m:r>
                    <m:r>
                      <a:rPr lang="en-CA" i="1">
                        <a:latin typeface="Cambria Math" panose="02040503050406030204" pitchFamily="18" charset="0"/>
                      </a:rPr>
                      <m:t>𝑡</m:t>
                    </m:r>
                    <m:r>
                      <a:rPr lang="en-CA" i="1">
                        <a:latin typeface="Cambria Math" panose="02040503050406030204" pitchFamily="18" charset="0"/>
                      </a:rPr>
                      <m:t>)= </m:t>
                    </m:r>
                    <m:nary>
                      <m:naryPr>
                        <m:chr m:val="∑"/>
                        <m:supHide m:val="on"/>
                        <m:ctrlPr>
                          <a:rPr lang="en-CA" i="1">
                            <a:latin typeface="Cambria Math" charset="0"/>
                          </a:rPr>
                        </m:ctrlPr>
                      </m:naryPr>
                      <m:sub>
                        <m:r>
                          <a:rPr lang="en-CA" b="0" i="1" smtClean="0">
                            <a:latin typeface="Cambria Math" panose="02040503050406030204" pitchFamily="18" charset="0"/>
                          </a:rPr>
                          <m:t>𝑖</m:t>
                        </m:r>
                        <m:r>
                          <a:rPr lang="en-CA" b="0" i="1" smtClean="0">
                            <a:latin typeface="Cambria Math" panose="02040503050406030204" pitchFamily="18" charset="0"/>
                          </a:rPr>
                          <m:t>,</m:t>
                        </m:r>
                        <m:r>
                          <a:rPr lang="en-CA" b="0" i="1" smtClean="0">
                            <a:latin typeface="Cambria Math" panose="02040503050406030204" pitchFamily="18" charset="0"/>
                          </a:rPr>
                          <m:t>𝑗</m:t>
                        </m:r>
                        <m:r>
                          <a:rPr lang="en-CA" b="0" i="1" smtClean="0">
                            <a:latin typeface="Cambria Math" panose="02040503050406030204" pitchFamily="18" charset="0"/>
                          </a:rPr>
                          <m:t>,</m:t>
                        </m:r>
                        <m:r>
                          <a:rPr lang="en-CA" i="1">
                            <a:latin typeface="Cambria Math" panose="02040503050406030204" pitchFamily="18" charset="0"/>
                            <a:ea typeface="Cambria Math" panose="02040503050406030204" pitchFamily="18" charset="0"/>
                          </a:rPr>
                          <m:t>𝜏</m:t>
                        </m:r>
                      </m:sub>
                      <m:sup/>
                      <m:e>
                        <m:r>
                          <a:rPr lang="en-CA" i="1">
                            <a:latin typeface="Cambria Math" panose="02040503050406030204" pitchFamily="18" charset="0"/>
                          </a:rPr>
                          <m:t>𝑠</m:t>
                        </m:r>
                        <m:d>
                          <m:dPr>
                            <m:ctrlPr>
                              <a:rPr lang="en-CA" i="1">
                                <a:latin typeface="Cambria Math" charset="0"/>
                              </a:rPr>
                            </m:ctrlPr>
                          </m:dPr>
                          <m:e>
                            <m:r>
                              <a:rPr lang="en-CA" b="0" i="1" smtClean="0">
                                <a:latin typeface="Cambria Math" panose="02040503050406030204" pitchFamily="18" charset="0"/>
                              </a:rPr>
                              <m:t>𝑥</m:t>
                            </m:r>
                            <m:r>
                              <a:rPr lang="en-CA" b="0" i="1" smtClean="0">
                                <a:latin typeface="Cambria Math" panose="02040503050406030204" pitchFamily="18" charset="0"/>
                              </a:rPr>
                              <m:t>−</m:t>
                            </m:r>
                            <m:r>
                              <a:rPr lang="en-CA" b="0" i="1" smtClean="0">
                                <a:latin typeface="Cambria Math" panose="02040503050406030204" pitchFamily="18" charset="0"/>
                              </a:rPr>
                              <m:t>𝑖</m:t>
                            </m:r>
                            <m:r>
                              <a:rPr lang="en-CA" b="0" i="1" smtClean="0">
                                <a:latin typeface="Cambria Math" panose="02040503050406030204" pitchFamily="18" charset="0"/>
                              </a:rPr>
                              <m:t>,</m:t>
                            </m:r>
                            <m:r>
                              <a:rPr lang="en-CA" b="0" i="1" smtClean="0">
                                <a:latin typeface="Cambria Math" panose="02040503050406030204" pitchFamily="18" charset="0"/>
                              </a:rPr>
                              <m:t>𝑦</m:t>
                            </m:r>
                            <m:r>
                              <a:rPr lang="en-CA" b="0" i="1" smtClean="0">
                                <a:latin typeface="Cambria Math" panose="02040503050406030204" pitchFamily="18" charset="0"/>
                              </a:rPr>
                              <m:t>−</m:t>
                            </m:r>
                            <m:r>
                              <a:rPr lang="en-CA" b="0" i="1" smtClean="0">
                                <a:latin typeface="Cambria Math" panose="02040503050406030204" pitchFamily="18" charset="0"/>
                              </a:rPr>
                              <m:t>𝑗</m:t>
                            </m:r>
                            <m:r>
                              <a:rPr lang="en-CA" b="0" i="1" smtClean="0">
                                <a:latin typeface="Cambria Math" panose="02040503050406030204" pitchFamily="18" charset="0"/>
                              </a:rPr>
                              <m:t>,</m:t>
                            </m:r>
                            <m:r>
                              <a:rPr lang="en-CA" i="1">
                                <a:latin typeface="Cambria Math" panose="02040503050406030204" pitchFamily="18" charset="0"/>
                              </a:rPr>
                              <m:t>𝑡</m:t>
                            </m:r>
                            <m:r>
                              <a:rPr lang="en-CA" i="1">
                                <a:latin typeface="Cambria Math" panose="02040503050406030204" pitchFamily="18" charset="0"/>
                              </a:rPr>
                              <m:t>−</m:t>
                            </m:r>
                            <m:r>
                              <a:rPr lang="en-CA" i="1">
                                <a:latin typeface="Cambria Math" panose="02040503050406030204" pitchFamily="18" charset="0"/>
                                <a:ea typeface="Cambria Math" panose="02040503050406030204" pitchFamily="18" charset="0"/>
                              </a:rPr>
                              <m:t>𝜏</m:t>
                            </m:r>
                          </m:e>
                        </m:d>
                        <m:r>
                          <a:rPr lang="en-CA" b="0" i="1" smtClean="0">
                            <a:latin typeface="Cambria Math" panose="02040503050406030204" pitchFamily="18" charset="0"/>
                          </a:rPr>
                          <m:t>h</m:t>
                        </m:r>
                        <m:r>
                          <a:rPr lang="en-CA" b="0" i="1" smtClean="0">
                            <a:latin typeface="Cambria Math" panose="02040503050406030204" pitchFamily="18" charset="0"/>
                          </a:rPr>
                          <m:t>(</m:t>
                        </m:r>
                        <m:r>
                          <a:rPr lang="en-CA" b="0" i="1" smtClean="0">
                            <a:latin typeface="Cambria Math" panose="02040503050406030204" pitchFamily="18" charset="0"/>
                          </a:rPr>
                          <m:t>𝑖</m:t>
                        </m:r>
                        <m:r>
                          <a:rPr lang="en-CA" b="0" i="1" smtClean="0">
                            <a:latin typeface="Cambria Math" panose="02040503050406030204" pitchFamily="18" charset="0"/>
                          </a:rPr>
                          <m:t>,</m:t>
                        </m:r>
                        <m:r>
                          <a:rPr lang="en-CA" b="0" i="1" smtClean="0">
                            <a:latin typeface="Cambria Math" panose="02040503050406030204" pitchFamily="18" charset="0"/>
                          </a:rPr>
                          <m:t>𝑗</m:t>
                        </m:r>
                        <m:r>
                          <a:rPr lang="en-CA" b="0" i="1" smtClean="0">
                            <a:latin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𝜏</m:t>
                        </m:r>
                        <m:r>
                          <a:rPr lang="en-CA" b="0" i="1" smtClean="0">
                            <a:latin typeface="Cambria Math" panose="02040503050406030204" pitchFamily="18" charset="0"/>
                          </a:rPr>
                          <m:t>)</m:t>
                        </m:r>
                      </m:e>
                    </m:nary>
                  </m:oMath>
                </a14:m>
                <a:endParaRPr lang="en-CA" i="1" dirty="0"/>
              </a:p>
            </p:txBody>
          </p:sp>
        </mc:Choice>
        <mc:Fallback xmlns="">
          <p:sp>
            <p:nvSpPr>
              <p:cNvPr id="6" name="Rectangle 5"/>
              <p:cNvSpPr>
                <a:spLocks noRot="1" noChangeAspect="1" noMove="1" noResize="1" noEditPoints="1" noAdjustHandles="1" noChangeArrowheads="1" noChangeShapeType="1" noTextEdit="1"/>
              </p:cNvSpPr>
              <p:nvPr/>
            </p:nvSpPr>
            <p:spPr>
              <a:xfrm>
                <a:off x="1844751" y="2110570"/>
                <a:ext cx="5586594" cy="503792"/>
              </a:xfrm>
              <a:prstGeom prst="rect">
                <a:avLst/>
              </a:prstGeom>
              <a:blipFill>
                <a:blip r:embed="rId2"/>
                <a:stretch>
                  <a:fillRect l="-1747" t="-118072" b="-171084"/>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1080407" y="2925122"/>
                <a:ext cx="7115281" cy="530210"/>
              </a:xfrm>
              <a:prstGeom prst="rect">
                <a:avLst/>
              </a:prstGeom>
            </p:spPr>
            <p:txBody>
              <a:bodyPr wrap="none">
                <a:spAutoFit/>
              </a:bodyPr>
              <a:lstStyle/>
              <a:p>
                <a:r>
                  <a:rPr lang="en-CA" i="1" dirty="0" smtClean="0"/>
                  <a:t>r</a:t>
                </a:r>
                <a14:m>
                  <m:oMath xmlns:m="http://schemas.openxmlformats.org/officeDocument/2006/math">
                    <m:r>
                      <a:rPr lang="en-CA" i="1">
                        <a:latin typeface="Cambria Math" panose="02040503050406030204" pitchFamily="18" charset="0"/>
                      </a:rPr>
                      <m:t>(</m:t>
                    </m:r>
                    <m:r>
                      <a:rPr lang="en-CA" i="1">
                        <a:latin typeface="Cambria Math" panose="02040503050406030204" pitchFamily="18" charset="0"/>
                      </a:rPr>
                      <m:t>𝑡</m:t>
                    </m:r>
                    <m:r>
                      <a:rPr lang="en-CA" i="1">
                        <a:latin typeface="Cambria Math" panose="02040503050406030204" pitchFamily="18" charset="0"/>
                      </a:rPr>
                      <m:t>)=</m:t>
                    </m:r>
                    <m:nary>
                      <m:naryPr>
                        <m:chr m:val="∑"/>
                        <m:subHide m:val="on"/>
                        <m:supHide m:val="on"/>
                        <m:ctrlPr>
                          <a:rPr lang="en-CA" i="1" smtClean="0">
                            <a:latin typeface="Cambria Math" charset="0"/>
                          </a:rPr>
                        </m:ctrlPr>
                      </m:naryPr>
                      <m:sub/>
                      <m:sup/>
                      <m:e>
                        <m:r>
                          <a:rPr lang="en-CA" b="0" i="1" smtClean="0">
                            <a:latin typeface="Cambria Math" panose="02040503050406030204" pitchFamily="18" charset="0"/>
                          </a:rPr>
                          <m:t>𝑤</m:t>
                        </m:r>
                        <m:d>
                          <m:dPr>
                            <m:ctrlPr>
                              <a:rPr lang="en-CA" b="0" i="1" smtClean="0">
                                <a:latin typeface="Cambria Math" charset="0"/>
                              </a:rPr>
                            </m:ctrlPr>
                          </m:dPr>
                          <m:e>
                            <m:r>
                              <a:rPr lang="en-CA" b="0" i="1" smtClean="0">
                                <a:latin typeface="Cambria Math" panose="02040503050406030204" pitchFamily="18" charset="0"/>
                              </a:rPr>
                              <m:t>𝑥</m:t>
                            </m:r>
                            <m:r>
                              <a:rPr lang="en-CA" b="0" i="1" smtClean="0">
                                <a:latin typeface="Cambria Math" panose="02040503050406030204" pitchFamily="18" charset="0"/>
                              </a:rPr>
                              <m:t>,</m:t>
                            </m:r>
                            <m:r>
                              <a:rPr lang="en-CA" b="0" i="1" smtClean="0">
                                <a:latin typeface="Cambria Math" panose="02040503050406030204" pitchFamily="18" charset="0"/>
                              </a:rPr>
                              <m:t>𝑦</m:t>
                            </m:r>
                          </m:e>
                        </m:d>
                        <m:sSub>
                          <m:sSubPr>
                            <m:ctrlPr>
                              <a:rPr lang="en-CA" b="0" i="1" smtClean="0">
                                <a:latin typeface="Cambria Math" charset="0"/>
                              </a:rPr>
                            </m:ctrlPr>
                          </m:sSubPr>
                          <m:e>
                            <m:r>
                              <a:rPr lang="en-CA" b="0" i="1" smtClean="0">
                                <a:latin typeface="Cambria Math" panose="02040503050406030204" pitchFamily="18" charset="0"/>
                              </a:rPr>
                              <m:t>𝑓</m:t>
                            </m:r>
                          </m:e>
                          <m:sub>
                            <m:r>
                              <a:rPr lang="en-CA" b="0" i="1" smtClean="0">
                                <a:latin typeface="Cambria Math" panose="02040503050406030204" pitchFamily="18" charset="0"/>
                              </a:rPr>
                              <m:t>𝑠</m:t>
                            </m:r>
                          </m:sub>
                        </m:sSub>
                      </m:e>
                    </m:nary>
                    <m:d>
                      <m:dPr>
                        <m:begChr m:val="["/>
                        <m:endChr m:val="]"/>
                        <m:ctrlPr>
                          <a:rPr lang="en-CA" i="1" smtClean="0">
                            <a:latin typeface="Cambria Math" charset="0"/>
                          </a:rPr>
                        </m:ctrlPr>
                      </m:dPr>
                      <m:e>
                        <m:nary>
                          <m:naryPr>
                            <m:chr m:val="∑"/>
                            <m:supHide m:val="on"/>
                            <m:ctrlPr>
                              <a:rPr lang="en-CA" i="1">
                                <a:latin typeface="Cambria Math" charset="0"/>
                              </a:rPr>
                            </m:ctrlPr>
                          </m:naryPr>
                          <m:sub>
                            <m:r>
                              <a:rPr lang="en-CA" i="1">
                                <a:latin typeface="Cambria Math" panose="02040503050406030204" pitchFamily="18" charset="0"/>
                              </a:rPr>
                              <m:t>𝑖</m:t>
                            </m:r>
                            <m:r>
                              <a:rPr lang="en-CA" i="1">
                                <a:latin typeface="Cambria Math" panose="02040503050406030204" pitchFamily="18" charset="0"/>
                              </a:rPr>
                              <m:t>,</m:t>
                            </m:r>
                            <m:r>
                              <a:rPr lang="en-CA" i="1">
                                <a:latin typeface="Cambria Math" panose="02040503050406030204" pitchFamily="18" charset="0"/>
                              </a:rPr>
                              <m:t>𝑗</m:t>
                            </m:r>
                            <m:r>
                              <a:rPr lang="en-CA" i="1">
                                <a:latin typeface="Cambria Math" panose="02040503050406030204" pitchFamily="18" charset="0"/>
                              </a:rPr>
                              <m:t>,</m:t>
                            </m:r>
                            <m:r>
                              <a:rPr lang="en-CA" i="1">
                                <a:latin typeface="Cambria Math" panose="02040503050406030204" pitchFamily="18" charset="0"/>
                                <a:ea typeface="Cambria Math" panose="02040503050406030204" pitchFamily="18" charset="0"/>
                              </a:rPr>
                              <m:t>𝜏</m:t>
                            </m:r>
                          </m:sub>
                          <m:sup/>
                          <m:e>
                            <m:r>
                              <a:rPr lang="en-CA" i="1">
                                <a:latin typeface="Cambria Math" panose="02040503050406030204" pitchFamily="18" charset="0"/>
                              </a:rPr>
                              <m:t>𝑠</m:t>
                            </m:r>
                            <m:d>
                              <m:dPr>
                                <m:ctrlPr>
                                  <a:rPr lang="en-CA" i="1">
                                    <a:latin typeface="Cambria Math" charset="0"/>
                                  </a:rPr>
                                </m:ctrlPr>
                              </m:dPr>
                              <m:e>
                                <m:r>
                                  <a:rPr lang="en-CA" i="1">
                                    <a:latin typeface="Cambria Math" panose="02040503050406030204" pitchFamily="18" charset="0"/>
                                  </a:rPr>
                                  <m:t>𝑥</m:t>
                                </m:r>
                                <m:r>
                                  <a:rPr lang="en-CA" i="1">
                                    <a:latin typeface="Cambria Math" panose="02040503050406030204" pitchFamily="18" charset="0"/>
                                  </a:rPr>
                                  <m:t>−</m:t>
                                </m:r>
                                <m:r>
                                  <a:rPr lang="en-CA" i="1">
                                    <a:latin typeface="Cambria Math" panose="02040503050406030204" pitchFamily="18" charset="0"/>
                                  </a:rPr>
                                  <m:t>𝑖</m:t>
                                </m:r>
                                <m:r>
                                  <a:rPr lang="en-CA" i="1">
                                    <a:latin typeface="Cambria Math" panose="02040503050406030204" pitchFamily="18" charset="0"/>
                                  </a:rPr>
                                  <m:t>,</m:t>
                                </m:r>
                                <m:r>
                                  <a:rPr lang="en-CA" i="1">
                                    <a:latin typeface="Cambria Math" panose="02040503050406030204" pitchFamily="18" charset="0"/>
                                  </a:rPr>
                                  <m:t>𝑦</m:t>
                                </m:r>
                                <m:r>
                                  <a:rPr lang="en-CA" i="1">
                                    <a:latin typeface="Cambria Math" panose="02040503050406030204" pitchFamily="18" charset="0"/>
                                  </a:rPr>
                                  <m:t>−</m:t>
                                </m:r>
                                <m:r>
                                  <a:rPr lang="en-CA" i="1">
                                    <a:latin typeface="Cambria Math" panose="02040503050406030204" pitchFamily="18" charset="0"/>
                                  </a:rPr>
                                  <m:t>𝑗</m:t>
                                </m:r>
                                <m:r>
                                  <a:rPr lang="en-CA" i="1">
                                    <a:latin typeface="Cambria Math" panose="02040503050406030204" pitchFamily="18" charset="0"/>
                                  </a:rPr>
                                  <m:t>,</m:t>
                                </m:r>
                                <m:r>
                                  <a:rPr lang="en-CA" i="1">
                                    <a:latin typeface="Cambria Math" panose="02040503050406030204" pitchFamily="18" charset="0"/>
                                  </a:rPr>
                                  <m:t>𝑡</m:t>
                                </m:r>
                                <m:r>
                                  <a:rPr lang="en-CA" i="1">
                                    <a:latin typeface="Cambria Math" panose="02040503050406030204" pitchFamily="18" charset="0"/>
                                  </a:rPr>
                                  <m:t>−</m:t>
                                </m:r>
                                <m:r>
                                  <a:rPr lang="en-CA" i="1">
                                    <a:latin typeface="Cambria Math" panose="02040503050406030204" pitchFamily="18" charset="0"/>
                                    <a:ea typeface="Cambria Math" panose="02040503050406030204" pitchFamily="18" charset="0"/>
                                  </a:rPr>
                                  <m:t>𝜏</m:t>
                                </m:r>
                              </m:e>
                            </m:d>
                            <m:r>
                              <a:rPr lang="en-CA" i="1">
                                <a:latin typeface="Cambria Math" panose="02040503050406030204" pitchFamily="18" charset="0"/>
                                <a:ea typeface="Cambria Math" panose="02040503050406030204" pitchFamily="18" charset="0"/>
                              </a:rPr>
                              <m:t>h</m:t>
                            </m:r>
                            <m:r>
                              <a:rPr lang="en-CA" i="1">
                                <a:latin typeface="Cambria Math" panose="02040503050406030204" pitchFamily="18" charset="0"/>
                              </a:rPr>
                              <m:t>(</m:t>
                            </m:r>
                            <m:r>
                              <a:rPr lang="en-CA" i="1">
                                <a:latin typeface="Cambria Math" panose="02040503050406030204" pitchFamily="18" charset="0"/>
                              </a:rPr>
                              <m:t>𝑖</m:t>
                            </m:r>
                            <m:r>
                              <a:rPr lang="en-CA" i="1">
                                <a:latin typeface="Cambria Math" panose="02040503050406030204" pitchFamily="18" charset="0"/>
                              </a:rPr>
                              <m:t>,</m:t>
                            </m:r>
                            <m:r>
                              <a:rPr lang="en-CA" i="1">
                                <a:latin typeface="Cambria Math" panose="02040503050406030204" pitchFamily="18" charset="0"/>
                              </a:rPr>
                              <m:t>𝑗</m:t>
                            </m:r>
                            <m:r>
                              <a:rPr lang="en-CA" i="1">
                                <a:latin typeface="Cambria Math" panose="02040503050406030204" pitchFamily="18" charset="0"/>
                              </a:rPr>
                              <m:t>,</m:t>
                            </m:r>
                            <m:r>
                              <a:rPr lang="en-CA" i="1">
                                <a:latin typeface="Cambria Math" panose="02040503050406030204" pitchFamily="18" charset="0"/>
                                <a:ea typeface="Cambria Math" panose="02040503050406030204" pitchFamily="18" charset="0"/>
                              </a:rPr>
                              <m:t>𝜏</m:t>
                            </m:r>
                            <m:r>
                              <a:rPr lang="en-CA" i="1">
                                <a:latin typeface="Cambria Math" panose="02040503050406030204" pitchFamily="18" charset="0"/>
                              </a:rPr>
                              <m:t>)</m:t>
                            </m:r>
                          </m:e>
                        </m:nary>
                      </m:e>
                    </m:d>
                  </m:oMath>
                </a14:m>
                <a:endParaRPr lang="en-CA" i="1" dirty="0"/>
              </a:p>
            </p:txBody>
          </p:sp>
        </mc:Choice>
        <mc:Fallback xmlns="">
          <p:sp>
            <p:nvSpPr>
              <p:cNvPr id="7" name="Rectangle 6"/>
              <p:cNvSpPr>
                <a:spLocks noRot="1" noChangeAspect="1" noMove="1" noResize="1" noEditPoints="1" noAdjustHandles="1" noChangeArrowheads="1" noChangeShapeType="1" noTextEdit="1"/>
              </p:cNvSpPr>
              <p:nvPr/>
            </p:nvSpPr>
            <p:spPr>
              <a:xfrm>
                <a:off x="1080407" y="2925122"/>
                <a:ext cx="7115281" cy="530210"/>
              </a:xfrm>
              <a:prstGeom prst="rect">
                <a:avLst/>
              </a:prstGeom>
              <a:blipFill>
                <a:blip r:embed="rId3"/>
                <a:stretch>
                  <a:fillRect l="-1285" t="-4598" b="-17241"/>
                </a:stretch>
              </a:blipFill>
            </p:spPr>
            <p:txBody>
              <a:bodyPr/>
              <a:lstStyle/>
              <a:p>
                <a:r>
                  <a:rPr lang="en-CA">
                    <a:noFill/>
                  </a:rPr>
                  <a:t> </a:t>
                </a:r>
              </a:p>
            </p:txBody>
          </p:sp>
        </mc:Fallback>
      </mc:AlternateContent>
      <p:sp>
        <p:nvSpPr>
          <p:cNvPr id="8" name="TextBox 7"/>
          <p:cNvSpPr txBox="1"/>
          <p:nvPr/>
        </p:nvSpPr>
        <p:spPr>
          <a:xfrm>
            <a:off x="7578670" y="6581001"/>
            <a:ext cx="1976034" cy="276999"/>
          </a:xfrm>
          <a:prstGeom prst="rect">
            <a:avLst/>
          </a:prstGeom>
          <a:noFill/>
        </p:spPr>
        <p:txBody>
          <a:bodyPr wrap="square" rtlCol="0">
            <a:spAutoFit/>
          </a:bodyPr>
          <a:lstStyle/>
          <a:p>
            <a:r>
              <a:rPr lang="en-CA" sz="1200" dirty="0" err="1" smtClean="0">
                <a:latin typeface="Arial" panose="020B0604020202020204" pitchFamily="34" charset="0"/>
                <a:cs typeface="Arial" panose="020B0604020202020204" pitchFamily="34" charset="0"/>
              </a:rPr>
              <a:t>Vintch</a:t>
            </a:r>
            <a:r>
              <a:rPr lang="en-CA" sz="1200" dirty="0" smtClean="0">
                <a:latin typeface="Arial" panose="020B0604020202020204" pitchFamily="34" charset="0"/>
                <a:cs typeface="Arial" panose="020B0604020202020204" pitchFamily="34" charset="0"/>
              </a:rPr>
              <a:t> et al., 2015</a:t>
            </a:r>
            <a:endParaRPr lang="en-CA" sz="1200" dirty="0">
              <a:latin typeface="Arial" panose="020B0604020202020204" pitchFamily="34" charset="0"/>
              <a:cs typeface="Arial" panose="020B0604020202020204" pitchFamily="34" charset="0"/>
            </a:endParaRPr>
          </a:p>
        </p:txBody>
      </p:sp>
      <p:sp>
        <p:nvSpPr>
          <p:cNvPr id="9" name="TextBox 8"/>
          <p:cNvSpPr txBox="1"/>
          <p:nvPr/>
        </p:nvSpPr>
        <p:spPr>
          <a:xfrm>
            <a:off x="2677152" y="213146"/>
            <a:ext cx="4264572" cy="461665"/>
          </a:xfrm>
          <a:prstGeom prst="rect">
            <a:avLst/>
          </a:prstGeom>
          <a:noFill/>
        </p:spPr>
        <p:txBody>
          <a:bodyPr wrap="square" rtlCol="0">
            <a:spAutoFit/>
          </a:bodyPr>
          <a:lstStyle/>
          <a:p>
            <a:r>
              <a:rPr lang="en-CA" dirty="0" smtClean="0"/>
              <a:t>Convolution in space and time</a:t>
            </a:r>
            <a:endParaRPr lang="en-CA" dirty="0"/>
          </a:p>
        </p:txBody>
      </p:sp>
      <p:sp>
        <p:nvSpPr>
          <p:cNvPr id="2" name="TextBox 1"/>
          <p:cNvSpPr txBox="1"/>
          <p:nvPr/>
        </p:nvSpPr>
        <p:spPr>
          <a:xfrm>
            <a:off x="511443" y="5044698"/>
            <a:ext cx="8454325" cy="461665"/>
          </a:xfrm>
          <a:prstGeom prst="rect">
            <a:avLst/>
          </a:prstGeom>
          <a:noFill/>
        </p:spPr>
        <p:txBody>
          <a:bodyPr wrap="square" rtlCol="0">
            <a:spAutoFit/>
          </a:bodyPr>
          <a:lstStyle/>
          <a:p>
            <a:r>
              <a:rPr lang="en-CA" dirty="0" smtClean="0"/>
              <a:t>This model has space-time convolution, plus spatial weighting.</a:t>
            </a:r>
            <a:endParaRPr lang="en-CA" dirty="0"/>
          </a:p>
        </p:txBody>
      </p:sp>
    </p:spTree>
    <p:extLst>
      <p:ext uri="{BB962C8B-B14F-4D97-AF65-F5344CB8AC3E}">
        <p14:creationId xmlns:p14="http://schemas.microsoft.com/office/powerpoint/2010/main" val="1895470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3828079" y="1530610"/>
            <a:ext cx="3057525" cy="3099661"/>
            <a:chOff x="3208148" y="898902"/>
            <a:chExt cx="3057525" cy="3099661"/>
          </a:xfrm>
        </p:grpSpPr>
        <p:pic>
          <p:nvPicPr>
            <p:cNvPr id="9" name="Picture 8"/>
            <p:cNvPicPr>
              <a:picLocks noChangeAspect="1"/>
            </p:cNvPicPr>
            <p:nvPr/>
          </p:nvPicPr>
          <p:blipFill>
            <a:blip r:embed="rId2"/>
            <a:stretch>
              <a:fillRect/>
            </a:stretch>
          </p:blipFill>
          <p:spPr>
            <a:xfrm>
              <a:off x="3208148" y="898902"/>
              <a:ext cx="3057525" cy="3028950"/>
            </a:xfrm>
            <a:prstGeom prst="rect">
              <a:avLst/>
            </a:prstGeom>
          </p:spPr>
        </p:pic>
        <p:sp>
          <p:nvSpPr>
            <p:cNvPr id="10" name="Rectangle 9"/>
            <p:cNvSpPr/>
            <p:nvPr/>
          </p:nvSpPr>
          <p:spPr bwMode="auto">
            <a:xfrm>
              <a:off x="4192292" y="3626603"/>
              <a:ext cx="1945037" cy="37196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smtClean="0">
                <a:ln>
                  <a:noFill/>
                </a:ln>
                <a:solidFill>
                  <a:schemeClr val="tx1"/>
                </a:solidFill>
                <a:effectLst/>
                <a:latin typeface="Times" pitchFamily="-112" charset="0"/>
              </a:endParaRPr>
            </a:p>
          </p:txBody>
        </p:sp>
      </p:grpSp>
      <p:sp>
        <p:nvSpPr>
          <p:cNvPr id="4" name="TextBox 3"/>
          <p:cNvSpPr txBox="1"/>
          <p:nvPr/>
        </p:nvSpPr>
        <p:spPr>
          <a:xfrm>
            <a:off x="976392" y="2557221"/>
            <a:ext cx="1588577" cy="523220"/>
          </a:xfrm>
          <a:prstGeom prst="rect">
            <a:avLst/>
          </a:prstGeom>
          <a:noFill/>
        </p:spPr>
        <p:txBody>
          <a:bodyPr wrap="square" rtlCol="0">
            <a:spAutoFit/>
          </a:bodyPr>
          <a:lstStyle/>
          <a:p>
            <a:r>
              <a:rPr lang="en-CA" sz="1400" dirty="0" smtClean="0">
                <a:latin typeface="Arial" panose="020B0604020202020204" pitchFamily="34" charset="0"/>
                <a:cs typeface="Arial" panose="020B0604020202020204" pitchFamily="34" charset="0"/>
              </a:rPr>
              <a:t>Complex cell receptive field</a:t>
            </a:r>
            <a:endParaRPr lang="en-CA" sz="1400" dirty="0">
              <a:latin typeface="Arial" panose="020B0604020202020204" pitchFamily="34" charset="0"/>
              <a:cs typeface="Arial" panose="020B0604020202020204" pitchFamily="34" charset="0"/>
            </a:endParaRPr>
          </a:p>
        </p:txBody>
      </p:sp>
      <p:cxnSp>
        <p:nvCxnSpPr>
          <p:cNvPr id="6" name="Straight Connector 5"/>
          <p:cNvCxnSpPr/>
          <p:nvPr/>
        </p:nvCxnSpPr>
        <p:spPr bwMode="auto">
          <a:xfrm flipV="1">
            <a:off x="1999281" y="1534333"/>
            <a:ext cx="2022529" cy="163507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a:off x="1999281" y="3990814"/>
            <a:ext cx="1960535" cy="27122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2" name="TextBox 11"/>
          <p:cNvSpPr txBox="1"/>
          <p:nvPr/>
        </p:nvSpPr>
        <p:spPr>
          <a:xfrm>
            <a:off x="7245457" y="6501539"/>
            <a:ext cx="1976034" cy="276999"/>
          </a:xfrm>
          <a:prstGeom prst="rect">
            <a:avLst/>
          </a:prstGeom>
          <a:noFill/>
        </p:spPr>
        <p:txBody>
          <a:bodyPr wrap="square" rtlCol="0">
            <a:spAutoFit/>
          </a:bodyPr>
          <a:lstStyle/>
          <a:p>
            <a:r>
              <a:rPr lang="en-CA" sz="1200" dirty="0" smtClean="0">
                <a:latin typeface="Arial" panose="020B0604020202020204" pitchFamily="34" charset="0"/>
                <a:cs typeface="Arial" panose="020B0604020202020204" pitchFamily="34" charset="0"/>
              </a:rPr>
              <a:t>Sasaki &amp; </a:t>
            </a:r>
            <a:r>
              <a:rPr lang="en-CA" sz="1200" dirty="0" err="1" smtClean="0">
                <a:latin typeface="Arial" panose="020B0604020202020204" pitchFamily="34" charset="0"/>
                <a:cs typeface="Arial" panose="020B0604020202020204" pitchFamily="34" charset="0"/>
              </a:rPr>
              <a:t>Ohzawa</a:t>
            </a:r>
            <a:r>
              <a:rPr lang="en-CA" sz="1200" dirty="0" smtClean="0">
                <a:latin typeface="Arial" panose="020B0604020202020204" pitchFamily="34" charset="0"/>
                <a:cs typeface="Arial" panose="020B0604020202020204" pitchFamily="34" charset="0"/>
              </a:rPr>
              <a:t>, 2007</a:t>
            </a:r>
            <a:endParaRPr lang="en-CA" sz="1200" dirty="0">
              <a:latin typeface="Arial" panose="020B0604020202020204" pitchFamily="34" charset="0"/>
              <a:cs typeface="Arial" panose="020B0604020202020204" pitchFamily="34" charset="0"/>
            </a:endParaRPr>
          </a:p>
        </p:txBody>
      </p:sp>
      <p:sp>
        <p:nvSpPr>
          <p:cNvPr id="13" name="TextBox 12"/>
          <p:cNvSpPr txBox="1"/>
          <p:nvPr/>
        </p:nvSpPr>
        <p:spPr>
          <a:xfrm>
            <a:off x="1836549" y="140454"/>
            <a:ext cx="5408908" cy="461665"/>
          </a:xfrm>
          <a:prstGeom prst="rect">
            <a:avLst/>
          </a:prstGeom>
          <a:noFill/>
        </p:spPr>
        <p:txBody>
          <a:bodyPr wrap="square" rtlCol="0">
            <a:spAutoFit/>
          </a:bodyPr>
          <a:lstStyle/>
          <a:p>
            <a:r>
              <a:rPr lang="en-CA" dirty="0" smtClean="0"/>
              <a:t>Spatial convolution in V1 complex cells</a:t>
            </a:r>
            <a:endParaRPr lang="en-CA" dirty="0"/>
          </a:p>
        </p:txBody>
      </p:sp>
      <p:sp>
        <p:nvSpPr>
          <p:cNvPr id="14" name="TextBox 13"/>
          <p:cNvSpPr txBox="1"/>
          <p:nvPr/>
        </p:nvSpPr>
        <p:spPr>
          <a:xfrm>
            <a:off x="468823" y="5758605"/>
            <a:ext cx="7954505" cy="276999"/>
          </a:xfrm>
          <a:prstGeom prst="rect">
            <a:avLst/>
          </a:prstGeom>
          <a:noFill/>
        </p:spPr>
        <p:txBody>
          <a:bodyPr wrap="square" rtlCol="0">
            <a:spAutoFit/>
          </a:bodyPr>
          <a:lstStyle/>
          <a:p>
            <a:r>
              <a:rPr lang="en-CA" sz="1200" dirty="0" smtClean="0">
                <a:latin typeface="Arial" panose="020B0604020202020204" pitchFamily="34" charset="0"/>
                <a:cs typeface="Arial" panose="020B0604020202020204" pitchFamily="34" charset="0"/>
              </a:rPr>
              <a:t>V1 complex cells are approximated by spatial convolution with a </a:t>
            </a:r>
            <a:r>
              <a:rPr lang="en-CA" sz="1200" b="1" dirty="0" smtClean="0">
                <a:latin typeface="Arial" panose="020B0604020202020204" pitchFamily="34" charset="0"/>
                <a:cs typeface="Arial" panose="020B0604020202020204" pitchFamily="34" charset="0"/>
              </a:rPr>
              <a:t>subunit</a:t>
            </a:r>
            <a:r>
              <a:rPr lang="en-CA" sz="1200" dirty="0" smtClean="0">
                <a:latin typeface="Arial" panose="020B0604020202020204" pitchFamily="34" charset="0"/>
                <a:cs typeface="Arial" panose="020B0604020202020204" pitchFamily="34" charset="0"/>
              </a:rPr>
              <a:t> that looks like a simple cell receptive field.</a:t>
            </a:r>
            <a:endParaRPr lang="en-CA" sz="1200" dirty="0">
              <a:latin typeface="Arial" panose="020B0604020202020204" pitchFamily="34" charset="0"/>
              <a:cs typeface="Arial" panose="020B0604020202020204" pitchFamily="34" charset="0"/>
            </a:endParaRPr>
          </a:p>
        </p:txBody>
      </p:sp>
      <p:sp>
        <p:nvSpPr>
          <p:cNvPr id="15" name="Rectangle 14"/>
          <p:cNvSpPr/>
          <p:nvPr/>
        </p:nvSpPr>
        <p:spPr bwMode="auto">
          <a:xfrm>
            <a:off x="1146874" y="3162951"/>
            <a:ext cx="869658" cy="86965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smtClean="0">
              <a:ln>
                <a:noFill/>
              </a:ln>
              <a:solidFill>
                <a:schemeClr val="tx1"/>
              </a:solidFill>
              <a:effectLst/>
              <a:latin typeface="Times" pitchFamily="-112" charset="0"/>
            </a:endParaRPr>
          </a:p>
        </p:txBody>
      </p:sp>
      <p:sp>
        <p:nvSpPr>
          <p:cNvPr id="16" name="Oval 15"/>
          <p:cNvSpPr/>
          <p:nvPr/>
        </p:nvSpPr>
        <p:spPr bwMode="auto">
          <a:xfrm>
            <a:off x="1271882" y="3188329"/>
            <a:ext cx="112143" cy="1121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sp>
        <p:nvSpPr>
          <p:cNvPr id="17" name="Oval 16"/>
          <p:cNvSpPr/>
          <p:nvPr/>
        </p:nvSpPr>
        <p:spPr bwMode="auto">
          <a:xfrm>
            <a:off x="1453035" y="3188329"/>
            <a:ext cx="112143" cy="1121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sp>
        <p:nvSpPr>
          <p:cNvPr id="18" name="Oval 17"/>
          <p:cNvSpPr/>
          <p:nvPr/>
        </p:nvSpPr>
        <p:spPr bwMode="auto">
          <a:xfrm>
            <a:off x="1634188" y="3188329"/>
            <a:ext cx="112143" cy="1121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sp>
        <p:nvSpPr>
          <p:cNvPr id="19" name="Oval 18"/>
          <p:cNvSpPr/>
          <p:nvPr/>
        </p:nvSpPr>
        <p:spPr bwMode="auto">
          <a:xfrm>
            <a:off x="1815342" y="3188329"/>
            <a:ext cx="112143" cy="1121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sp>
        <p:nvSpPr>
          <p:cNvPr id="20" name="Oval 19"/>
          <p:cNvSpPr/>
          <p:nvPr/>
        </p:nvSpPr>
        <p:spPr bwMode="auto">
          <a:xfrm>
            <a:off x="1271882" y="3421296"/>
            <a:ext cx="112143" cy="1121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sp>
        <p:nvSpPr>
          <p:cNvPr id="21" name="Oval 20"/>
          <p:cNvSpPr/>
          <p:nvPr/>
        </p:nvSpPr>
        <p:spPr bwMode="auto">
          <a:xfrm>
            <a:off x="1453035" y="3421296"/>
            <a:ext cx="112143" cy="1121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sp>
        <p:nvSpPr>
          <p:cNvPr id="22" name="Oval 21"/>
          <p:cNvSpPr/>
          <p:nvPr/>
        </p:nvSpPr>
        <p:spPr bwMode="auto">
          <a:xfrm>
            <a:off x="1634188" y="3421296"/>
            <a:ext cx="112143" cy="1121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sp>
        <p:nvSpPr>
          <p:cNvPr id="23" name="Oval 22"/>
          <p:cNvSpPr/>
          <p:nvPr/>
        </p:nvSpPr>
        <p:spPr bwMode="auto">
          <a:xfrm>
            <a:off x="1815342" y="3421296"/>
            <a:ext cx="112143" cy="1121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sp>
        <p:nvSpPr>
          <p:cNvPr id="24" name="Oval 23"/>
          <p:cNvSpPr/>
          <p:nvPr/>
        </p:nvSpPr>
        <p:spPr bwMode="auto">
          <a:xfrm>
            <a:off x="1271882" y="3650923"/>
            <a:ext cx="112143" cy="1121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sp>
        <p:nvSpPr>
          <p:cNvPr id="25" name="Oval 24"/>
          <p:cNvSpPr/>
          <p:nvPr/>
        </p:nvSpPr>
        <p:spPr bwMode="auto">
          <a:xfrm>
            <a:off x="1453035" y="3650923"/>
            <a:ext cx="112143" cy="1121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sp>
        <p:nvSpPr>
          <p:cNvPr id="26" name="Oval 25"/>
          <p:cNvSpPr/>
          <p:nvPr/>
        </p:nvSpPr>
        <p:spPr bwMode="auto">
          <a:xfrm>
            <a:off x="1634188" y="3650923"/>
            <a:ext cx="112143" cy="1121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sp>
        <p:nvSpPr>
          <p:cNvPr id="27" name="Oval 26"/>
          <p:cNvSpPr/>
          <p:nvPr/>
        </p:nvSpPr>
        <p:spPr bwMode="auto">
          <a:xfrm>
            <a:off x="1815342" y="3650923"/>
            <a:ext cx="112143" cy="1121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sp>
        <p:nvSpPr>
          <p:cNvPr id="28" name="Oval 27"/>
          <p:cNvSpPr/>
          <p:nvPr/>
        </p:nvSpPr>
        <p:spPr bwMode="auto">
          <a:xfrm>
            <a:off x="1264572" y="3880550"/>
            <a:ext cx="112143" cy="1121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sp>
        <p:nvSpPr>
          <p:cNvPr id="29" name="Oval 28"/>
          <p:cNvSpPr/>
          <p:nvPr/>
        </p:nvSpPr>
        <p:spPr bwMode="auto">
          <a:xfrm>
            <a:off x="1445725" y="3880550"/>
            <a:ext cx="112143" cy="1121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sp>
        <p:nvSpPr>
          <p:cNvPr id="30" name="Oval 29"/>
          <p:cNvSpPr/>
          <p:nvPr/>
        </p:nvSpPr>
        <p:spPr bwMode="auto">
          <a:xfrm>
            <a:off x="1626878" y="3880550"/>
            <a:ext cx="112143" cy="1121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sp>
        <p:nvSpPr>
          <p:cNvPr id="31" name="Oval 30"/>
          <p:cNvSpPr/>
          <p:nvPr/>
        </p:nvSpPr>
        <p:spPr bwMode="auto">
          <a:xfrm>
            <a:off x="1808032" y="3880550"/>
            <a:ext cx="112143" cy="1121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12" charset="0"/>
            </a:endParaRPr>
          </a:p>
        </p:txBody>
      </p:sp>
    </p:spTree>
    <p:extLst>
      <p:ext uri="{BB962C8B-B14F-4D97-AF65-F5344CB8AC3E}">
        <p14:creationId xmlns:p14="http://schemas.microsoft.com/office/powerpoint/2010/main" val="181756770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5"/>
              <p:cNvSpPr/>
              <p:nvPr/>
            </p:nvSpPr>
            <p:spPr>
              <a:xfrm>
                <a:off x="1844751" y="2110570"/>
                <a:ext cx="5586594" cy="503792"/>
              </a:xfrm>
              <a:prstGeom prst="rect">
                <a:avLst/>
              </a:prstGeom>
            </p:spPr>
            <p:txBody>
              <a:bodyPr wrap="none">
                <a:spAutoFit/>
              </a:bodyPr>
              <a:lstStyle/>
              <a:p>
                <a:r>
                  <a:rPr lang="en-CA" i="1" dirty="0" smtClean="0"/>
                  <a:t>r</a:t>
                </a:r>
                <a14:m>
                  <m:oMath xmlns:m="http://schemas.openxmlformats.org/officeDocument/2006/math">
                    <m:r>
                      <a:rPr lang="en-CA" i="1">
                        <a:latin typeface="Cambria Math" panose="02040503050406030204" pitchFamily="18" charset="0"/>
                      </a:rPr>
                      <m:t>(</m:t>
                    </m:r>
                    <m:r>
                      <a:rPr lang="en-CA" i="1">
                        <a:latin typeface="Cambria Math" panose="02040503050406030204" pitchFamily="18" charset="0"/>
                      </a:rPr>
                      <m:t>𝑡</m:t>
                    </m:r>
                    <m:r>
                      <a:rPr lang="en-CA" i="1">
                        <a:latin typeface="Cambria Math" panose="02040503050406030204" pitchFamily="18" charset="0"/>
                      </a:rPr>
                      <m:t>)= </m:t>
                    </m:r>
                    <m:nary>
                      <m:naryPr>
                        <m:chr m:val="∑"/>
                        <m:supHide m:val="on"/>
                        <m:ctrlPr>
                          <a:rPr lang="en-CA" i="1">
                            <a:latin typeface="Cambria Math" charset="0"/>
                          </a:rPr>
                        </m:ctrlPr>
                      </m:naryPr>
                      <m:sub>
                        <m:r>
                          <a:rPr lang="en-CA" b="0" i="1" smtClean="0">
                            <a:latin typeface="Cambria Math" panose="02040503050406030204" pitchFamily="18" charset="0"/>
                          </a:rPr>
                          <m:t>𝑖</m:t>
                        </m:r>
                        <m:r>
                          <a:rPr lang="en-CA" b="0" i="1" smtClean="0">
                            <a:latin typeface="Cambria Math" panose="02040503050406030204" pitchFamily="18" charset="0"/>
                          </a:rPr>
                          <m:t>,</m:t>
                        </m:r>
                        <m:r>
                          <a:rPr lang="en-CA" b="0" i="1" smtClean="0">
                            <a:latin typeface="Cambria Math" panose="02040503050406030204" pitchFamily="18" charset="0"/>
                          </a:rPr>
                          <m:t>𝑗</m:t>
                        </m:r>
                        <m:r>
                          <a:rPr lang="en-CA" b="0" i="1" smtClean="0">
                            <a:latin typeface="Cambria Math" panose="02040503050406030204" pitchFamily="18" charset="0"/>
                          </a:rPr>
                          <m:t>,</m:t>
                        </m:r>
                        <m:r>
                          <a:rPr lang="en-CA" i="1">
                            <a:latin typeface="Cambria Math" panose="02040503050406030204" pitchFamily="18" charset="0"/>
                            <a:ea typeface="Cambria Math" panose="02040503050406030204" pitchFamily="18" charset="0"/>
                          </a:rPr>
                          <m:t>𝜏</m:t>
                        </m:r>
                      </m:sub>
                      <m:sup/>
                      <m:e>
                        <m:r>
                          <a:rPr lang="en-CA" i="1">
                            <a:latin typeface="Cambria Math" panose="02040503050406030204" pitchFamily="18" charset="0"/>
                          </a:rPr>
                          <m:t>𝑠</m:t>
                        </m:r>
                        <m:d>
                          <m:dPr>
                            <m:ctrlPr>
                              <a:rPr lang="en-CA" i="1">
                                <a:latin typeface="Cambria Math" charset="0"/>
                              </a:rPr>
                            </m:ctrlPr>
                          </m:dPr>
                          <m:e>
                            <m:r>
                              <a:rPr lang="en-CA" b="0" i="1" smtClean="0">
                                <a:latin typeface="Cambria Math" panose="02040503050406030204" pitchFamily="18" charset="0"/>
                              </a:rPr>
                              <m:t>𝑥</m:t>
                            </m:r>
                            <m:r>
                              <a:rPr lang="en-CA" b="0" i="1" smtClean="0">
                                <a:latin typeface="Cambria Math" panose="02040503050406030204" pitchFamily="18" charset="0"/>
                              </a:rPr>
                              <m:t>−</m:t>
                            </m:r>
                            <m:r>
                              <a:rPr lang="en-CA" b="0" i="1" smtClean="0">
                                <a:latin typeface="Cambria Math" panose="02040503050406030204" pitchFamily="18" charset="0"/>
                              </a:rPr>
                              <m:t>𝑖</m:t>
                            </m:r>
                            <m:r>
                              <a:rPr lang="en-CA" b="0" i="1" smtClean="0">
                                <a:latin typeface="Cambria Math" panose="02040503050406030204" pitchFamily="18" charset="0"/>
                              </a:rPr>
                              <m:t>,</m:t>
                            </m:r>
                            <m:r>
                              <a:rPr lang="en-CA" b="0" i="1" smtClean="0">
                                <a:latin typeface="Cambria Math" panose="02040503050406030204" pitchFamily="18" charset="0"/>
                              </a:rPr>
                              <m:t>𝑦</m:t>
                            </m:r>
                            <m:r>
                              <a:rPr lang="en-CA" b="0" i="1" smtClean="0">
                                <a:latin typeface="Cambria Math" panose="02040503050406030204" pitchFamily="18" charset="0"/>
                              </a:rPr>
                              <m:t>−</m:t>
                            </m:r>
                            <m:r>
                              <a:rPr lang="en-CA" b="0" i="1" smtClean="0">
                                <a:latin typeface="Cambria Math" panose="02040503050406030204" pitchFamily="18" charset="0"/>
                              </a:rPr>
                              <m:t>𝑗</m:t>
                            </m:r>
                            <m:r>
                              <a:rPr lang="en-CA" b="0" i="1" smtClean="0">
                                <a:latin typeface="Cambria Math" panose="02040503050406030204" pitchFamily="18" charset="0"/>
                              </a:rPr>
                              <m:t>,</m:t>
                            </m:r>
                            <m:r>
                              <a:rPr lang="en-CA" i="1">
                                <a:latin typeface="Cambria Math" panose="02040503050406030204" pitchFamily="18" charset="0"/>
                              </a:rPr>
                              <m:t>𝑡</m:t>
                            </m:r>
                            <m:r>
                              <a:rPr lang="en-CA" i="1">
                                <a:latin typeface="Cambria Math" panose="02040503050406030204" pitchFamily="18" charset="0"/>
                              </a:rPr>
                              <m:t>−</m:t>
                            </m:r>
                            <m:r>
                              <a:rPr lang="en-CA" i="1">
                                <a:latin typeface="Cambria Math" panose="02040503050406030204" pitchFamily="18" charset="0"/>
                                <a:ea typeface="Cambria Math" panose="02040503050406030204" pitchFamily="18" charset="0"/>
                              </a:rPr>
                              <m:t>𝜏</m:t>
                            </m:r>
                          </m:e>
                        </m:d>
                        <m:r>
                          <a:rPr lang="en-CA" b="0" i="1" smtClean="0">
                            <a:latin typeface="Cambria Math" panose="02040503050406030204" pitchFamily="18" charset="0"/>
                          </a:rPr>
                          <m:t>h</m:t>
                        </m:r>
                        <m:r>
                          <a:rPr lang="en-CA" b="0" i="1" smtClean="0">
                            <a:latin typeface="Cambria Math" panose="02040503050406030204" pitchFamily="18" charset="0"/>
                          </a:rPr>
                          <m:t>(</m:t>
                        </m:r>
                        <m:r>
                          <a:rPr lang="en-CA" b="0" i="1" smtClean="0">
                            <a:latin typeface="Cambria Math" panose="02040503050406030204" pitchFamily="18" charset="0"/>
                          </a:rPr>
                          <m:t>𝑖</m:t>
                        </m:r>
                        <m:r>
                          <a:rPr lang="en-CA" b="0" i="1" smtClean="0">
                            <a:latin typeface="Cambria Math" panose="02040503050406030204" pitchFamily="18" charset="0"/>
                          </a:rPr>
                          <m:t>,</m:t>
                        </m:r>
                        <m:r>
                          <a:rPr lang="en-CA" b="0" i="1" smtClean="0">
                            <a:latin typeface="Cambria Math" panose="02040503050406030204" pitchFamily="18" charset="0"/>
                          </a:rPr>
                          <m:t>𝑗</m:t>
                        </m:r>
                        <m:r>
                          <a:rPr lang="en-CA" b="0" i="1" smtClean="0">
                            <a:latin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𝜏</m:t>
                        </m:r>
                        <m:r>
                          <a:rPr lang="en-CA" b="0" i="1" smtClean="0">
                            <a:latin typeface="Cambria Math" panose="02040503050406030204" pitchFamily="18" charset="0"/>
                          </a:rPr>
                          <m:t>)</m:t>
                        </m:r>
                      </m:e>
                    </m:nary>
                  </m:oMath>
                </a14:m>
                <a:endParaRPr lang="en-CA" i="1" dirty="0"/>
              </a:p>
            </p:txBody>
          </p:sp>
        </mc:Choice>
        <mc:Fallback xmlns="">
          <p:sp>
            <p:nvSpPr>
              <p:cNvPr id="6" name="Rectangle 5"/>
              <p:cNvSpPr>
                <a:spLocks noRot="1" noChangeAspect="1" noMove="1" noResize="1" noEditPoints="1" noAdjustHandles="1" noChangeArrowheads="1" noChangeShapeType="1" noTextEdit="1"/>
              </p:cNvSpPr>
              <p:nvPr/>
            </p:nvSpPr>
            <p:spPr>
              <a:xfrm>
                <a:off x="1844751" y="2110570"/>
                <a:ext cx="5586594" cy="503792"/>
              </a:xfrm>
              <a:prstGeom prst="rect">
                <a:avLst/>
              </a:prstGeom>
              <a:blipFill>
                <a:blip r:embed="rId2"/>
                <a:stretch>
                  <a:fillRect l="-1747" t="-118072" b="-171084"/>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1080407" y="2925122"/>
                <a:ext cx="7115281" cy="530210"/>
              </a:xfrm>
              <a:prstGeom prst="rect">
                <a:avLst/>
              </a:prstGeom>
            </p:spPr>
            <p:txBody>
              <a:bodyPr wrap="none">
                <a:spAutoFit/>
              </a:bodyPr>
              <a:lstStyle/>
              <a:p>
                <a:r>
                  <a:rPr lang="en-CA" i="1" dirty="0" smtClean="0"/>
                  <a:t>r</a:t>
                </a:r>
                <a14:m>
                  <m:oMath xmlns:m="http://schemas.openxmlformats.org/officeDocument/2006/math">
                    <m:r>
                      <a:rPr lang="en-CA" i="1">
                        <a:latin typeface="Cambria Math" panose="02040503050406030204" pitchFamily="18" charset="0"/>
                      </a:rPr>
                      <m:t>(</m:t>
                    </m:r>
                    <m:r>
                      <a:rPr lang="en-CA" i="1">
                        <a:latin typeface="Cambria Math" panose="02040503050406030204" pitchFamily="18" charset="0"/>
                      </a:rPr>
                      <m:t>𝑡</m:t>
                    </m:r>
                    <m:r>
                      <a:rPr lang="en-CA" i="1">
                        <a:latin typeface="Cambria Math" panose="02040503050406030204" pitchFamily="18" charset="0"/>
                      </a:rPr>
                      <m:t>)=</m:t>
                    </m:r>
                    <m:nary>
                      <m:naryPr>
                        <m:chr m:val="∑"/>
                        <m:subHide m:val="on"/>
                        <m:supHide m:val="on"/>
                        <m:ctrlPr>
                          <a:rPr lang="en-CA" i="1" smtClean="0">
                            <a:latin typeface="Cambria Math" charset="0"/>
                          </a:rPr>
                        </m:ctrlPr>
                      </m:naryPr>
                      <m:sub/>
                      <m:sup/>
                      <m:e>
                        <m:r>
                          <a:rPr lang="en-CA" b="0" i="1" smtClean="0">
                            <a:latin typeface="Cambria Math" panose="02040503050406030204" pitchFamily="18" charset="0"/>
                          </a:rPr>
                          <m:t>𝑤</m:t>
                        </m:r>
                        <m:d>
                          <m:dPr>
                            <m:ctrlPr>
                              <a:rPr lang="en-CA" b="0" i="1" smtClean="0">
                                <a:latin typeface="Cambria Math" charset="0"/>
                              </a:rPr>
                            </m:ctrlPr>
                          </m:dPr>
                          <m:e>
                            <m:r>
                              <a:rPr lang="en-CA" b="0" i="1" smtClean="0">
                                <a:latin typeface="Cambria Math" panose="02040503050406030204" pitchFamily="18" charset="0"/>
                              </a:rPr>
                              <m:t>𝑥</m:t>
                            </m:r>
                            <m:r>
                              <a:rPr lang="en-CA" b="0" i="1" smtClean="0">
                                <a:latin typeface="Cambria Math" panose="02040503050406030204" pitchFamily="18" charset="0"/>
                              </a:rPr>
                              <m:t>,</m:t>
                            </m:r>
                            <m:r>
                              <a:rPr lang="en-CA" b="0" i="1" smtClean="0">
                                <a:latin typeface="Cambria Math" panose="02040503050406030204" pitchFamily="18" charset="0"/>
                              </a:rPr>
                              <m:t>𝑦</m:t>
                            </m:r>
                          </m:e>
                        </m:d>
                        <m:sSub>
                          <m:sSubPr>
                            <m:ctrlPr>
                              <a:rPr lang="en-CA" b="0" i="1" smtClean="0">
                                <a:latin typeface="Cambria Math" charset="0"/>
                              </a:rPr>
                            </m:ctrlPr>
                          </m:sSubPr>
                          <m:e>
                            <m:r>
                              <a:rPr lang="en-CA" b="0" i="1" smtClean="0">
                                <a:latin typeface="Cambria Math" panose="02040503050406030204" pitchFamily="18" charset="0"/>
                              </a:rPr>
                              <m:t>𝑓</m:t>
                            </m:r>
                          </m:e>
                          <m:sub>
                            <m:r>
                              <a:rPr lang="en-CA" b="0" i="1" smtClean="0">
                                <a:latin typeface="Cambria Math" panose="02040503050406030204" pitchFamily="18" charset="0"/>
                              </a:rPr>
                              <m:t>𝑠</m:t>
                            </m:r>
                          </m:sub>
                        </m:sSub>
                      </m:e>
                    </m:nary>
                    <m:d>
                      <m:dPr>
                        <m:begChr m:val="["/>
                        <m:endChr m:val="]"/>
                        <m:ctrlPr>
                          <a:rPr lang="en-CA" i="1" smtClean="0">
                            <a:latin typeface="Cambria Math" charset="0"/>
                          </a:rPr>
                        </m:ctrlPr>
                      </m:dPr>
                      <m:e>
                        <m:nary>
                          <m:naryPr>
                            <m:chr m:val="∑"/>
                            <m:supHide m:val="on"/>
                            <m:ctrlPr>
                              <a:rPr lang="en-CA" i="1">
                                <a:latin typeface="Cambria Math" charset="0"/>
                              </a:rPr>
                            </m:ctrlPr>
                          </m:naryPr>
                          <m:sub>
                            <m:r>
                              <a:rPr lang="en-CA" i="1">
                                <a:latin typeface="Cambria Math" panose="02040503050406030204" pitchFamily="18" charset="0"/>
                              </a:rPr>
                              <m:t>𝑖</m:t>
                            </m:r>
                            <m:r>
                              <a:rPr lang="en-CA" i="1">
                                <a:latin typeface="Cambria Math" panose="02040503050406030204" pitchFamily="18" charset="0"/>
                              </a:rPr>
                              <m:t>,</m:t>
                            </m:r>
                            <m:r>
                              <a:rPr lang="en-CA" i="1">
                                <a:latin typeface="Cambria Math" panose="02040503050406030204" pitchFamily="18" charset="0"/>
                              </a:rPr>
                              <m:t>𝑗</m:t>
                            </m:r>
                            <m:r>
                              <a:rPr lang="en-CA" i="1">
                                <a:latin typeface="Cambria Math" panose="02040503050406030204" pitchFamily="18" charset="0"/>
                              </a:rPr>
                              <m:t>,</m:t>
                            </m:r>
                            <m:r>
                              <a:rPr lang="en-CA" i="1">
                                <a:latin typeface="Cambria Math" panose="02040503050406030204" pitchFamily="18" charset="0"/>
                                <a:ea typeface="Cambria Math" panose="02040503050406030204" pitchFamily="18" charset="0"/>
                              </a:rPr>
                              <m:t>𝜏</m:t>
                            </m:r>
                          </m:sub>
                          <m:sup/>
                          <m:e>
                            <m:r>
                              <a:rPr lang="en-CA" i="1">
                                <a:latin typeface="Cambria Math" panose="02040503050406030204" pitchFamily="18" charset="0"/>
                              </a:rPr>
                              <m:t>𝑠</m:t>
                            </m:r>
                            <m:d>
                              <m:dPr>
                                <m:ctrlPr>
                                  <a:rPr lang="en-CA" i="1">
                                    <a:latin typeface="Cambria Math" charset="0"/>
                                  </a:rPr>
                                </m:ctrlPr>
                              </m:dPr>
                              <m:e>
                                <m:r>
                                  <a:rPr lang="en-CA" i="1">
                                    <a:latin typeface="Cambria Math" panose="02040503050406030204" pitchFamily="18" charset="0"/>
                                  </a:rPr>
                                  <m:t>𝑥</m:t>
                                </m:r>
                                <m:r>
                                  <a:rPr lang="en-CA" i="1">
                                    <a:latin typeface="Cambria Math" panose="02040503050406030204" pitchFamily="18" charset="0"/>
                                  </a:rPr>
                                  <m:t>−</m:t>
                                </m:r>
                                <m:r>
                                  <a:rPr lang="en-CA" i="1">
                                    <a:latin typeface="Cambria Math" panose="02040503050406030204" pitchFamily="18" charset="0"/>
                                  </a:rPr>
                                  <m:t>𝑖</m:t>
                                </m:r>
                                <m:r>
                                  <a:rPr lang="en-CA" i="1">
                                    <a:latin typeface="Cambria Math" panose="02040503050406030204" pitchFamily="18" charset="0"/>
                                  </a:rPr>
                                  <m:t>,</m:t>
                                </m:r>
                                <m:r>
                                  <a:rPr lang="en-CA" i="1">
                                    <a:latin typeface="Cambria Math" panose="02040503050406030204" pitchFamily="18" charset="0"/>
                                  </a:rPr>
                                  <m:t>𝑦</m:t>
                                </m:r>
                                <m:r>
                                  <a:rPr lang="en-CA" i="1">
                                    <a:latin typeface="Cambria Math" panose="02040503050406030204" pitchFamily="18" charset="0"/>
                                  </a:rPr>
                                  <m:t>−</m:t>
                                </m:r>
                                <m:r>
                                  <a:rPr lang="en-CA" i="1">
                                    <a:latin typeface="Cambria Math" panose="02040503050406030204" pitchFamily="18" charset="0"/>
                                  </a:rPr>
                                  <m:t>𝑗</m:t>
                                </m:r>
                                <m:r>
                                  <a:rPr lang="en-CA" i="1">
                                    <a:latin typeface="Cambria Math" panose="02040503050406030204" pitchFamily="18" charset="0"/>
                                  </a:rPr>
                                  <m:t>,</m:t>
                                </m:r>
                                <m:r>
                                  <a:rPr lang="en-CA" i="1">
                                    <a:latin typeface="Cambria Math" panose="02040503050406030204" pitchFamily="18" charset="0"/>
                                  </a:rPr>
                                  <m:t>𝑡</m:t>
                                </m:r>
                                <m:r>
                                  <a:rPr lang="en-CA" i="1">
                                    <a:latin typeface="Cambria Math" panose="02040503050406030204" pitchFamily="18" charset="0"/>
                                  </a:rPr>
                                  <m:t>−</m:t>
                                </m:r>
                                <m:r>
                                  <a:rPr lang="en-CA" i="1">
                                    <a:latin typeface="Cambria Math" panose="02040503050406030204" pitchFamily="18" charset="0"/>
                                    <a:ea typeface="Cambria Math" panose="02040503050406030204" pitchFamily="18" charset="0"/>
                                  </a:rPr>
                                  <m:t>𝜏</m:t>
                                </m:r>
                              </m:e>
                            </m:d>
                            <m:r>
                              <a:rPr lang="en-CA" i="1">
                                <a:latin typeface="Cambria Math" panose="02040503050406030204" pitchFamily="18" charset="0"/>
                                <a:ea typeface="Cambria Math" panose="02040503050406030204" pitchFamily="18" charset="0"/>
                              </a:rPr>
                              <m:t>h</m:t>
                            </m:r>
                            <m:r>
                              <a:rPr lang="en-CA" i="1">
                                <a:latin typeface="Cambria Math" panose="02040503050406030204" pitchFamily="18" charset="0"/>
                              </a:rPr>
                              <m:t>(</m:t>
                            </m:r>
                            <m:r>
                              <a:rPr lang="en-CA" i="1">
                                <a:latin typeface="Cambria Math" panose="02040503050406030204" pitchFamily="18" charset="0"/>
                              </a:rPr>
                              <m:t>𝑖</m:t>
                            </m:r>
                            <m:r>
                              <a:rPr lang="en-CA" i="1">
                                <a:latin typeface="Cambria Math" panose="02040503050406030204" pitchFamily="18" charset="0"/>
                              </a:rPr>
                              <m:t>,</m:t>
                            </m:r>
                            <m:r>
                              <a:rPr lang="en-CA" i="1">
                                <a:latin typeface="Cambria Math" panose="02040503050406030204" pitchFamily="18" charset="0"/>
                              </a:rPr>
                              <m:t>𝑗</m:t>
                            </m:r>
                            <m:r>
                              <a:rPr lang="en-CA" i="1">
                                <a:latin typeface="Cambria Math" panose="02040503050406030204" pitchFamily="18" charset="0"/>
                              </a:rPr>
                              <m:t>,</m:t>
                            </m:r>
                            <m:r>
                              <a:rPr lang="en-CA" i="1">
                                <a:latin typeface="Cambria Math" panose="02040503050406030204" pitchFamily="18" charset="0"/>
                                <a:ea typeface="Cambria Math" panose="02040503050406030204" pitchFamily="18" charset="0"/>
                              </a:rPr>
                              <m:t>𝜏</m:t>
                            </m:r>
                            <m:r>
                              <a:rPr lang="en-CA" i="1">
                                <a:latin typeface="Cambria Math" panose="02040503050406030204" pitchFamily="18" charset="0"/>
                              </a:rPr>
                              <m:t>)</m:t>
                            </m:r>
                          </m:e>
                        </m:nary>
                      </m:e>
                    </m:d>
                  </m:oMath>
                </a14:m>
                <a:endParaRPr lang="en-CA" i="1" dirty="0"/>
              </a:p>
            </p:txBody>
          </p:sp>
        </mc:Choice>
        <mc:Fallback xmlns="">
          <p:sp>
            <p:nvSpPr>
              <p:cNvPr id="7" name="Rectangle 6"/>
              <p:cNvSpPr>
                <a:spLocks noRot="1" noChangeAspect="1" noMove="1" noResize="1" noEditPoints="1" noAdjustHandles="1" noChangeArrowheads="1" noChangeShapeType="1" noTextEdit="1"/>
              </p:cNvSpPr>
              <p:nvPr/>
            </p:nvSpPr>
            <p:spPr>
              <a:xfrm>
                <a:off x="1080407" y="2925122"/>
                <a:ext cx="7115281" cy="530210"/>
              </a:xfrm>
              <a:prstGeom prst="rect">
                <a:avLst/>
              </a:prstGeom>
              <a:blipFill>
                <a:blip r:embed="rId3"/>
                <a:stretch>
                  <a:fillRect l="-1285" t="-4598" b="-17241"/>
                </a:stretch>
              </a:blipFill>
            </p:spPr>
            <p:txBody>
              <a:bodyPr/>
              <a:lstStyle/>
              <a:p>
                <a:r>
                  <a:rPr lang="en-CA">
                    <a:noFill/>
                  </a:rPr>
                  <a:t> </a:t>
                </a:r>
              </a:p>
            </p:txBody>
          </p:sp>
        </mc:Fallback>
      </mc:AlternateContent>
      <p:sp>
        <p:nvSpPr>
          <p:cNvPr id="8" name="TextBox 7"/>
          <p:cNvSpPr txBox="1"/>
          <p:nvPr/>
        </p:nvSpPr>
        <p:spPr>
          <a:xfrm>
            <a:off x="7578670" y="6581001"/>
            <a:ext cx="1976034" cy="276999"/>
          </a:xfrm>
          <a:prstGeom prst="rect">
            <a:avLst/>
          </a:prstGeom>
          <a:noFill/>
        </p:spPr>
        <p:txBody>
          <a:bodyPr wrap="square" rtlCol="0">
            <a:spAutoFit/>
          </a:bodyPr>
          <a:lstStyle/>
          <a:p>
            <a:r>
              <a:rPr lang="en-CA" sz="1200" dirty="0" err="1" smtClean="0">
                <a:latin typeface="Arial" panose="020B0604020202020204" pitchFamily="34" charset="0"/>
                <a:cs typeface="Arial" panose="020B0604020202020204" pitchFamily="34" charset="0"/>
              </a:rPr>
              <a:t>Vintch</a:t>
            </a:r>
            <a:r>
              <a:rPr lang="en-CA" sz="1200" dirty="0" smtClean="0">
                <a:latin typeface="Arial" panose="020B0604020202020204" pitchFamily="34" charset="0"/>
                <a:cs typeface="Arial" panose="020B0604020202020204" pitchFamily="34" charset="0"/>
              </a:rPr>
              <a:t> et al., 2015</a:t>
            </a:r>
            <a:endParaRPr lang="en-CA" sz="1200" dirty="0">
              <a:latin typeface="Arial" panose="020B0604020202020204" pitchFamily="34" charset="0"/>
              <a:cs typeface="Arial" panose="020B0604020202020204" pitchFamily="34" charset="0"/>
            </a:endParaRPr>
          </a:p>
        </p:txBody>
      </p:sp>
      <p:sp>
        <p:nvSpPr>
          <p:cNvPr id="9" name="TextBox 8"/>
          <p:cNvSpPr txBox="1"/>
          <p:nvPr/>
        </p:nvSpPr>
        <p:spPr>
          <a:xfrm>
            <a:off x="2677152" y="213146"/>
            <a:ext cx="4264572" cy="461665"/>
          </a:xfrm>
          <a:prstGeom prst="rect">
            <a:avLst/>
          </a:prstGeom>
          <a:noFill/>
        </p:spPr>
        <p:txBody>
          <a:bodyPr wrap="square" rtlCol="0">
            <a:spAutoFit/>
          </a:bodyPr>
          <a:lstStyle/>
          <a:p>
            <a:r>
              <a:rPr lang="en-CA" dirty="0" smtClean="0"/>
              <a:t>Convolution in space and time</a:t>
            </a:r>
            <a:endParaRPr lang="en-CA" dirty="0"/>
          </a:p>
        </p:txBody>
      </p:sp>
      <mc:AlternateContent xmlns:mc="http://schemas.openxmlformats.org/markup-compatibility/2006" xmlns:a14="http://schemas.microsoft.com/office/drawing/2010/main">
        <mc:Choice Requires="a14">
          <p:sp>
            <p:nvSpPr>
              <p:cNvPr id="10" name="Rectangle 9"/>
              <p:cNvSpPr/>
              <p:nvPr/>
            </p:nvSpPr>
            <p:spPr>
              <a:xfrm>
                <a:off x="1080406" y="3842158"/>
                <a:ext cx="7348807" cy="530210"/>
              </a:xfrm>
              <a:prstGeom prst="rect">
                <a:avLst/>
              </a:prstGeom>
            </p:spPr>
            <p:txBody>
              <a:bodyPr wrap="none">
                <a:spAutoFit/>
              </a:bodyPr>
              <a:lstStyle/>
              <a:p>
                <a:r>
                  <a:rPr lang="en-CA" i="1" dirty="0" smtClean="0"/>
                  <a:t>r</a:t>
                </a:r>
                <a14:m>
                  <m:oMath xmlns:m="http://schemas.openxmlformats.org/officeDocument/2006/math">
                    <m:r>
                      <a:rPr lang="en-CA" i="1">
                        <a:latin typeface="Cambria Math" panose="02040503050406030204" pitchFamily="18" charset="0"/>
                      </a:rPr>
                      <m:t>(</m:t>
                    </m:r>
                    <m:r>
                      <a:rPr lang="en-CA" i="1">
                        <a:latin typeface="Cambria Math" panose="02040503050406030204" pitchFamily="18" charset="0"/>
                      </a:rPr>
                      <m:t>𝑡</m:t>
                    </m:r>
                    <m:r>
                      <a:rPr lang="en-CA" i="1">
                        <a:latin typeface="Cambria Math" panose="02040503050406030204" pitchFamily="18" charset="0"/>
                      </a:rPr>
                      <m:t>)=</m:t>
                    </m:r>
                    <m:nary>
                      <m:naryPr>
                        <m:chr m:val="∑"/>
                        <m:subHide m:val="on"/>
                        <m:supHide m:val="on"/>
                        <m:ctrlPr>
                          <a:rPr lang="en-CA" i="1" smtClean="0">
                            <a:latin typeface="Cambria Math" charset="0"/>
                          </a:rPr>
                        </m:ctrlPr>
                      </m:naryPr>
                      <m:sub/>
                      <m:sup/>
                      <m:e>
                        <m:sSub>
                          <m:sSubPr>
                            <m:ctrlPr>
                              <a:rPr lang="en-CA" b="0" i="1" smtClean="0">
                                <a:latin typeface="Cambria Math" charset="0"/>
                              </a:rPr>
                            </m:ctrlPr>
                          </m:sSubPr>
                          <m:e>
                            <m:r>
                              <a:rPr lang="en-CA" b="0" i="1" smtClean="0">
                                <a:latin typeface="Cambria Math" panose="02040503050406030204" pitchFamily="18" charset="0"/>
                              </a:rPr>
                              <m:t>𝑤</m:t>
                            </m:r>
                          </m:e>
                          <m:sub>
                            <m:r>
                              <a:rPr lang="en-CA" b="0" i="1" smtClean="0">
                                <a:latin typeface="Cambria Math" panose="02040503050406030204" pitchFamily="18" charset="0"/>
                              </a:rPr>
                              <m:t>𝑐</m:t>
                            </m:r>
                          </m:sub>
                        </m:sSub>
                        <m:d>
                          <m:dPr>
                            <m:ctrlPr>
                              <a:rPr lang="en-CA" b="0" i="1" smtClean="0">
                                <a:latin typeface="Cambria Math" charset="0"/>
                              </a:rPr>
                            </m:ctrlPr>
                          </m:dPr>
                          <m:e>
                            <m:r>
                              <a:rPr lang="en-CA" b="0" i="1" smtClean="0">
                                <a:latin typeface="Cambria Math" panose="02040503050406030204" pitchFamily="18" charset="0"/>
                              </a:rPr>
                              <m:t>𝑥</m:t>
                            </m:r>
                            <m:r>
                              <a:rPr lang="en-CA" b="0" i="1" smtClean="0">
                                <a:latin typeface="Cambria Math" panose="02040503050406030204" pitchFamily="18" charset="0"/>
                              </a:rPr>
                              <m:t>,</m:t>
                            </m:r>
                            <m:r>
                              <a:rPr lang="en-CA" b="0" i="1" smtClean="0">
                                <a:latin typeface="Cambria Math" panose="02040503050406030204" pitchFamily="18" charset="0"/>
                              </a:rPr>
                              <m:t>𝑦</m:t>
                            </m:r>
                          </m:e>
                        </m:d>
                        <m:sSub>
                          <m:sSubPr>
                            <m:ctrlPr>
                              <a:rPr lang="en-CA" b="0" i="1" smtClean="0">
                                <a:latin typeface="Cambria Math" charset="0"/>
                              </a:rPr>
                            </m:ctrlPr>
                          </m:sSubPr>
                          <m:e>
                            <m:r>
                              <a:rPr lang="en-CA" b="0" i="1" smtClean="0">
                                <a:latin typeface="Cambria Math" panose="02040503050406030204" pitchFamily="18" charset="0"/>
                              </a:rPr>
                              <m:t>𝑓</m:t>
                            </m:r>
                          </m:e>
                          <m:sub>
                            <m:r>
                              <a:rPr lang="en-CA" b="0" i="1" smtClean="0">
                                <a:latin typeface="Cambria Math" panose="02040503050406030204" pitchFamily="18" charset="0"/>
                              </a:rPr>
                              <m:t>𝑠</m:t>
                            </m:r>
                          </m:sub>
                        </m:sSub>
                      </m:e>
                    </m:nary>
                    <m:d>
                      <m:dPr>
                        <m:begChr m:val="["/>
                        <m:endChr m:val="]"/>
                        <m:ctrlPr>
                          <a:rPr lang="en-CA" i="1" smtClean="0">
                            <a:latin typeface="Cambria Math" charset="0"/>
                          </a:rPr>
                        </m:ctrlPr>
                      </m:dPr>
                      <m:e>
                        <m:nary>
                          <m:naryPr>
                            <m:chr m:val="∑"/>
                            <m:supHide m:val="on"/>
                            <m:ctrlPr>
                              <a:rPr lang="en-CA" i="1">
                                <a:latin typeface="Cambria Math" charset="0"/>
                              </a:rPr>
                            </m:ctrlPr>
                          </m:naryPr>
                          <m:sub>
                            <m:r>
                              <a:rPr lang="en-CA" i="1">
                                <a:latin typeface="Cambria Math" panose="02040503050406030204" pitchFamily="18" charset="0"/>
                              </a:rPr>
                              <m:t>𝑖</m:t>
                            </m:r>
                            <m:r>
                              <a:rPr lang="en-CA" i="1">
                                <a:latin typeface="Cambria Math" panose="02040503050406030204" pitchFamily="18" charset="0"/>
                              </a:rPr>
                              <m:t>,</m:t>
                            </m:r>
                            <m:r>
                              <a:rPr lang="en-CA" i="1">
                                <a:latin typeface="Cambria Math" panose="02040503050406030204" pitchFamily="18" charset="0"/>
                              </a:rPr>
                              <m:t>𝑗</m:t>
                            </m:r>
                            <m:r>
                              <a:rPr lang="en-CA" i="1">
                                <a:latin typeface="Cambria Math" panose="02040503050406030204" pitchFamily="18" charset="0"/>
                              </a:rPr>
                              <m:t>,</m:t>
                            </m:r>
                            <m:r>
                              <a:rPr lang="en-CA" i="1">
                                <a:latin typeface="Cambria Math" panose="02040503050406030204" pitchFamily="18" charset="0"/>
                                <a:ea typeface="Cambria Math" panose="02040503050406030204" pitchFamily="18" charset="0"/>
                              </a:rPr>
                              <m:t>𝜏</m:t>
                            </m:r>
                          </m:sub>
                          <m:sup/>
                          <m:e>
                            <m:r>
                              <a:rPr lang="en-CA" i="1">
                                <a:latin typeface="Cambria Math" panose="02040503050406030204" pitchFamily="18" charset="0"/>
                              </a:rPr>
                              <m:t>𝑠</m:t>
                            </m:r>
                            <m:d>
                              <m:dPr>
                                <m:ctrlPr>
                                  <a:rPr lang="en-CA" i="1">
                                    <a:latin typeface="Cambria Math" charset="0"/>
                                  </a:rPr>
                                </m:ctrlPr>
                              </m:dPr>
                              <m:e>
                                <m:r>
                                  <a:rPr lang="en-CA" i="1">
                                    <a:latin typeface="Cambria Math" panose="02040503050406030204" pitchFamily="18" charset="0"/>
                                  </a:rPr>
                                  <m:t>𝑥</m:t>
                                </m:r>
                                <m:r>
                                  <a:rPr lang="en-CA" i="1">
                                    <a:latin typeface="Cambria Math" panose="02040503050406030204" pitchFamily="18" charset="0"/>
                                  </a:rPr>
                                  <m:t>−</m:t>
                                </m:r>
                                <m:r>
                                  <a:rPr lang="en-CA" i="1">
                                    <a:latin typeface="Cambria Math" panose="02040503050406030204" pitchFamily="18" charset="0"/>
                                  </a:rPr>
                                  <m:t>𝑖</m:t>
                                </m:r>
                                <m:r>
                                  <a:rPr lang="en-CA" i="1">
                                    <a:latin typeface="Cambria Math" panose="02040503050406030204" pitchFamily="18" charset="0"/>
                                  </a:rPr>
                                  <m:t>,</m:t>
                                </m:r>
                                <m:r>
                                  <a:rPr lang="en-CA" i="1">
                                    <a:latin typeface="Cambria Math" panose="02040503050406030204" pitchFamily="18" charset="0"/>
                                  </a:rPr>
                                  <m:t>𝑦</m:t>
                                </m:r>
                                <m:r>
                                  <a:rPr lang="en-CA" i="1">
                                    <a:latin typeface="Cambria Math" panose="02040503050406030204" pitchFamily="18" charset="0"/>
                                  </a:rPr>
                                  <m:t>−</m:t>
                                </m:r>
                                <m:r>
                                  <a:rPr lang="en-CA" i="1">
                                    <a:latin typeface="Cambria Math" panose="02040503050406030204" pitchFamily="18" charset="0"/>
                                  </a:rPr>
                                  <m:t>𝑗</m:t>
                                </m:r>
                                <m:r>
                                  <a:rPr lang="en-CA" i="1">
                                    <a:latin typeface="Cambria Math" panose="02040503050406030204" pitchFamily="18" charset="0"/>
                                  </a:rPr>
                                  <m:t>,</m:t>
                                </m:r>
                                <m:r>
                                  <a:rPr lang="en-CA" i="1">
                                    <a:latin typeface="Cambria Math" panose="02040503050406030204" pitchFamily="18" charset="0"/>
                                  </a:rPr>
                                  <m:t>𝑡</m:t>
                                </m:r>
                                <m:r>
                                  <a:rPr lang="en-CA" i="1">
                                    <a:latin typeface="Cambria Math" panose="02040503050406030204" pitchFamily="18" charset="0"/>
                                  </a:rPr>
                                  <m:t>−</m:t>
                                </m:r>
                                <m:r>
                                  <a:rPr lang="en-CA" i="1">
                                    <a:latin typeface="Cambria Math" panose="02040503050406030204" pitchFamily="18" charset="0"/>
                                    <a:ea typeface="Cambria Math" panose="02040503050406030204" pitchFamily="18" charset="0"/>
                                  </a:rPr>
                                  <m:t>𝜏</m:t>
                                </m:r>
                              </m:e>
                            </m:d>
                            <m:sSub>
                              <m:sSubPr>
                                <m:ctrlPr>
                                  <a:rPr lang="en-CA" i="1" smtClean="0">
                                    <a:latin typeface="Cambria Math"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h</m:t>
                                </m:r>
                              </m:e>
                              <m:sub>
                                <m:r>
                                  <a:rPr lang="en-CA" b="0" i="1" smtClean="0">
                                    <a:latin typeface="Cambria Math" panose="02040503050406030204" pitchFamily="18" charset="0"/>
                                    <a:ea typeface="Cambria Math" panose="02040503050406030204" pitchFamily="18" charset="0"/>
                                  </a:rPr>
                                  <m:t>𝑐</m:t>
                                </m:r>
                              </m:sub>
                            </m:sSub>
                            <m:r>
                              <a:rPr lang="en-CA" i="1">
                                <a:latin typeface="Cambria Math" panose="02040503050406030204" pitchFamily="18" charset="0"/>
                              </a:rPr>
                              <m:t>(</m:t>
                            </m:r>
                            <m:r>
                              <a:rPr lang="en-CA" i="1">
                                <a:latin typeface="Cambria Math" panose="02040503050406030204" pitchFamily="18" charset="0"/>
                              </a:rPr>
                              <m:t>𝑖</m:t>
                            </m:r>
                            <m:r>
                              <a:rPr lang="en-CA" i="1">
                                <a:latin typeface="Cambria Math" panose="02040503050406030204" pitchFamily="18" charset="0"/>
                              </a:rPr>
                              <m:t>,</m:t>
                            </m:r>
                            <m:r>
                              <a:rPr lang="en-CA" i="1">
                                <a:latin typeface="Cambria Math" panose="02040503050406030204" pitchFamily="18" charset="0"/>
                              </a:rPr>
                              <m:t>𝑗</m:t>
                            </m:r>
                            <m:r>
                              <a:rPr lang="en-CA" i="1">
                                <a:latin typeface="Cambria Math" panose="02040503050406030204" pitchFamily="18" charset="0"/>
                              </a:rPr>
                              <m:t>,</m:t>
                            </m:r>
                            <m:r>
                              <a:rPr lang="en-CA" i="1">
                                <a:latin typeface="Cambria Math" panose="02040503050406030204" pitchFamily="18" charset="0"/>
                                <a:ea typeface="Cambria Math" panose="02040503050406030204" pitchFamily="18" charset="0"/>
                              </a:rPr>
                              <m:t>𝜏</m:t>
                            </m:r>
                            <m:r>
                              <a:rPr lang="en-CA" i="1">
                                <a:latin typeface="Cambria Math" panose="02040503050406030204" pitchFamily="18" charset="0"/>
                              </a:rPr>
                              <m:t>)</m:t>
                            </m:r>
                          </m:e>
                        </m:nary>
                      </m:e>
                    </m:d>
                  </m:oMath>
                </a14:m>
                <a:endParaRPr lang="en-CA" i="1" dirty="0"/>
              </a:p>
            </p:txBody>
          </p:sp>
        </mc:Choice>
        <mc:Fallback xmlns="">
          <p:sp>
            <p:nvSpPr>
              <p:cNvPr id="10" name="Rectangle 9"/>
              <p:cNvSpPr>
                <a:spLocks noRot="1" noChangeAspect="1" noMove="1" noResize="1" noEditPoints="1" noAdjustHandles="1" noChangeArrowheads="1" noChangeShapeType="1" noTextEdit="1"/>
              </p:cNvSpPr>
              <p:nvPr/>
            </p:nvSpPr>
            <p:spPr>
              <a:xfrm>
                <a:off x="1080406" y="3842158"/>
                <a:ext cx="7348807" cy="530210"/>
              </a:xfrm>
              <a:prstGeom prst="rect">
                <a:avLst/>
              </a:prstGeom>
              <a:blipFill>
                <a:blip r:embed="rId4"/>
                <a:stretch>
                  <a:fillRect l="-1244" t="-4598" b="-17241"/>
                </a:stretch>
              </a:blipFill>
            </p:spPr>
            <p:txBody>
              <a:bodyPr/>
              <a:lstStyle/>
              <a:p>
                <a:r>
                  <a:rPr lang="en-CA">
                    <a:noFill/>
                  </a:rPr>
                  <a:t> </a:t>
                </a:r>
              </a:p>
            </p:txBody>
          </p:sp>
        </mc:Fallback>
      </mc:AlternateContent>
      <p:sp>
        <p:nvSpPr>
          <p:cNvPr id="2" name="TextBox 1"/>
          <p:cNvSpPr txBox="1"/>
          <p:nvPr/>
        </p:nvSpPr>
        <p:spPr>
          <a:xfrm>
            <a:off x="511444" y="5044698"/>
            <a:ext cx="8121112" cy="1200329"/>
          </a:xfrm>
          <a:prstGeom prst="rect">
            <a:avLst/>
          </a:prstGeom>
          <a:noFill/>
        </p:spPr>
        <p:txBody>
          <a:bodyPr wrap="square" rtlCol="0">
            <a:spAutoFit/>
          </a:bodyPr>
          <a:lstStyle/>
          <a:p>
            <a:r>
              <a:rPr lang="en-CA" dirty="0" smtClean="0"/>
              <a:t>The full model has space-time convolution, plus spatial weighting, plus multiple possible subunits, each with its own static nonlinearity.</a:t>
            </a:r>
            <a:endParaRPr lang="en-CA" dirty="0"/>
          </a:p>
        </p:txBody>
      </p:sp>
    </p:spTree>
    <p:extLst>
      <p:ext uri="{BB962C8B-B14F-4D97-AF65-F5344CB8AC3E}">
        <p14:creationId xmlns:p14="http://schemas.microsoft.com/office/powerpoint/2010/main" val="127766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606897" y="2364018"/>
            <a:ext cx="1552118" cy="1355149"/>
          </a:xfrm>
          <a:prstGeom prst="rect">
            <a:avLst/>
          </a:prstGeom>
        </p:spPr>
      </p:pic>
      <p:sp>
        <p:nvSpPr>
          <p:cNvPr id="4" name="TextBox 3"/>
          <p:cNvSpPr txBox="1"/>
          <p:nvPr/>
        </p:nvSpPr>
        <p:spPr>
          <a:xfrm>
            <a:off x="3606897" y="1195132"/>
            <a:ext cx="1588577" cy="307777"/>
          </a:xfrm>
          <a:prstGeom prst="rect">
            <a:avLst/>
          </a:prstGeom>
          <a:noFill/>
        </p:spPr>
        <p:txBody>
          <a:bodyPr wrap="square" rtlCol="0">
            <a:spAutoFit/>
          </a:bodyPr>
          <a:lstStyle/>
          <a:p>
            <a:r>
              <a:rPr lang="en-CA" sz="1400" u="sng" dirty="0" smtClean="0">
                <a:latin typeface="Arial" panose="020B0604020202020204" pitchFamily="34" charset="0"/>
                <a:cs typeface="Arial" panose="020B0604020202020204" pitchFamily="34" charset="0"/>
              </a:rPr>
              <a:t>V2 receptive field</a:t>
            </a:r>
            <a:endParaRPr lang="en-CA" sz="1400" u="sng" dirty="0">
              <a:latin typeface="Arial" panose="020B0604020202020204" pitchFamily="34" charset="0"/>
              <a:cs typeface="Arial" panose="020B0604020202020204" pitchFamily="34" charset="0"/>
            </a:endParaRPr>
          </a:p>
        </p:txBody>
      </p:sp>
      <p:sp>
        <p:nvSpPr>
          <p:cNvPr id="13" name="TextBox 12"/>
          <p:cNvSpPr txBox="1"/>
          <p:nvPr/>
        </p:nvSpPr>
        <p:spPr>
          <a:xfrm>
            <a:off x="2383832" y="94293"/>
            <a:ext cx="4541004" cy="461665"/>
          </a:xfrm>
          <a:prstGeom prst="rect">
            <a:avLst/>
          </a:prstGeom>
          <a:noFill/>
        </p:spPr>
        <p:txBody>
          <a:bodyPr wrap="square" rtlCol="0">
            <a:spAutoFit/>
          </a:bodyPr>
          <a:lstStyle/>
          <a:p>
            <a:r>
              <a:rPr lang="en-CA" dirty="0" smtClean="0"/>
              <a:t>Spatial convolution in V2 cells</a:t>
            </a:r>
            <a:endParaRPr lang="en-CA" dirty="0"/>
          </a:p>
        </p:txBody>
      </p:sp>
      <p:sp>
        <p:nvSpPr>
          <p:cNvPr id="14" name="TextBox 13"/>
          <p:cNvSpPr txBox="1"/>
          <p:nvPr/>
        </p:nvSpPr>
        <p:spPr>
          <a:xfrm>
            <a:off x="492070" y="5541629"/>
            <a:ext cx="8148235" cy="461665"/>
          </a:xfrm>
          <a:prstGeom prst="rect">
            <a:avLst/>
          </a:prstGeom>
          <a:noFill/>
        </p:spPr>
        <p:txBody>
          <a:bodyPr wrap="square" rtlCol="0">
            <a:spAutoFit/>
          </a:bodyPr>
          <a:lstStyle/>
          <a:p>
            <a:r>
              <a:rPr lang="en-CA" sz="1200" dirty="0" smtClean="0">
                <a:latin typeface="Arial" panose="020B0604020202020204" pitchFamily="34" charset="0"/>
                <a:cs typeface="Arial" panose="020B0604020202020204" pitchFamily="34" charset="0"/>
              </a:rPr>
              <a:t>V2 complex cells are approximated by spatial convolution with multiple </a:t>
            </a:r>
            <a:r>
              <a:rPr lang="en-CA" sz="1200" b="1" dirty="0" smtClean="0">
                <a:latin typeface="Arial" panose="020B0604020202020204" pitchFamily="34" charset="0"/>
                <a:cs typeface="Arial" panose="020B0604020202020204" pitchFamily="34" charset="0"/>
              </a:rPr>
              <a:t>subunits</a:t>
            </a:r>
            <a:r>
              <a:rPr lang="en-CA" sz="1200" dirty="0" smtClean="0">
                <a:latin typeface="Arial" panose="020B0604020202020204" pitchFamily="34" charset="0"/>
                <a:cs typeface="Arial" panose="020B0604020202020204" pitchFamily="34" charset="0"/>
              </a:rPr>
              <a:t> that look like a complex cell receptive fields.</a:t>
            </a:r>
            <a:endParaRPr lang="en-CA" sz="1200" dirty="0">
              <a:latin typeface="Arial" panose="020B0604020202020204" pitchFamily="34" charset="0"/>
              <a:cs typeface="Arial" panose="020B0604020202020204" pitchFamily="34" charset="0"/>
            </a:endParaRPr>
          </a:p>
        </p:txBody>
      </p:sp>
      <p:sp>
        <p:nvSpPr>
          <p:cNvPr id="15" name="Oval 107"/>
          <p:cNvSpPr>
            <a:spLocks noChangeArrowheads="1"/>
          </p:cNvSpPr>
          <p:nvPr/>
        </p:nvSpPr>
        <p:spPr bwMode="auto">
          <a:xfrm>
            <a:off x="3606897" y="2309773"/>
            <a:ext cx="1586527" cy="1586527"/>
          </a:xfrm>
          <a:prstGeom prst="ellipse">
            <a:avLst/>
          </a:prstGeom>
          <a:noFill/>
          <a:ln w="28575">
            <a:solidFill>
              <a:srgbClr val="080808"/>
            </a:solidFill>
            <a:prstDash val="dash"/>
            <a:round/>
            <a:headEnd/>
            <a:tailEnd/>
          </a:ln>
        </p:spPr>
        <p:txBody>
          <a:bodyPr wrap="none" anchor="ctr"/>
          <a:lstStyle/>
          <a:p>
            <a:pPr eaLnBrk="0" hangingPunct="0"/>
            <a:endParaRPr lang="en-CA"/>
          </a:p>
        </p:txBody>
      </p:sp>
      <p:sp>
        <p:nvSpPr>
          <p:cNvPr id="122" name="TextBox 121"/>
          <p:cNvSpPr txBox="1"/>
          <p:nvPr/>
        </p:nvSpPr>
        <p:spPr>
          <a:xfrm>
            <a:off x="6963595" y="6456667"/>
            <a:ext cx="2180405" cy="307777"/>
          </a:xfrm>
          <a:prstGeom prst="rect">
            <a:avLst/>
          </a:prstGeom>
          <a:noFill/>
        </p:spPr>
        <p:txBody>
          <a:bodyPr wrap="none" rtlCol="0">
            <a:spAutoFit/>
          </a:bodyPr>
          <a:lstStyle/>
          <a:p>
            <a:r>
              <a:rPr lang="en-CA" sz="1400" dirty="0" err="1" smtClean="0"/>
              <a:t>Nandy</a:t>
            </a:r>
            <a:r>
              <a:rPr lang="en-CA" sz="1400" dirty="0" smtClean="0"/>
              <a:t> et al.,  Neuron, 2013</a:t>
            </a:r>
          </a:p>
        </p:txBody>
      </p:sp>
    </p:spTree>
    <p:extLst>
      <p:ext uri="{BB962C8B-B14F-4D97-AF65-F5344CB8AC3E}">
        <p14:creationId xmlns:p14="http://schemas.microsoft.com/office/powerpoint/2010/main" val="3441634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5306367" y="6488113"/>
            <a:ext cx="28844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CA" altLang="en-US"/>
              <a:t>Baumgartner and Jung, 1955</a:t>
            </a:r>
          </a:p>
        </p:txBody>
      </p:sp>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5076" y="579087"/>
            <a:ext cx="5143500" cy="546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476231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3716" name="Picture 4" descr="VisHierarchy"/>
          <p:cNvPicPr>
            <a:picLocks noChangeAspect="1" noChangeArrowheads="1"/>
          </p:cNvPicPr>
          <p:nvPr/>
        </p:nvPicPr>
        <p:blipFill>
          <a:blip r:embed="rId3" cstate="print"/>
          <a:srcRect/>
          <a:stretch>
            <a:fillRect/>
          </a:stretch>
        </p:blipFill>
        <p:spPr bwMode="auto">
          <a:xfrm>
            <a:off x="1616075" y="93663"/>
            <a:ext cx="5383213" cy="6692900"/>
          </a:xfrm>
          <a:prstGeom prst="rect">
            <a:avLst/>
          </a:prstGeom>
          <a:noFill/>
        </p:spPr>
      </p:pic>
      <p:sp>
        <p:nvSpPr>
          <p:cNvPr id="243717" name="Text Box 5"/>
          <p:cNvSpPr txBox="1">
            <a:spLocks noChangeArrowheads="1"/>
          </p:cNvSpPr>
          <p:nvPr/>
        </p:nvSpPr>
        <p:spPr bwMode="auto">
          <a:xfrm>
            <a:off x="6770930" y="6543158"/>
            <a:ext cx="2313262" cy="276999"/>
          </a:xfrm>
          <a:prstGeom prst="rect">
            <a:avLst/>
          </a:prstGeom>
          <a:noFill/>
          <a:ln w="9525">
            <a:noFill/>
            <a:miter lim="800000"/>
            <a:headEnd/>
            <a:tailEnd/>
          </a:ln>
          <a:effectLst/>
        </p:spPr>
        <p:txBody>
          <a:bodyPr wrap="none">
            <a:spAutoFit/>
          </a:bodyPr>
          <a:lstStyle/>
          <a:p>
            <a:pPr eaLnBrk="1" hangingPunct="1"/>
            <a:r>
              <a:rPr lang="en-CA" sz="1200" dirty="0" err="1">
                <a:latin typeface="Arial" charset="0"/>
              </a:rPr>
              <a:t>Felleman</a:t>
            </a:r>
            <a:r>
              <a:rPr lang="en-CA" sz="1200" dirty="0">
                <a:latin typeface="Arial" charset="0"/>
              </a:rPr>
              <a:t> and Van Essen, 1991</a:t>
            </a:r>
          </a:p>
        </p:txBody>
      </p:sp>
      <p:grpSp>
        <p:nvGrpSpPr>
          <p:cNvPr id="5" name="Group 16"/>
          <p:cNvGrpSpPr>
            <a:grpSpLocks/>
          </p:cNvGrpSpPr>
          <p:nvPr/>
        </p:nvGrpSpPr>
        <p:grpSpPr bwMode="auto">
          <a:xfrm>
            <a:off x="3210940" y="6380151"/>
            <a:ext cx="423209" cy="423209"/>
            <a:chOff x="1854" y="1164"/>
            <a:chExt cx="2058" cy="2058"/>
          </a:xfrm>
        </p:grpSpPr>
        <p:sp>
          <p:nvSpPr>
            <p:cNvPr id="6" name="Oval 2"/>
            <p:cNvSpPr>
              <a:spLocks noChangeArrowheads="1"/>
            </p:cNvSpPr>
            <p:nvPr/>
          </p:nvSpPr>
          <p:spPr bwMode="auto">
            <a:xfrm>
              <a:off x="1854" y="1164"/>
              <a:ext cx="2058" cy="2058"/>
            </a:xfrm>
            <a:prstGeom prst="ellipse">
              <a:avLst/>
            </a:prstGeom>
            <a:solidFill>
              <a:schemeClr val="tx1"/>
            </a:solidFill>
            <a:ln w="9525">
              <a:solidFill>
                <a:schemeClr val="tx1"/>
              </a:solidFill>
              <a:round/>
              <a:headEnd/>
              <a:tailEnd/>
            </a:ln>
            <a:effectLst/>
          </p:spPr>
          <p:txBody>
            <a:bodyPr wrap="none" anchor="ctr"/>
            <a:lstStyle/>
            <a:p>
              <a:endParaRPr lang="en-CA"/>
            </a:p>
          </p:txBody>
        </p:sp>
        <p:sp>
          <p:nvSpPr>
            <p:cNvPr id="7" name="Oval 3"/>
            <p:cNvSpPr>
              <a:spLocks noChangeArrowheads="1"/>
            </p:cNvSpPr>
            <p:nvPr/>
          </p:nvSpPr>
          <p:spPr bwMode="auto">
            <a:xfrm>
              <a:off x="2526" y="1836"/>
              <a:ext cx="714" cy="714"/>
            </a:xfrm>
            <a:prstGeom prst="ellipse">
              <a:avLst/>
            </a:prstGeom>
            <a:solidFill>
              <a:schemeClr val="bg1"/>
            </a:solidFill>
            <a:ln w="9525">
              <a:solidFill>
                <a:schemeClr val="tx1"/>
              </a:solidFill>
              <a:round/>
              <a:headEnd/>
              <a:tailEnd/>
            </a:ln>
            <a:effectLst/>
          </p:spPr>
          <p:txBody>
            <a:bodyPr wrap="none" anchor="ctr"/>
            <a:lstStyle/>
            <a:p>
              <a:endParaRPr lang="en-CA"/>
            </a:p>
          </p:txBody>
        </p:sp>
        <p:sp>
          <p:nvSpPr>
            <p:cNvPr id="8" name="Rectangle 4"/>
            <p:cNvSpPr>
              <a:spLocks noChangeArrowheads="1"/>
            </p:cNvSpPr>
            <p:nvPr/>
          </p:nvSpPr>
          <p:spPr bwMode="auto">
            <a:xfrm>
              <a:off x="2130" y="1764"/>
              <a:ext cx="222" cy="38"/>
            </a:xfrm>
            <a:prstGeom prst="rect">
              <a:avLst/>
            </a:prstGeom>
            <a:solidFill>
              <a:srgbClr val="FF0000"/>
            </a:solidFill>
            <a:ln w="9525">
              <a:solidFill>
                <a:schemeClr val="tx1"/>
              </a:solidFill>
              <a:miter lim="800000"/>
              <a:headEnd/>
              <a:tailEnd/>
            </a:ln>
            <a:effectLst/>
          </p:spPr>
          <p:txBody>
            <a:bodyPr wrap="none" anchor="ctr"/>
            <a:lstStyle/>
            <a:p>
              <a:endParaRPr lang="en-CA"/>
            </a:p>
          </p:txBody>
        </p:sp>
        <p:sp>
          <p:nvSpPr>
            <p:cNvPr id="9" name="Rectangle 5"/>
            <p:cNvSpPr>
              <a:spLocks noChangeArrowheads="1"/>
            </p:cNvSpPr>
            <p:nvPr/>
          </p:nvSpPr>
          <p:spPr bwMode="auto">
            <a:xfrm>
              <a:off x="2770" y="2164"/>
              <a:ext cx="222" cy="38"/>
            </a:xfrm>
            <a:prstGeom prst="rect">
              <a:avLst/>
            </a:prstGeom>
            <a:solidFill>
              <a:srgbClr val="FF0000"/>
            </a:solidFill>
            <a:ln w="9525">
              <a:noFill/>
              <a:miter lim="800000"/>
              <a:headEnd/>
              <a:tailEnd/>
            </a:ln>
            <a:effectLst/>
          </p:spPr>
          <p:txBody>
            <a:bodyPr wrap="none" anchor="ctr"/>
            <a:lstStyle/>
            <a:p>
              <a:endParaRPr lang="en-CA"/>
            </a:p>
          </p:txBody>
        </p:sp>
        <p:sp>
          <p:nvSpPr>
            <p:cNvPr id="10" name="Rectangle 6"/>
            <p:cNvSpPr>
              <a:spLocks noChangeArrowheads="1"/>
            </p:cNvSpPr>
            <p:nvPr/>
          </p:nvSpPr>
          <p:spPr bwMode="auto">
            <a:xfrm rot="-5400000">
              <a:off x="2774" y="2168"/>
              <a:ext cx="222" cy="38"/>
            </a:xfrm>
            <a:prstGeom prst="rect">
              <a:avLst/>
            </a:prstGeom>
            <a:solidFill>
              <a:srgbClr val="FF0000"/>
            </a:solidFill>
            <a:ln w="9525">
              <a:noFill/>
              <a:miter lim="800000"/>
              <a:headEnd/>
              <a:tailEnd/>
            </a:ln>
            <a:effectLst/>
          </p:spPr>
          <p:txBody>
            <a:bodyPr wrap="none" anchor="ctr"/>
            <a:lstStyle/>
            <a:p>
              <a:endParaRPr lang="en-CA"/>
            </a:p>
          </p:txBody>
        </p:sp>
      </p:grpSp>
      <p:grpSp>
        <p:nvGrpSpPr>
          <p:cNvPr id="3" name="Group 2"/>
          <p:cNvGrpSpPr/>
          <p:nvPr/>
        </p:nvGrpSpPr>
        <p:grpSpPr>
          <a:xfrm>
            <a:off x="2887375" y="6072591"/>
            <a:ext cx="333475" cy="342039"/>
            <a:chOff x="481659" y="4922515"/>
            <a:chExt cx="989012" cy="1014412"/>
          </a:xfrm>
        </p:grpSpPr>
        <p:sp>
          <p:nvSpPr>
            <p:cNvPr id="26" name="Oval 202"/>
            <p:cNvSpPr>
              <a:spLocks noChangeArrowheads="1"/>
            </p:cNvSpPr>
            <p:nvPr/>
          </p:nvSpPr>
          <p:spPr bwMode="auto">
            <a:xfrm>
              <a:off x="962671" y="5411465"/>
              <a:ext cx="41275" cy="41275"/>
            </a:xfrm>
            <a:prstGeom prst="ellipse">
              <a:avLst/>
            </a:prstGeom>
            <a:solidFill>
              <a:schemeClr val="tx1"/>
            </a:solidFill>
            <a:ln w="9525">
              <a:solidFill>
                <a:schemeClr val="tx1"/>
              </a:solidFill>
              <a:round/>
              <a:headEnd/>
              <a:tailEnd/>
            </a:ln>
            <a:effectLst/>
          </p:spPr>
          <p:txBody>
            <a:bodyPr wrap="none" anchor="ctr"/>
            <a:lstStyle/>
            <a:p>
              <a:endParaRPr lang="en-CA"/>
            </a:p>
          </p:txBody>
        </p:sp>
        <p:grpSp>
          <p:nvGrpSpPr>
            <p:cNvPr id="34" name="Group 249"/>
            <p:cNvGrpSpPr>
              <a:grpSpLocks/>
            </p:cNvGrpSpPr>
            <p:nvPr/>
          </p:nvGrpSpPr>
          <p:grpSpPr bwMode="auto">
            <a:xfrm>
              <a:off x="481659" y="4922515"/>
              <a:ext cx="989012" cy="1014412"/>
              <a:chOff x="4035" y="2153"/>
              <a:chExt cx="347" cy="356"/>
            </a:xfrm>
          </p:grpSpPr>
          <p:sp>
            <p:nvSpPr>
              <p:cNvPr id="35" name="Rectangle 244"/>
              <p:cNvSpPr>
                <a:spLocks noChangeArrowheads="1"/>
              </p:cNvSpPr>
              <p:nvPr/>
            </p:nvSpPr>
            <p:spPr bwMode="auto">
              <a:xfrm>
                <a:off x="4035" y="2153"/>
                <a:ext cx="347" cy="356"/>
              </a:xfrm>
              <a:prstGeom prst="rect">
                <a:avLst/>
              </a:prstGeom>
              <a:solidFill>
                <a:srgbClr val="FFFFFF"/>
              </a:solidFill>
              <a:ln w="9525">
                <a:noFill/>
                <a:miter lim="800000"/>
                <a:headEnd/>
                <a:tailEnd/>
              </a:ln>
            </p:spPr>
            <p:txBody>
              <a:bodyPr/>
              <a:lstStyle/>
              <a:p>
                <a:endParaRPr lang="en-CA"/>
              </a:p>
            </p:txBody>
          </p:sp>
          <p:sp>
            <p:nvSpPr>
              <p:cNvPr id="36" name="Rectangle 245"/>
              <p:cNvSpPr>
                <a:spLocks noChangeArrowheads="1"/>
              </p:cNvSpPr>
              <p:nvPr/>
            </p:nvSpPr>
            <p:spPr bwMode="auto">
              <a:xfrm>
                <a:off x="4035" y="2153"/>
                <a:ext cx="347" cy="356"/>
              </a:xfrm>
              <a:prstGeom prst="rect">
                <a:avLst/>
              </a:prstGeom>
              <a:noFill/>
              <a:ln w="20638">
                <a:solidFill>
                  <a:srgbClr val="FFFFFF"/>
                </a:solidFill>
                <a:miter lim="800000"/>
                <a:headEnd/>
                <a:tailEnd/>
              </a:ln>
            </p:spPr>
            <p:txBody>
              <a:bodyPr/>
              <a:lstStyle/>
              <a:p>
                <a:endParaRPr lang="en-CA"/>
              </a:p>
            </p:txBody>
          </p:sp>
          <p:pic>
            <p:nvPicPr>
              <p:cNvPr id="37" name="Picture 246"/>
              <p:cNvPicPr>
                <a:picLocks noChangeAspect="1" noChangeArrowheads="1"/>
              </p:cNvPicPr>
              <p:nvPr/>
            </p:nvPicPr>
            <p:blipFill>
              <a:blip r:embed="rId4" cstate="print"/>
              <a:srcRect/>
              <a:stretch>
                <a:fillRect/>
              </a:stretch>
            </p:blipFill>
            <p:spPr bwMode="auto">
              <a:xfrm>
                <a:off x="4035" y="2153"/>
                <a:ext cx="347" cy="356"/>
              </a:xfrm>
              <a:prstGeom prst="rect">
                <a:avLst/>
              </a:prstGeom>
              <a:noFill/>
              <a:ln w="19050">
                <a:solidFill>
                  <a:schemeClr val="tx1"/>
                </a:solidFill>
                <a:miter lim="800000"/>
                <a:headEnd/>
                <a:tailEnd/>
              </a:ln>
            </p:spPr>
          </p:pic>
          <p:sp>
            <p:nvSpPr>
              <p:cNvPr id="38" name="Line 247"/>
              <p:cNvSpPr>
                <a:spLocks noChangeShapeType="1"/>
              </p:cNvSpPr>
              <p:nvPr/>
            </p:nvSpPr>
            <p:spPr bwMode="auto">
              <a:xfrm>
                <a:off x="4210" y="2155"/>
                <a:ext cx="1" cy="345"/>
              </a:xfrm>
              <a:prstGeom prst="line">
                <a:avLst/>
              </a:prstGeom>
              <a:noFill/>
              <a:ln w="0">
                <a:solidFill>
                  <a:srgbClr val="000000"/>
                </a:solidFill>
                <a:prstDash val="sysDot"/>
                <a:round/>
                <a:headEnd/>
                <a:tailEnd/>
              </a:ln>
            </p:spPr>
            <p:txBody>
              <a:bodyPr/>
              <a:lstStyle/>
              <a:p>
                <a:endParaRPr lang="en-CA"/>
              </a:p>
            </p:txBody>
          </p:sp>
          <p:sp>
            <p:nvSpPr>
              <p:cNvPr id="39" name="Line 248"/>
              <p:cNvSpPr>
                <a:spLocks noChangeShapeType="1"/>
              </p:cNvSpPr>
              <p:nvPr/>
            </p:nvSpPr>
            <p:spPr bwMode="auto">
              <a:xfrm>
                <a:off x="4040" y="2330"/>
                <a:ext cx="336" cy="1"/>
              </a:xfrm>
              <a:prstGeom prst="line">
                <a:avLst/>
              </a:prstGeom>
              <a:noFill/>
              <a:ln w="0">
                <a:solidFill>
                  <a:srgbClr val="000000"/>
                </a:solidFill>
                <a:prstDash val="sysDot"/>
                <a:round/>
                <a:headEnd/>
                <a:tailEnd/>
              </a:ln>
            </p:spPr>
            <p:txBody>
              <a:bodyPr/>
              <a:lstStyle/>
              <a:p>
                <a:endParaRPr lang="en-CA"/>
              </a:p>
            </p:txBody>
          </p:sp>
        </p:grpSp>
      </p:grpSp>
      <p:cxnSp>
        <p:nvCxnSpPr>
          <p:cNvPr id="243712" name="Straight Arrow Connector 243711"/>
          <p:cNvCxnSpPr>
            <a:endCxn id="6" idx="7"/>
          </p:cNvCxnSpPr>
          <p:nvPr/>
        </p:nvCxnSpPr>
        <p:spPr bwMode="auto">
          <a:xfrm flipH="1">
            <a:off x="3572171" y="6276814"/>
            <a:ext cx="186168" cy="16531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43714" name="Straight Arrow Connector 243713"/>
          <p:cNvCxnSpPr>
            <a:endCxn id="6" idx="6"/>
          </p:cNvCxnSpPr>
          <p:nvPr/>
        </p:nvCxnSpPr>
        <p:spPr bwMode="auto">
          <a:xfrm flipH="1" flipV="1">
            <a:off x="3634149" y="6591756"/>
            <a:ext cx="154425" cy="7341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43718" name="Straight Arrow Connector 243717"/>
          <p:cNvCxnSpPr>
            <a:endCxn id="37" idx="3"/>
          </p:cNvCxnSpPr>
          <p:nvPr/>
        </p:nvCxnSpPr>
        <p:spPr bwMode="auto">
          <a:xfrm flipH="1">
            <a:off x="3220850" y="6086327"/>
            <a:ext cx="483217" cy="15728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85099908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06897" y="1195132"/>
            <a:ext cx="1588577" cy="307777"/>
          </a:xfrm>
          <a:prstGeom prst="rect">
            <a:avLst/>
          </a:prstGeom>
          <a:noFill/>
        </p:spPr>
        <p:txBody>
          <a:bodyPr wrap="square" rtlCol="0">
            <a:spAutoFit/>
          </a:bodyPr>
          <a:lstStyle/>
          <a:p>
            <a:r>
              <a:rPr lang="en-CA" sz="1400" u="sng" dirty="0" smtClean="0">
                <a:latin typeface="Arial" panose="020B0604020202020204" pitchFamily="34" charset="0"/>
                <a:cs typeface="Arial" panose="020B0604020202020204" pitchFamily="34" charset="0"/>
              </a:rPr>
              <a:t>V4 receptive field</a:t>
            </a:r>
            <a:endParaRPr lang="en-CA" sz="1400" u="sng" dirty="0">
              <a:latin typeface="Arial" panose="020B0604020202020204" pitchFamily="34" charset="0"/>
              <a:cs typeface="Arial" panose="020B0604020202020204" pitchFamily="34" charset="0"/>
            </a:endParaRPr>
          </a:p>
        </p:txBody>
      </p:sp>
      <p:sp>
        <p:nvSpPr>
          <p:cNvPr id="13" name="TextBox 12"/>
          <p:cNvSpPr txBox="1"/>
          <p:nvPr/>
        </p:nvSpPr>
        <p:spPr>
          <a:xfrm>
            <a:off x="2383832" y="94293"/>
            <a:ext cx="4541004" cy="461665"/>
          </a:xfrm>
          <a:prstGeom prst="rect">
            <a:avLst/>
          </a:prstGeom>
          <a:noFill/>
        </p:spPr>
        <p:txBody>
          <a:bodyPr wrap="square" rtlCol="0">
            <a:spAutoFit/>
          </a:bodyPr>
          <a:lstStyle/>
          <a:p>
            <a:r>
              <a:rPr lang="en-CA" dirty="0" smtClean="0"/>
              <a:t>Spatial convolution in V4 cells</a:t>
            </a:r>
            <a:endParaRPr lang="en-CA" dirty="0"/>
          </a:p>
        </p:txBody>
      </p:sp>
      <p:sp>
        <p:nvSpPr>
          <p:cNvPr id="14" name="TextBox 13"/>
          <p:cNvSpPr txBox="1"/>
          <p:nvPr/>
        </p:nvSpPr>
        <p:spPr>
          <a:xfrm>
            <a:off x="468823" y="5758605"/>
            <a:ext cx="8148235" cy="276999"/>
          </a:xfrm>
          <a:prstGeom prst="rect">
            <a:avLst/>
          </a:prstGeom>
          <a:noFill/>
        </p:spPr>
        <p:txBody>
          <a:bodyPr wrap="square" rtlCol="0">
            <a:spAutoFit/>
          </a:bodyPr>
          <a:lstStyle/>
          <a:p>
            <a:r>
              <a:rPr lang="en-CA" sz="1200" dirty="0" smtClean="0">
                <a:latin typeface="Arial" panose="020B0604020202020204" pitchFamily="34" charset="0"/>
                <a:cs typeface="Arial" panose="020B0604020202020204" pitchFamily="34" charset="0"/>
              </a:rPr>
              <a:t>V4 complex cells are approximated by spatial convolution with a </a:t>
            </a:r>
            <a:r>
              <a:rPr lang="en-CA" sz="1200" b="1" dirty="0" smtClean="0">
                <a:latin typeface="Arial" panose="020B0604020202020204" pitchFamily="34" charset="0"/>
                <a:cs typeface="Arial" panose="020B0604020202020204" pitchFamily="34" charset="0"/>
              </a:rPr>
              <a:t>subunit</a:t>
            </a:r>
            <a:r>
              <a:rPr lang="en-CA" sz="1200" dirty="0" smtClean="0">
                <a:latin typeface="Arial" panose="020B0604020202020204" pitchFamily="34" charset="0"/>
                <a:cs typeface="Arial" panose="020B0604020202020204" pitchFamily="34" charset="0"/>
              </a:rPr>
              <a:t> that looks like a complex cell receptive field.</a:t>
            </a:r>
            <a:endParaRPr lang="en-CA" sz="1200" dirty="0">
              <a:latin typeface="Arial" panose="020B0604020202020204" pitchFamily="34" charset="0"/>
              <a:cs typeface="Arial" panose="020B0604020202020204" pitchFamily="34" charset="0"/>
            </a:endParaRPr>
          </a:p>
        </p:txBody>
      </p:sp>
      <p:sp>
        <p:nvSpPr>
          <p:cNvPr id="15" name="Oval 107"/>
          <p:cNvSpPr>
            <a:spLocks noChangeArrowheads="1"/>
          </p:cNvSpPr>
          <p:nvPr/>
        </p:nvSpPr>
        <p:spPr bwMode="auto">
          <a:xfrm>
            <a:off x="2817597" y="1755716"/>
            <a:ext cx="3124200" cy="3124200"/>
          </a:xfrm>
          <a:prstGeom prst="ellipse">
            <a:avLst/>
          </a:prstGeom>
          <a:noFill/>
          <a:ln w="28575">
            <a:solidFill>
              <a:srgbClr val="080808"/>
            </a:solidFill>
            <a:prstDash val="dash"/>
            <a:round/>
            <a:headEnd/>
            <a:tailEnd/>
          </a:ln>
        </p:spPr>
        <p:txBody>
          <a:bodyPr wrap="none" anchor="ctr"/>
          <a:lstStyle/>
          <a:p>
            <a:pPr eaLnBrk="0" hangingPunct="0"/>
            <a:endParaRPr lang="en-CA"/>
          </a:p>
        </p:txBody>
      </p:sp>
      <p:sp>
        <p:nvSpPr>
          <p:cNvPr id="122" name="TextBox 121"/>
          <p:cNvSpPr txBox="1"/>
          <p:nvPr/>
        </p:nvSpPr>
        <p:spPr>
          <a:xfrm>
            <a:off x="6963595" y="6456667"/>
            <a:ext cx="2180405" cy="307777"/>
          </a:xfrm>
          <a:prstGeom prst="rect">
            <a:avLst/>
          </a:prstGeom>
          <a:noFill/>
        </p:spPr>
        <p:txBody>
          <a:bodyPr wrap="none" rtlCol="0">
            <a:spAutoFit/>
          </a:bodyPr>
          <a:lstStyle/>
          <a:p>
            <a:r>
              <a:rPr lang="en-CA" sz="1400" dirty="0" err="1" smtClean="0"/>
              <a:t>Nandy</a:t>
            </a:r>
            <a:r>
              <a:rPr lang="en-CA" sz="1400" dirty="0" smtClean="0"/>
              <a:t> et al.,  Neuron, 2013</a:t>
            </a:r>
          </a:p>
        </p:txBody>
      </p:sp>
      <p:pic>
        <p:nvPicPr>
          <p:cNvPr id="5" name="Picture 4"/>
          <p:cNvPicPr>
            <a:picLocks noChangeAspect="1"/>
          </p:cNvPicPr>
          <p:nvPr/>
        </p:nvPicPr>
        <p:blipFill>
          <a:blip r:embed="rId2"/>
          <a:stretch>
            <a:fillRect/>
          </a:stretch>
        </p:blipFill>
        <p:spPr>
          <a:xfrm>
            <a:off x="3091911" y="2077272"/>
            <a:ext cx="2605653" cy="2525725"/>
          </a:xfrm>
          <a:prstGeom prst="rect">
            <a:avLst/>
          </a:prstGeom>
        </p:spPr>
      </p:pic>
    </p:spTree>
    <p:extLst>
      <p:ext uri="{BB962C8B-B14F-4D97-AF65-F5344CB8AC3E}">
        <p14:creationId xmlns:p14="http://schemas.microsoft.com/office/powerpoint/2010/main" val="35291995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06897" y="1195132"/>
            <a:ext cx="1588577" cy="307777"/>
          </a:xfrm>
          <a:prstGeom prst="rect">
            <a:avLst/>
          </a:prstGeom>
          <a:noFill/>
        </p:spPr>
        <p:txBody>
          <a:bodyPr wrap="square" rtlCol="0">
            <a:spAutoFit/>
          </a:bodyPr>
          <a:lstStyle/>
          <a:p>
            <a:r>
              <a:rPr lang="en-CA" sz="1400" u="sng" dirty="0" smtClean="0">
                <a:latin typeface="Arial" panose="020B0604020202020204" pitchFamily="34" charset="0"/>
                <a:cs typeface="Arial" panose="020B0604020202020204" pitchFamily="34" charset="0"/>
              </a:rPr>
              <a:t>V4 receptive field</a:t>
            </a:r>
            <a:endParaRPr lang="en-CA" sz="1400" u="sng" dirty="0">
              <a:latin typeface="Arial" panose="020B0604020202020204" pitchFamily="34" charset="0"/>
              <a:cs typeface="Arial" panose="020B0604020202020204" pitchFamily="34" charset="0"/>
            </a:endParaRPr>
          </a:p>
        </p:txBody>
      </p:sp>
      <p:sp>
        <p:nvSpPr>
          <p:cNvPr id="13" name="TextBox 12"/>
          <p:cNvSpPr txBox="1"/>
          <p:nvPr/>
        </p:nvSpPr>
        <p:spPr>
          <a:xfrm>
            <a:off x="2383832" y="94293"/>
            <a:ext cx="4541004" cy="461665"/>
          </a:xfrm>
          <a:prstGeom prst="rect">
            <a:avLst/>
          </a:prstGeom>
          <a:noFill/>
        </p:spPr>
        <p:txBody>
          <a:bodyPr wrap="square" rtlCol="0">
            <a:spAutoFit/>
          </a:bodyPr>
          <a:lstStyle/>
          <a:p>
            <a:r>
              <a:rPr lang="en-CA" dirty="0" smtClean="0"/>
              <a:t>Spatial convolution in V4 cells</a:t>
            </a:r>
            <a:endParaRPr lang="en-CA" dirty="0"/>
          </a:p>
        </p:txBody>
      </p:sp>
      <p:sp>
        <p:nvSpPr>
          <p:cNvPr id="14" name="TextBox 13"/>
          <p:cNvSpPr txBox="1"/>
          <p:nvPr/>
        </p:nvSpPr>
        <p:spPr>
          <a:xfrm>
            <a:off x="468823" y="5758605"/>
            <a:ext cx="8148235" cy="276999"/>
          </a:xfrm>
          <a:prstGeom prst="rect">
            <a:avLst/>
          </a:prstGeom>
          <a:noFill/>
        </p:spPr>
        <p:txBody>
          <a:bodyPr wrap="square" rtlCol="0">
            <a:spAutoFit/>
          </a:bodyPr>
          <a:lstStyle/>
          <a:p>
            <a:r>
              <a:rPr lang="en-CA" sz="1200" dirty="0" smtClean="0">
                <a:latin typeface="Arial" panose="020B0604020202020204" pitchFamily="34" charset="0"/>
                <a:cs typeface="Arial" panose="020B0604020202020204" pitchFamily="34" charset="0"/>
              </a:rPr>
              <a:t>V4 complex cells are approximated by spatial convolution with a </a:t>
            </a:r>
            <a:r>
              <a:rPr lang="en-CA" sz="1200" b="1" dirty="0" smtClean="0">
                <a:latin typeface="Arial" panose="020B0604020202020204" pitchFamily="34" charset="0"/>
                <a:cs typeface="Arial" panose="020B0604020202020204" pitchFamily="34" charset="0"/>
              </a:rPr>
              <a:t>subunit</a:t>
            </a:r>
            <a:r>
              <a:rPr lang="en-CA" sz="1200" dirty="0" smtClean="0">
                <a:latin typeface="Arial" panose="020B0604020202020204" pitchFamily="34" charset="0"/>
                <a:cs typeface="Arial" panose="020B0604020202020204" pitchFamily="34" charset="0"/>
              </a:rPr>
              <a:t> that looks like a complex cell receptive field.</a:t>
            </a:r>
            <a:endParaRPr lang="en-CA" sz="1200" dirty="0">
              <a:latin typeface="Arial" panose="020B0604020202020204" pitchFamily="34" charset="0"/>
              <a:cs typeface="Arial" panose="020B0604020202020204" pitchFamily="34" charset="0"/>
            </a:endParaRPr>
          </a:p>
        </p:txBody>
      </p:sp>
      <p:sp>
        <p:nvSpPr>
          <p:cNvPr id="15" name="Oval 107"/>
          <p:cNvSpPr>
            <a:spLocks noChangeArrowheads="1"/>
          </p:cNvSpPr>
          <p:nvPr/>
        </p:nvSpPr>
        <p:spPr bwMode="auto">
          <a:xfrm>
            <a:off x="2817597" y="1755716"/>
            <a:ext cx="3124200" cy="3124200"/>
          </a:xfrm>
          <a:prstGeom prst="ellipse">
            <a:avLst/>
          </a:prstGeom>
          <a:noFill/>
          <a:ln w="28575">
            <a:solidFill>
              <a:srgbClr val="080808"/>
            </a:solidFill>
            <a:prstDash val="dash"/>
            <a:round/>
            <a:headEnd/>
            <a:tailEnd/>
          </a:ln>
        </p:spPr>
        <p:txBody>
          <a:bodyPr wrap="none" anchor="ctr"/>
          <a:lstStyle/>
          <a:p>
            <a:pPr eaLnBrk="0" hangingPunct="0"/>
            <a:endParaRPr lang="en-CA"/>
          </a:p>
        </p:txBody>
      </p:sp>
      <p:sp>
        <p:nvSpPr>
          <p:cNvPr id="122" name="TextBox 121"/>
          <p:cNvSpPr txBox="1"/>
          <p:nvPr/>
        </p:nvSpPr>
        <p:spPr>
          <a:xfrm>
            <a:off x="6963595" y="6456667"/>
            <a:ext cx="2180405" cy="307777"/>
          </a:xfrm>
          <a:prstGeom prst="rect">
            <a:avLst/>
          </a:prstGeom>
          <a:noFill/>
        </p:spPr>
        <p:txBody>
          <a:bodyPr wrap="none" rtlCol="0">
            <a:spAutoFit/>
          </a:bodyPr>
          <a:lstStyle/>
          <a:p>
            <a:r>
              <a:rPr lang="en-CA" sz="1400" dirty="0" err="1" smtClean="0"/>
              <a:t>Nandy</a:t>
            </a:r>
            <a:r>
              <a:rPr lang="en-CA" sz="1400" dirty="0" smtClean="0"/>
              <a:t> et al.,  Neuron, 2013</a:t>
            </a:r>
          </a:p>
        </p:txBody>
      </p:sp>
      <p:pic>
        <p:nvPicPr>
          <p:cNvPr id="2" name="Picture 1"/>
          <p:cNvPicPr>
            <a:picLocks noChangeAspect="1"/>
          </p:cNvPicPr>
          <p:nvPr/>
        </p:nvPicPr>
        <p:blipFill>
          <a:blip r:embed="rId2"/>
          <a:stretch>
            <a:fillRect/>
          </a:stretch>
        </p:blipFill>
        <p:spPr>
          <a:xfrm>
            <a:off x="3149522" y="2142083"/>
            <a:ext cx="2538356" cy="2472425"/>
          </a:xfrm>
          <a:prstGeom prst="rect">
            <a:avLst/>
          </a:prstGeom>
        </p:spPr>
      </p:pic>
    </p:spTree>
    <p:extLst>
      <p:ext uri="{BB962C8B-B14F-4D97-AF65-F5344CB8AC3E}">
        <p14:creationId xmlns:p14="http://schemas.microsoft.com/office/powerpoint/2010/main" val="419736489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3716" name="Picture 4" descr="VisHierarchy"/>
          <p:cNvPicPr>
            <a:picLocks noChangeAspect="1" noChangeArrowheads="1"/>
          </p:cNvPicPr>
          <p:nvPr/>
        </p:nvPicPr>
        <p:blipFill>
          <a:blip r:embed="rId3" cstate="print"/>
          <a:srcRect/>
          <a:stretch>
            <a:fillRect/>
          </a:stretch>
        </p:blipFill>
        <p:spPr bwMode="auto">
          <a:xfrm>
            <a:off x="1616075" y="93663"/>
            <a:ext cx="5383213" cy="6692900"/>
          </a:xfrm>
          <a:prstGeom prst="rect">
            <a:avLst/>
          </a:prstGeom>
          <a:noFill/>
        </p:spPr>
      </p:pic>
      <p:sp>
        <p:nvSpPr>
          <p:cNvPr id="243717" name="Text Box 5"/>
          <p:cNvSpPr txBox="1">
            <a:spLocks noChangeArrowheads="1"/>
          </p:cNvSpPr>
          <p:nvPr/>
        </p:nvSpPr>
        <p:spPr bwMode="auto">
          <a:xfrm>
            <a:off x="6770930" y="6543158"/>
            <a:ext cx="2313262" cy="276999"/>
          </a:xfrm>
          <a:prstGeom prst="rect">
            <a:avLst/>
          </a:prstGeom>
          <a:noFill/>
          <a:ln w="9525">
            <a:noFill/>
            <a:miter lim="800000"/>
            <a:headEnd/>
            <a:tailEnd/>
          </a:ln>
          <a:effectLst/>
        </p:spPr>
        <p:txBody>
          <a:bodyPr wrap="none">
            <a:spAutoFit/>
          </a:bodyPr>
          <a:lstStyle/>
          <a:p>
            <a:pPr eaLnBrk="1" hangingPunct="1"/>
            <a:r>
              <a:rPr lang="en-CA" sz="1200" dirty="0" err="1">
                <a:latin typeface="Arial" charset="0"/>
              </a:rPr>
              <a:t>Felleman</a:t>
            </a:r>
            <a:r>
              <a:rPr lang="en-CA" sz="1200" dirty="0">
                <a:latin typeface="Arial" charset="0"/>
              </a:rPr>
              <a:t> and Van Essen, 1991</a:t>
            </a:r>
          </a:p>
        </p:txBody>
      </p:sp>
      <p:grpSp>
        <p:nvGrpSpPr>
          <p:cNvPr id="5" name="Group 16"/>
          <p:cNvGrpSpPr>
            <a:grpSpLocks/>
          </p:cNvGrpSpPr>
          <p:nvPr/>
        </p:nvGrpSpPr>
        <p:grpSpPr bwMode="auto">
          <a:xfrm>
            <a:off x="3210940" y="6380151"/>
            <a:ext cx="423209" cy="423209"/>
            <a:chOff x="1854" y="1164"/>
            <a:chExt cx="2058" cy="2058"/>
          </a:xfrm>
        </p:grpSpPr>
        <p:sp>
          <p:nvSpPr>
            <p:cNvPr id="6" name="Oval 2"/>
            <p:cNvSpPr>
              <a:spLocks noChangeArrowheads="1"/>
            </p:cNvSpPr>
            <p:nvPr/>
          </p:nvSpPr>
          <p:spPr bwMode="auto">
            <a:xfrm>
              <a:off x="1854" y="1164"/>
              <a:ext cx="2058" cy="2058"/>
            </a:xfrm>
            <a:prstGeom prst="ellipse">
              <a:avLst/>
            </a:prstGeom>
            <a:solidFill>
              <a:schemeClr val="tx1"/>
            </a:solidFill>
            <a:ln w="9525">
              <a:solidFill>
                <a:schemeClr val="tx1"/>
              </a:solidFill>
              <a:round/>
              <a:headEnd/>
              <a:tailEnd/>
            </a:ln>
            <a:effectLst/>
          </p:spPr>
          <p:txBody>
            <a:bodyPr wrap="none" anchor="ctr"/>
            <a:lstStyle/>
            <a:p>
              <a:endParaRPr lang="en-CA"/>
            </a:p>
          </p:txBody>
        </p:sp>
        <p:sp>
          <p:nvSpPr>
            <p:cNvPr id="7" name="Oval 3"/>
            <p:cNvSpPr>
              <a:spLocks noChangeArrowheads="1"/>
            </p:cNvSpPr>
            <p:nvPr/>
          </p:nvSpPr>
          <p:spPr bwMode="auto">
            <a:xfrm>
              <a:off x="2526" y="1836"/>
              <a:ext cx="714" cy="714"/>
            </a:xfrm>
            <a:prstGeom prst="ellipse">
              <a:avLst/>
            </a:prstGeom>
            <a:solidFill>
              <a:schemeClr val="bg1"/>
            </a:solidFill>
            <a:ln w="9525">
              <a:solidFill>
                <a:schemeClr val="tx1"/>
              </a:solidFill>
              <a:round/>
              <a:headEnd/>
              <a:tailEnd/>
            </a:ln>
            <a:effectLst/>
          </p:spPr>
          <p:txBody>
            <a:bodyPr wrap="none" anchor="ctr"/>
            <a:lstStyle/>
            <a:p>
              <a:endParaRPr lang="en-CA"/>
            </a:p>
          </p:txBody>
        </p:sp>
        <p:sp>
          <p:nvSpPr>
            <p:cNvPr id="8" name="Rectangle 4"/>
            <p:cNvSpPr>
              <a:spLocks noChangeArrowheads="1"/>
            </p:cNvSpPr>
            <p:nvPr/>
          </p:nvSpPr>
          <p:spPr bwMode="auto">
            <a:xfrm>
              <a:off x="2130" y="1764"/>
              <a:ext cx="222" cy="38"/>
            </a:xfrm>
            <a:prstGeom prst="rect">
              <a:avLst/>
            </a:prstGeom>
            <a:solidFill>
              <a:srgbClr val="FF0000"/>
            </a:solidFill>
            <a:ln w="9525">
              <a:solidFill>
                <a:schemeClr val="tx1"/>
              </a:solidFill>
              <a:miter lim="800000"/>
              <a:headEnd/>
              <a:tailEnd/>
            </a:ln>
            <a:effectLst/>
          </p:spPr>
          <p:txBody>
            <a:bodyPr wrap="none" anchor="ctr"/>
            <a:lstStyle/>
            <a:p>
              <a:endParaRPr lang="en-CA"/>
            </a:p>
          </p:txBody>
        </p:sp>
        <p:sp>
          <p:nvSpPr>
            <p:cNvPr id="9" name="Rectangle 5"/>
            <p:cNvSpPr>
              <a:spLocks noChangeArrowheads="1"/>
            </p:cNvSpPr>
            <p:nvPr/>
          </p:nvSpPr>
          <p:spPr bwMode="auto">
            <a:xfrm>
              <a:off x="2770" y="2164"/>
              <a:ext cx="222" cy="38"/>
            </a:xfrm>
            <a:prstGeom prst="rect">
              <a:avLst/>
            </a:prstGeom>
            <a:solidFill>
              <a:srgbClr val="FF0000"/>
            </a:solidFill>
            <a:ln w="9525">
              <a:noFill/>
              <a:miter lim="800000"/>
              <a:headEnd/>
              <a:tailEnd/>
            </a:ln>
            <a:effectLst/>
          </p:spPr>
          <p:txBody>
            <a:bodyPr wrap="none" anchor="ctr"/>
            <a:lstStyle/>
            <a:p>
              <a:endParaRPr lang="en-CA"/>
            </a:p>
          </p:txBody>
        </p:sp>
        <p:sp>
          <p:nvSpPr>
            <p:cNvPr id="10" name="Rectangle 6"/>
            <p:cNvSpPr>
              <a:spLocks noChangeArrowheads="1"/>
            </p:cNvSpPr>
            <p:nvPr/>
          </p:nvSpPr>
          <p:spPr bwMode="auto">
            <a:xfrm rot="-5400000">
              <a:off x="2774" y="2168"/>
              <a:ext cx="222" cy="38"/>
            </a:xfrm>
            <a:prstGeom prst="rect">
              <a:avLst/>
            </a:prstGeom>
            <a:solidFill>
              <a:srgbClr val="FF0000"/>
            </a:solidFill>
            <a:ln w="9525">
              <a:noFill/>
              <a:miter lim="800000"/>
              <a:headEnd/>
              <a:tailEnd/>
            </a:ln>
            <a:effectLst/>
          </p:spPr>
          <p:txBody>
            <a:bodyPr wrap="none" anchor="ctr"/>
            <a:lstStyle/>
            <a:p>
              <a:endParaRPr lang="en-CA"/>
            </a:p>
          </p:txBody>
        </p:sp>
      </p:grpSp>
      <p:grpSp>
        <p:nvGrpSpPr>
          <p:cNvPr id="3" name="Group 2"/>
          <p:cNvGrpSpPr/>
          <p:nvPr/>
        </p:nvGrpSpPr>
        <p:grpSpPr>
          <a:xfrm>
            <a:off x="2887375" y="6072591"/>
            <a:ext cx="333475" cy="342039"/>
            <a:chOff x="481659" y="4922515"/>
            <a:chExt cx="989012" cy="1014412"/>
          </a:xfrm>
        </p:grpSpPr>
        <p:sp>
          <p:nvSpPr>
            <p:cNvPr id="26" name="Oval 202"/>
            <p:cNvSpPr>
              <a:spLocks noChangeArrowheads="1"/>
            </p:cNvSpPr>
            <p:nvPr/>
          </p:nvSpPr>
          <p:spPr bwMode="auto">
            <a:xfrm>
              <a:off x="962671" y="5411465"/>
              <a:ext cx="41275" cy="41275"/>
            </a:xfrm>
            <a:prstGeom prst="ellipse">
              <a:avLst/>
            </a:prstGeom>
            <a:solidFill>
              <a:schemeClr val="tx1"/>
            </a:solidFill>
            <a:ln w="9525">
              <a:solidFill>
                <a:schemeClr val="tx1"/>
              </a:solidFill>
              <a:round/>
              <a:headEnd/>
              <a:tailEnd/>
            </a:ln>
            <a:effectLst/>
          </p:spPr>
          <p:txBody>
            <a:bodyPr wrap="none" anchor="ctr"/>
            <a:lstStyle/>
            <a:p>
              <a:endParaRPr lang="en-CA"/>
            </a:p>
          </p:txBody>
        </p:sp>
        <p:grpSp>
          <p:nvGrpSpPr>
            <p:cNvPr id="34" name="Group 249"/>
            <p:cNvGrpSpPr>
              <a:grpSpLocks/>
            </p:cNvGrpSpPr>
            <p:nvPr/>
          </p:nvGrpSpPr>
          <p:grpSpPr bwMode="auto">
            <a:xfrm>
              <a:off x="481659" y="4922515"/>
              <a:ext cx="989012" cy="1014412"/>
              <a:chOff x="4035" y="2153"/>
              <a:chExt cx="347" cy="356"/>
            </a:xfrm>
          </p:grpSpPr>
          <p:sp>
            <p:nvSpPr>
              <p:cNvPr id="35" name="Rectangle 244"/>
              <p:cNvSpPr>
                <a:spLocks noChangeArrowheads="1"/>
              </p:cNvSpPr>
              <p:nvPr/>
            </p:nvSpPr>
            <p:spPr bwMode="auto">
              <a:xfrm>
                <a:off x="4035" y="2153"/>
                <a:ext cx="347" cy="356"/>
              </a:xfrm>
              <a:prstGeom prst="rect">
                <a:avLst/>
              </a:prstGeom>
              <a:solidFill>
                <a:srgbClr val="FFFFFF"/>
              </a:solidFill>
              <a:ln w="9525">
                <a:noFill/>
                <a:miter lim="800000"/>
                <a:headEnd/>
                <a:tailEnd/>
              </a:ln>
            </p:spPr>
            <p:txBody>
              <a:bodyPr/>
              <a:lstStyle/>
              <a:p>
                <a:endParaRPr lang="en-CA"/>
              </a:p>
            </p:txBody>
          </p:sp>
          <p:sp>
            <p:nvSpPr>
              <p:cNvPr id="36" name="Rectangle 245"/>
              <p:cNvSpPr>
                <a:spLocks noChangeArrowheads="1"/>
              </p:cNvSpPr>
              <p:nvPr/>
            </p:nvSpPr>
            <p:spPr bwMode="auto">
              <a:xfrm>
                <a:off x="4035" y="2153"/>
                <a:ext cx="347" cy="356"/>
              </a:xfrm>
              <a:prstGeom prst="rect">
                <a:avLst/>
              </a:prstGeom>
              <a:noFill/>
              <a:ln w="20638">
                <a:solidFill>
                  <a:srgbClr val="FFFFFF"/>
                </a:solidFill>
                <a:miter lim="800000"/>
                <a:headEnd/>
                <a:tailEnd/>
              </a:ln>
            </p:spPr>
            <p:txBody>
              <a:bodyPr/>
              <a:lstStyle/>
              <a:p>
                <a:endParaRPr lang="en-CA"/>
              </a:p>
            </p:txBody>
          </p:sp>
          <p:pic>
            <p:nvPicPr>
              <p:cNvPr id="37" name="Picture 246"/>
              <p:cNvPicPr>
                <a:picLocks noChangeAspect="1" noChangeArrowheads="1"/>
              </p:cNvPicPr>
              <p:nvPr/>
            </p:nvPicPr>
            <p:blipFill>
              <a:blip r:embed="rId4" cstate="print"/>
              <a:srcRect/>
              <a:stretch>
                <a:fillRect/>
              </a:stretch>
            </p:blipFill>
            <p:spPr bwMode="auto">
              <a:xfrm>
                <a:off x="4035" y="2153"/>
                <a:ext cx="347" cy="356"/>
              </a:xfrm>
              <a:prstGeom prst="rect">
                <a:avLst/>
              </a:prstGeom>
              <a:noFill/>
              <a:ln w="19050">
                <a:solidFill>
                  <a:schemeClr val="tx1"/>
                </a:solidFill>
                <a:miter lim="800000"/>
                <a:headEnd/>
                <a:tailEnd/>
              </a:ln>
            </p:spPr>
          </p:pic>
          <p:sp>
            <p:nvSpPr>
              <p:cNvPr id="38" name="Line 247"/>
              <p:cNvSpPr>
                <a:spLocks noChangeShapeType="1"/>
              </p:cNvSpPr>
              <p:nvPr/>
            </p:nvSpPr>
            <p:spPr bwMode="auto">
              <a:xfrm>
                <a:off x="4210" y="2155"/>
                <a:ext cx="1" cy="345"/>
              </a:xfrm>
              <a:prstGeom prst="line">
                <a:avLst/>
              </a:prstGeom>
              <a:noFill/>
              <a:ln w="0">
                <a:solidFill>
                  <a:srgbClr val="000000"/>
                </a:solidFill>
                <a:prstDash val="sysDot"/>
                <a:round/>
                <a:headEnd/>
                <a:tailEnd/>
              </a:ln>
            </p:spPr>
            <p:txBody>
              <a:bodyPr/>
              <a:lstStyle/>
              <a:p>
                <a:endParaRPr lang="en-CA"/>
              </a:p>
            </p:txBody>
          </p:sp>
          <p:sp>
            <p:nvSpPr>
              <p:cNvPr id="39" name="Line 248"/>
              <p:cNvSpPr>
                <a:spLocks noChangeShapeType="1"/>
              </p:cNvSpPr>
              <p:nvPr/>
            </p:nvSpPr>
            <p:spPr bwMode="auto">
              <a:xfrm>
                <a:off x="4040" y="2330"/>
                <a:ext cx="336" cy="1"/>
              </a:xfrm>
              <a:prstGeom prst="line">
                <a:avLst/>
              </a:prstGeom>
              <a:noFill/>
              <a:ln w="0">
                <a:solidFill>
                  <a:srgbClr val="000000"/>
                </a:solidFill>
                <a:prstDash val="sysDot"/>
                <a:round/>
                <a:headEnd/>
                <a:tailEnd/>
              </a:ln>
            </p:spPr>
            <p:txBody>
              <a:bodyPr/>
              <a:lstStyle/>
              <a:p>
                <a:endParaRPr lang="en-CA"/>
              </a:p>
            </p:txBody>
          </p:sp>
        </p:grpSp>
      </p:grpSp>
      <p:cxnSp>
        <p:nvCxnSpPr>
          <p:cNvPr id="243712" name="Straight Arrow Connector 243711"/>
          <p:cNvCxnSpPr>
            <a:endCxn id="6" idx="7"/>
          </p:cNvCxnSpPr>
          <p:nvPr/>
        </p:nvCxnSpPr>
        <p:spPr bwMode="auto">
          <a:xfrm flipH="1">
            <a:off x="3572171" y="6276814"/>
            <a:ext cx="186168" cy="16531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43714" name="Straight Arrow Connector 243713"/>
          <p:cNvCxnSpPr>
            <a:endCxn id="6" idx="6"/>
          </p:cNvCxnSpPr>
          <p:nvPr/>
        </p:nvCxnSpPr>
        <p:spPr bwMode="auto">
          <a:xfrm flipH="1" flipV="1">
            <a:off x="3634149" y="6591756"/>
            <a:ext cx="154425" cy="7341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43718" name="Straight Arrow Connector 243717"/>
          <p:cNvCxnSpPr>
            <a:endCxn id="37" idx="3"/>
          </p:cNvCxnSpPr>
          <p:nvPr/>
        </p:nvCxnSpPr>
        <p:spPr bwMode="auto">
          <a:xfrm flipH="1">
            <a:off x="3220850" y="6086327"/>
            <a:ext cx="483217" cy="15728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50193729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06897" y="1195132"/>
            <a:ext cx="1588577" cy="307777"/>
          </a:xfrm>
          <a:prstGeom prst="rect">
            <a:avLst/>
          </a:prstGeom>
          <a:noFill/>
        </p:spPr>
        <p:txBody>
          <a:bodyPr wrap="square" rtlCol="0">
            <a:spAutoFit/>
          </a:bodyPr>
          <a:lstStyle/>
          <a:p>
            <a:r>
              <a:rPr lang="en-CA" sz="1400" u="sng" dirty="0" smtClean="0">
                <a:latin typeface="Arial" panose="020B0604020202020204" pitchFamily="34" charset="0"/>
                <a:cs typeface="Arial" panose="020B0604020202020204" pitchFamily="34" charset="0"/>
              </a:rPr>
              <a:t>MT receptive field</a:t>
            </a:r>
            <a:endParaRPr lang="en-CA" sz="1400" u="sng" dirty="0">
              <a:latin typeface="Arial" panose="020B0604020202020204" pitchFamily="34" charset="0"/>
              <a:cs typeface="Arial" panose="020B0604020202020204" pitchFamily="34" charset="0"/>
            </a:endParaRPr>
          </a:p>
        </p:txBody>
      </p:sp>
      <p:sp>
        <p:nvSpPr>
          <p:cNvPr id="13" name="TextBox 12"/>
          <p:cNvSpPr txBox="1"/>
          <p:nvPr/>
        </p:nvSpPr>
        <p:spPr>
          <a:xfrm>
            <a:off x="2383832" y="94293"/>
            <a:ext cx="4541004" cy="461665"/>
          </a:xfrm>
          <a:prstGeom prst="rect">
            <a:avLst/>
          </a:prstGeom>
          <a:noFill/>
        </p:spPr>
        <p:txBody>
          <a:bodyPr wrap="square" rtlCol="0">
            <a:spAutoFit/>
          </a:bodyPr>
          <a:lstStyle/>
          <a:p>
            <a:r>
              <a:rPr lang="en-CA" dirty="0" smtClean="0"/>
              <a:t>Spatial convolution in MT cells</a:t>
            </a:r>
            <a:endParaRPr lang="en-CA" dirty="0"/>
          </a:p>
        </p:txBody>
      </p:sp>
      <p:sp>
        <p:nvSpPr>
          <p:cNvPr id="14" name="TextBox 13"/>
          <p:cNvSpPr txBox="1"/>
          <p:nvPr/>
        </p:nvSpPr>
        <p:spPr>
          <a:xfrm>
            <a:off x="468823" y="5758605"/>
            <a:ext cx="8148235" cy="276999"/>
          </a:xfrm>
          <a:prstGeom prst="rect">
            <a:avLst/>
          </a:prstGeom>
          <a:noFill/>
        </p:spPr>
        <p:txBody>
          <a:bodyPr wrap="square" rtlCol="0">
            <a:spAutoFit/>
          </a:bodyPr>
          <a:lstStyle/>
          <a:p>
            <a:r>
              <a:rPr lang="en-CA" sz="1200" dirty="0" smtClean="0">
                <a:latin typeface="Arial" panose="020B0604020202020204" pitchFamily="34" charset="0"/>
                <a:cs typeface="Arial" panose="020B0604020202020204" pitchFamily="34" charset="0"/>
              </a:rPr>
              <a:t>MT complex cells are approximated by spatial convolution with a </a:t>
            </a:r>
            <a:r>
              <a:rPr lang="en-CA" sz="1200" b="1" dirty="0" smtClean="0">
                <a:latin typeface="Arial" panose="020B0604020202020204" pitchFamily="34" charset="0"/>
                <a:cs typeface="Arial" panose="020B0604020202020204" pitchFamily="34" charset="0"/>
              </a:rPr>
              <a:t>subunit</a:t>
            </a:r>
            <a:r>
              <a:rPr lang="en-CA" sz="1200" dirty="0" smtClean="0">
                <a:latin typeface="Arial" panose="020B0604020202020204" pitchFamily="34" charset="0"/>
                <a:cs typeface="Arial" panose="020B0604020202020204" pitchFamily="34" charset="0"/>
              </a:rPr>
              <a:t> that looks like a complex cell receptive field.</a:t>
            </a:r>
            <a:endParaRPr lang="en-CA" sz="1200" dirty="0">
              <a:latin typeface="Arial" panose="020B0604020202020204" pitchFamily="34" charset="0"/>
              <a:cs typeface="Arial" panose="020B0604020202020204" pitchFamily="34" charset="0"/>
            </a:endParaRPr>
          </a:p>
        </p:txBody>
      </p:sp>
      <p:sp>
        <p:nvSpPr>
          <p:cNvPr id="15" name="Oval 107"/>
          <p:cNvSpPr>
            <a:spLocks noChangeArrowheads="1"/>
          </p:cNvSpPr>
          <p:nvPr/>
        </p:nvSpPr>
        <p:spPr bwMode="auto">
          <a:xfrm>
            <a:off x="2817597" y="1755716"/>
            <a:ext cx="3124200" cy="3124200"/>
          </a:xfrm>
          <a:prstGeom prst="ellipse">
            <a:avLst/>
          </a:prstGeom>
          <a:noFill/>
          <a:ln w="28575">
            <a:solidFill>
              <a:srgbClr val="080808"/>
            </a:solidFill>
            <a:prstDash val="dash"/>
            <a:round/>
            <a:headEnd/>
            <a:tailEnd/>
          </a:ln>
        </p:spPr>
        <p:txBody>
          <a:bodyPr wrap="none" anchor="ctr"/>
          <a:lstStyle/>
          <a:p>
            <a:pPr eaLnBrk="0" hangingPunct="0"/>
            <a:endParaRPr lang="en-CA"/>
          </a:p>
        </p:txBody>
      </p:sp>
      <p:grpSp>
        <p:nvGrpSpPr>
          <p:cNvPr id="2" name="Group 1"/>
          <p:cNvGrpSpPr/>
          <p:nvPr/>
        </p:nvGrpSpPr>
        <p:grpSpPr>
          <a:xfrm>
            <a:off x="3084297" y="2000191"/>
            <a:ext cx="2657475" cy="2765425"/>
            <a:chOff x="3084297" y="2000191"/>
            <a:chExt cx="2657475" cy="2765425"/>
          </a:xfrm>
        </p:grpSpPr>
        <p:grpSp>
          <p:nvGrpSpPr>
            <p:cNvPr id="16" name="Group 15"/>
            <p:cNvGrpSpPr/>
            <p:nvPr/>
          </p:nvGrpSpPr>
          <p:grpSpPr>
            <a:xfrm>
              <a:off x="3084297" y="2000191"/>
              <a:ext cx="2657475" cy="2765425"/>
              <a:chOff x="2840038" y="2111375"/>
              <a:chExt cx="2657475" cy="2765425"/>
            </a:xfrm>
          </p:grpSpPr>
          <p:grpSp>
            <p:nvGrpSpPr>
              <p:cNvPr id="17" name="Group 27"/>
              <p:cNvGrpSpPr>
                <a:grpSpLocks/>
              </p:cNvGrpSpPr>
              <p:nvPr/>
            </p:nvGrpSpPr>
            <p:grpSpPr bwMode="auto">
              <a:xfrm>
                <a:off x="3471863" y="2111375"/>
                <a:ext cx="593725" cy="593725"/>
                <a:chOff x="2625" y="362"/>
                <a:chExt cx="935" cy="953"/>
              </a:xfrm>
            </p:grpSpPr>
            <p:sp>
              <p:nvSpPr>
                <p:cNvPr id="78" name="Rectangle 28"/>
                <p:cNvSpPr>
                  <a:spLocks noChangeArrowheads="1"/>
                </p:cNvSpPr>
                <p:nvPr/>
              </p:nvSpPr>
              <p:spPr bwMode="auto">
                <a:xfrm>
                  <a:off x="2625" y="362"/>
                  <a:ext cx="931" cy="953"/>
                </a:xfrm>
                <a:prstGeom prst="rect">
                  <a:avLst/>
                </a:prstGeom>
                <a:solidFill>
                  <a:srgbClr val="FFFFFF"/>
                </a:solidFill>
                <a:ln w="12700">
                  <a:solidFill>
                    <a:srgbClr val="000000"/>
                  </a:solidFill>
                  <a:miter lim="800000"/>
                  <a:headEnd/>
                  <a:tailEnd/>
                </a:ln>
              </p:spPr>
              <p:txBody>
                <a:bodyPr/>
                <a:lstStyle/>
                <a:p>
                  <a:pPr eaLnBrk="0" hangingPunct="0"/>
                  <a:endParaRPr lang="en-CA"/>
                </a:p>
              </p:txBody>
            </p:sp>
            <p:sp>
              <p:nvSpPr>
                <p:cNvPr id="79" name="Rectangle 29"/>
                <p:cNvSpPr>
                  <a:spLocks noChangeArrowheads="1"/>
                </p:cNvSpPr>
                <p:nvPr/>
              </p:nvSpPr>
              <p:spPr bwMode="auto">
                <a:xfrm>
                  <a:off x="2625" y="362"/>
                  <a:ext cx="931" cy="953"/>
                </a:xfrm>
                <a:prstGeom prst="rect">
                  <a:avLst/>
                </a:prstGeom>
                <a:noFill/>
                <a:ln w="12700">
                  <a:solidFill>
                    <a:srgbClr val="FFFFFF"/>
                  </a:solidFill>
                  <a:miter lim="800000"/>
                  <a:headEnd/>
                  <a:tailEnd/>
                </a:ln>
              </p:spPr>
              <p:txBody>
                <a:bodyPr/>
                <a:lstStyle/>
                <a:p>
                  <a:pPr eaLnBrk="0" hangingPunct="0"/>
                  <a:endParaRPr lang="en-CA"/>
                </a:p>
              </p:txBody>
            </p:sp>
            <p:pic>
              <p:nvPicPr>
                <p:cNvPr id="80" name="Picture 30"/>
                <p:cNvPicPr>
                  <a:picLocks noChangeAspect="1" noChangeArrowheads="1"/>
                </p:cNvPicPr>
                <p:nvPr/>
              </p:nvPicPr>
              <p:blipFill>
                <a:blip r:embed="rId2" cstate="print"/>
                <a:srcRect/>
                <a:stretch>
                  <a:fillRect/>
                </a:stretch>
              </p:blipFill>
              <p:spPr bwMode="auto">
                <a:xfrm>
                  <a:off x="2629" y="362"/>
                  <a:ext cx="931" cy="953"/>
                </a:xfrm>
                <a:prstGeom prst="rect">
                  <a:avLst/>
                </a:prstGeom>
                <a:noFill/>
                <a:ln w="12700">
                  <a:solidFill>
                    <a:srgbClr val="000000"/>
                  </a:solidFill>
                  <a:miter lim="800000"/>
                  <a:headEnd/>
                  <a:tailEnd/>
                </a:ln>
              </p:spPr>
            </p:pic>
            <p:sp>
              <p:nvSpPr>
                <p:cNvPr id="81" name="Line 31"/>
                <p:cNvSpPr>
                  <a:spLocks noChangeShapeType="1"/>
                </p:cNvSpPr>
                <p:nvPr/>
              </p:nvSpPr>
              <p:spPr bwMode="auto">
                <a:xfrm flipV="1">
                  <a:off x="2829" y="1302"/>
                  <a:ext cx="1" cy="13"/>
                </a:xfrm>
                <a:prstGeom prst="line">
                  <a:avLst/>
                </a:prstGeom>
                <a:noFill/>
                <a:ln w="12700">
                  <a:solidFill>
                    <a:srgbClr val="000000"/>
                  </a:solidFill>
                  <a:round/>
                  <a:headEnd/>
                  <a:tailEnd/>
                </a:ln>
              </p:spPr>
              <p:txBody>
                <a:bodyPr/>
                <a:lstStyle/>
                <a:p>
                  <a:endParaRPr lang="en-CA"/>
                </a:p>
              </p:txBody>
            </p:sp>
            <p:sp>
              <p:nvSpPr>
                <p:cNvPr id="82" name="Line 32"/>
                <p:cNvSpPr>
                  <a:spLocks noChangeShapeType="1"/>
                </p:cNvSpPr>
                <p:nvPr/>
              </p:nvSpPr>
              <p:spPr bwMode="auto">
                <a:xfrm>
                  <a:off x="2829" y="362"/>
                  <a:ext cx="1" cy="9"/>
                </a:xfrm>
                <a:prstGeom prst="line">
                  <a:avLst/>
                </a:prstGeom>
                <a:noFill/>
                <a:ln w="12700">
                  <a:solidFill>
                    <a:srgbClr val="000000"/>
                  </a:solidFill>
                  <a:round/>
                  <a:headEnd/>
                  <a:tailEnd/>
                </a:ln>
              </p:spPr>
              <p:txBody>
                <a:bodyPr/>
                <a:lstStyle/>
                <a:p>
                  <a:endParaRPr lang="en-CA"/>
                </a:p>
              </p:txBody>
            </p:sp>
            <p:sp>
              <p:nvSpPr>
                <p:cNvPr id="83" name="Line 33"/>
                <p:cNvSpPr>
                  <a:spLocks noChangeShapeType="1"/>
                </p:cNvSpPr>
                <p:nvPr/>
              </p:nvSpPr>
              <p:spPr bwMode="auto">
                <a:xfrm flipV="1">
                  <a:off x="3046" y="1302"/>
                  <a:ext cx="1" cy="13"/>
                </a:xfrm>
                <a:prstGeom prst="line">
                  <a:avLst/>
                </a:prstGeom>
                <a:noFill/>
                <a:ln w="12700">
                  <a:solidFill>
                    <a:srgbClr val="000000"/>
                  </a:solidFill>
                  <a:round/>
                  <a:headEnd/>
                  <a:tailEnd/>
                </a:ln>
              </p:spPr>
              <p:txBody>
                <a:bodyPr/>
                <a:lstStyle/>
                <a:p>
                  <a:endParaRPr lang="en-CA"/>
                </a:p>
              </p:txBody>
            </p:sp>
            <p:sp>
              <p:nvSpPr>
                <p:cNvPr id="84" name="Line 34"/>
                <p:cNvSpPr>
                  <a:spLocks noChangeShapeType="1"/>
                </p:cNvSpPr>
                <p:nvPr/>
              </p:nvSpPr>
              <p:spPr bwMode="auto">
                <a:xfrm>
                  <a:off x="3046" y="362"/>
                  <a:ext cx="1" cy="9"/>
                </a:xfrm>
                <a:prstGeom prst="line">
                  <a:avLst/>
                </a:prstGeom>
                <a:noFill/>
                <a:ln w="12700">
                  <a:solidFill>
                    <a:srgbClr val="000000"/>
                  </a:solidFill>
                  <a:round/>
                  <a:headEnd/>
                  <a:tailEnd/>
                </a:ln>
              </p:spPr>
              <p:txBody>
                <a:bodyPr/>
                <a:lstStyle/>
                <a:p>
                  <a:endParaRPr lang="en-CA"/>
                </a:p>
              </p:txBody>
            </p:sp>
            <p:sp>
              <p:nvSpPr>
                <p:cNvPr id="85" name="Line 35"/>
                <p:cNvSpPr>
                  <a:spLocks noChangeShapeType="1"/>
                </p:cNvSpPr>
                <p:nvPr/>
              </p:nvSpPr>
              <p:spPr bwMode="auto">
                <a:xfrm flipV="1">
                  <a:off x="3263" y="1302"/>
                  <a:ext cx="1" cy="13"/>
                </a:xfrm>
                <a:prstGeom prst="line">
                  <a:avLst/>
                </a:prstGeom>
                <a:noFill/>
                <a:ln w="12700">
                  <a:solidFill>
                    <a:srgbClr val="000000"/>
                  </a:solidFill>
                  <a:round/>
                  <a:headEnd/>
                  <a:tailEnd/>
                </a:ln>
              </p:spPr>
              <p:txBody>
                <a:bodyPr/>
                <a:lstStyle/>
                <a:p>
                  <a:endParaRPr lang="en-CA"/>
                </a:p>
              </p:txBody>
            </p:sp>
            <p:sp>
              <p:nvSpPr>
                <p:cNvPr id="86" name="Line 36"/>
                <p:cNvSpPr>
                  <a:spLocks noChangeShapeType="1"/>
                </p:cNvSpPr>
                <p:nvPr/>
              </p:nvSpPr>
              <p:spPr bwMode="auto">
                <a:xfrm>
                  <a:off x="3263" y="362"/>
                  <a:ext cx="1" cy="9"/>
                </a:xfrm>
                <a:prstGeom prst="line">
                  <a:avLst/>
                </a:prstGeom>
                <a:noFill/>
                <a:ln w="12700">
                  <a:solidFill>
                    <a:srgbClr val="000000"/>
                  </a:solidFill>
                  <a:round/>
                  <a:headEnd/>
                  <a:tailEnd/>
                </a:ln>
              </p:spPr>
              <p:txBody>
                <a:bodyPr/>
                <a:lstStyle/>
                <a:p>
                  <a:endParaRPr lang="en-CA"/>
                </a:p>
              </p:txBody>
            </p:sp>
            <p:sp>
              <p:nvSpPr>
                <p:cNvPr id="87" name="Line 37"/>
                <p:cNvSpPr>
                  <a:spLocks noChangeShapeType="1"/>
                </p:cNvSpPr>
                <p:nvPr/>
              </p:nvSpPr>
              <p:spPr bwMode="auto">
                <a:xfrm flipV="1">
                  <a:off x="3484" y="1302"/>
                  <a:ext cx="1" cy="13"/>
                </a:xfrm>
                <a:prstGeom prst="line">
                  <a:avLst/>
                </a:prstGeom>
                <a:noFill/>
                <a:ln w="12700">
                  <a:solidFill>
                    <a:srgbClr val="000000"/>
                  </a:solidFill>
                  <a:round/>
                  <a:headEnd/>
                  <a:tailEnd/>
                </a:ln>
              </p:spPr>
              <p:txBody>
                <a:bodyPr/>
                <a:lstStyle/>
                <a:p>
                  <a:endParaRPr lang="en-CA"/>
                </a:p>
              </p:txBody>
            </p:sp>
            <p:sp>
              <p:nvSpPr>
                <p:cNvPr id="88" name="Line 38"/>
                <p:cNvSpPr>
                  <a:spLocks noChangeShapeType="1"/>
                </p:cNvSpPr>
                <p:nvPr/>
              </p:nvSpPr>
              <p:spPr bwMode="auto">
                <a:xfrm>
                  <a:off x="3484" y="362"/>
                  <a:ext cx="1" cy="9"/>
                </a:xfrm>
                <a:prstGeom prst="line">
                  <a:avLst/>
                </a:prstGeom>
                <a:noFill/>
                <a:ln w="12700">
                  <a:solidFill>
                    <a:srgbClr val="000000"/>
                  </a:solidFill>
                  <a:round/>
                  <a:headEnd/>
                  <a:tailEnd/>
                </a:ln>
              </p:spPr>
              <p:txBody>
                <a:bodyPr/>
                <a:lstStyle/>
                <a:p>
                  <a:endParaRPr lang="en-CA"/>
                </a:p>
              </p:txBody>
            </p:sp>
            <p:sp>
              <p:nvSpPr>
                <p:cNvPr id="89" name="Line 39"/>
                <p:cNvSpPr>
                  <a:spLocks noChangeShapeType="1"/>
                </p:cNvSpPr>
                <p:nvPr/>
              </p:nvSpPr>
              <p:spPr bwMode="auto">
                <a:xfrm>
                  <a:off x="2625" y="567"/>
                  <a:ext cx="9" cy="1"/>
                </a:xfrm>
                <a:prstGeom prst="line">
                  <a:avLst/>
                </a:prstGeom>
                <a:noFill/>
                <a:ln w="12700">
                  <a:solidFill>
                    <a:srgbClr val="000000"/>
                  </a:solidFill>
                  <a:round/>
                  <a:headEnd/>
                  <a:tailEnd/>
                </a:ln>
              </p:spPr>
              <p:txBody>
                <a:bodyPr/>
                <a:lstStyle/>
                <a:p>
                  <a:endParaRPr lang="en-CA"/>
                </a:p>
              </p:txBody>
            </p:sp>
            <p:sp>
              <p:nvSpPr>
                <p:cNvPr id="90" name="Line 40"/>
                <p:cNvSpPr>
                  <a:spLocks noChangeShapeType="1"/>
                </p:cNvSpPr>
                <p:nvPr/>
              </p:nvSpPr>
              <p:spPr bwMode="auto">
                <a:xfrm flipH="1">
                  <a:off x="3548" y="567"/>
                  <a:ext cx="8" cy="1"/>
                </a:xfrm>
                <a:prstGeom prst="line">
                  <a:avLst/>
                </a:prstGeom>
                <a:noFill/>
                <a:ln w="12700">
                  <a:solidFill>
                    <a:srgbClr val="000000"/>
                  </a:solidFill>
                  <a:round/>
                  <a:headEnd/>
                  <a:tailEnd/>
                </a:ln>
              </p:spPr>
              <p:txBody>
                <a:bodyPr/>
                <a:lstStyle/>
                <a:p>
                  <a:endParaRPr lang="en-CA"/>
                </a:p>
              </p:txBody>
            </p:sp>
            <p:sp>
              <p:nvSpPr>
                <p:cNvPr id="91" name="Line 41"/>
                <p:cNvSpPr>
                  <a:spLocks noChangeShapeType="1"/>
                </p:cNvSpPr>
                <p:nvPr/>
              </p:nvSpPr>
              <p:spPr bwMode="auto">
                <a:xfrm>
                  <a:off x="2625" y="793"/>
                  <a:ext cx="9" cy="1"/>
                </a:xfrm>
                <a:prstGeom prst="line">
                  <a:avLst/>
                </a:prstGeom>
                <a:noFill/>
                <a:ln w="12700">
                  <a:solidFill>
                    <a:srgbClr val="000000"/>
                  </a:solidFill>
                  <a:round/>
                  <a:headEnd/>
                  <a:tailEnd/>
                </a:ln>
              </p:spPr>
              <p:txBody>
                <a:bodyPr/>
                <a:lstStyle/>
                <a:p>
                  <a:endParaRPr lang="en-CA"/>
                </a:p>
              </p:txBody>
            </p:sp>
            <p:sp>
              <p:nvSpPr>
                <p:cNvPr id="92" name="Line 42"/>
                <p:cNvSpPr>
                  <a:spLocks noChangeShapeType="1"/>
                </p:cNvSpPr>
                <p:nvPr/>
              </p:nvSpPr>
              <p:spPr bwMode="auto">
                <a:xfrm flipH="1">
                  <a:off x="3548" y="793"/>
                  <a:ext cx="8" cy="1"/>
                </a:xfrm>
                <a:prstGeom prst="line">
                  <a:avLst/>
                </a:prstGeom>
                <a:noFill/>
                <a:ln w="12700">
                  <a:solidFill>
                    <a:srgbClr val="000000"/>
                  </a:solidFill>
                  <a:round/>
                  <a:headEnd/>
                  <a:tailEnd/>
                </a:ln>
              </p:spPr>
              <p:txBody>
                <a:bodyPr/>
                <a:lstStyle/>
                <a:p>
                  <a:endParaRPr lang="en-CA"/>
                </a:p>
              </p:txBody>
            </p:sp>
            <p:sp>
              <p:nvSpPr>
                <p:cNvPr id="93" name="Line 43"/>
                <p:cNvSpPr>
                  <a:spLocks noChangeShapeType="1"/>
                </p:cNvSpPr>
                <p:nvPr/>
              </p:nvSpPr>
              <p:spPr bwMode="auto">
                <a:xfrm>
                  <a:off x="2625" y="1015"/>
                  <a:ext cx="9" cy="1"/>
                </a:xfrm>
                <a:prstGeom prst="line">
                  <a:avLst/>
                </a:prstGeom>
                <a:noFill/>
                <a:ln w="12700">
                  <a:solidFill>
                    <a:srgbClr val="000000"/>
                  </a:solidFill>
                  <a:round/>
                  <a:headEnd/>
                  <a:tailEnd/>
                </a:ln>
              </p:spPr>
              <p:txBody>
                <a:bodyPr/>
                <a:lstStyle/>
                <a:p>
                  <a:endParaRPr lang="en-CA"/>
                </a:p>
              </p:txBody>
            </p:sp>
            <p:sp>
              <p:nvSpPr>
                <p:cNvPr id="94" name="Line 44"/>
                <p:cNvSpPr>
                  <a:spLocks noChangeShapeType="1"/>
                </p:cNvSpPr>
                <p:nvPr/>
              </p:nvSpPr>
              <p:spPr bwMode="auto">
                <a:xfrm flipH="1">
                  <a:off x="3548" y="1015"/>
                  <a:ext cx="8" cy="1"/>
                </a:xfrm>
                <a:prstGeom prst="line">
                  <a:avLst/>
                </a:prstGeom>
                <a:noFill/>
                <a:ln w="12700">
                  <a:solidFill>
                    <a:srgbClr val="000000"/>
                  </a:solidFill>
                  <a:round/>
                  <a:headEnd/>
                  <a:tailEnd/>
                </a:ln>
              </p:spPr>
              <p:txBody>
                <a:bodyPr/>
                <a:lstStyle/>
                <a:p>
                  <a:endParaRPr lang="en-CA"/>
                </a:p>
              </p:txBody>
            </p:sp>
            <p:sp>
              <p:nvSpPr>
                <p:cNvPr id="95" name="Line 45"/>
                <p:cNvSpPr>
                  <a:spLocks noChangeShapeType="1"/>
                </p:cNvSpPr>
                <p:nvPr/>
              </p:nvSpPr>
              <p:spPr bwMode="auto">
                <a:xfrm>
                  <a:off x="2625" y="1232"/>
                  <a:ext cx="9" cy="1"/>
                </a:xfrm>
                <a:prstGeom prst="line">
                  <a:avLst/>
                </a:prstGeom>
                <a:noFill/>
                <a:ln w="12700">
                  <a:solidFill>
                    <a:srgbClr val="000000"/>
                  </a:solidFill>
                  <a:round/>
                  <a:headEnd/>
                  <a:tailEnd/>
                </a:ln>
              </p:spPr>
              <p:txBody>
                <a:bodyPr/>
                <a:lstStyle/>
                <a:p>
                  <a:endParaRPr lang="en-CA"/>
                </a:p>
              </p:txBody>
            </p:sp>
            <p:sp>
              <p:nvSpPr>
                <p:cNvPr id="96" name="Line 46"/>
                <p:cNvSpPr>
                  <a:spLocks noChangeShapeType="1"/>
                </p:cNvSpPr>
                <p:nvPr/>
              </p:nvSpPr>
              <p:spPr bwMode="auto">
                <a:xfrm flipH="1">
                  <a:off x="3548" y="1232"/>
                  <a:ext cx="8" cy="1"/>
                </a:xfrm>
                <a:prstGeom prst="line">
                  <a:avLst/>
                </a:prstGeom>
                <a:noFill/>
                <a:ln w="12700">
                  <a:solidFill>
                    <a:srgbClr val="000000"/>
                  </a:solidFill>
                  <a:round/>
                  <a:headEnd/>
                  <a:tailEnd/>
                </a:ln>
              </p:spPr>
              <p:txBody>
                <a:bodyPr/>
                <a:lstStyle/>
                <a:p>
                  <a:endParaRPr lang="en-CA"/>
                </a:p>
              </p:txBody>
            </p:sp>
          </p:grpSp>
          <p:grpSp>
            <p:nvGrpSpPr>
              <p:cNvPr id="18" name="Group 47"/>
              <p:cNvGrpSpPr>
                <a:grpSpLocks/>
              </p:cNvGrpSpPr>
              <p:nvPr/>
            </p:nvGrpSpPr>
            <p:grpSpPr bwMode="auto">
              <a:xfrm>
                <a:off x="2840038" y="3495675"/>
                <a:ext cx="592137" cy="593725"/>
                <a:chOff x="1284" y="484"/>
                <a:chExt cx="893" cy="912"/>
              </a:xfrm>
            </p:grpSpPr>
            <p:sp>
              <p:nvSpPr>
                <p:cNvPr id="59" name="Rectangle 48"/>
                <p:cNvSpPr>
                  <a:spLocks noChangeArrowheads="1"/>
                </p:cNvSpPr>
                <p:nvPr/>
              </p:nvSpPr>
              <p:spPr bwMode="auto">
                <a:xfrm>
                  <a:off x="1284" y="484"/>
                  <a:ext cx="889" cy="912"/>
                </a:xfrm>
                <a:prstGeom prst="rect">
                  <a:avLst/>
                </a:prstGeom>
                <a:solidFill>
                  <a:srgbClr val="FFFFFF"/>
                </a:solidFill>
                <a:ln w="12700">
                  <a:solidFill>
                    <a:srgbClr val="000000"/>
                  </a:solidFill>
                  <a:miter lim="800000"/>
                  <a:headEnd/>
                  <a:tailEnd/>
                </a:ln>
              </p:spPr>
              <p:txBody>
                <a:bodyPr/>
                <a:lstStyle/>
                <a:p>
                  <a:pPr eaLnBrk="0" hangingPunct="0"/>
                  <a:endParaRPr lang="en-CA"/>
                </a:p>
              </p:txBody>
            </p:sp>
            <p:sp>
              <p:nvSpPr>
                <p:cNvPr id="60" name="Rectangle 49"/>
                <p:cNvSpPr>
                  <a:spLocks noChangeArrowheads="1"/>
                </p:cNvSpPr>
                <p:nvPr/>
              </p:nvSpPr>
              <p:spPr bwMode="auto">
                <a:xfrm>
                  <a:off x="1284" y="484"/>
                  <a:ext cx="889" cy="912"/>
                </a:xfrm>
                <a:prstGeom prst="rect">
                  <a:avLst/>
                </a:prstGeom>
                <a:noFill/>
                <a:ln w="12700">
                  <a:solidFill>
                    <a:srgbClr val="FFFFFF"/>
                  </a:solidFill>
                  <a:miter lim="800000"/>
                  <a:headEnd/>
                  <a:tailEnd/>
                </a:ln>
              </p:spPr>
              <p:txBody>
                <a:bodyPr/>
                <a:lstStyle/>
                <a:p>
                  <a:pPr eaLnBrk="0" hangingPunct="0"/>
                  <a:endParaRPr lang="en-CA"/>
                </a:p>
              </p:txBody>
            </p:sp>
            <p:pic>
              <p:nvPicPr>
                <p:cNvPr id="61" name="Picture 50"/>
                <p:cNvPicPr>
                  <a:picLocks noChangeAspect="1" noChangeArrowheads="1"/>
                </p:cNvPicPr>
                <p:nvPr/>
              </p:nvPicPr>
              <p:blipFill>
                <a:blip r:embed="rId3" cstate="print"/>
                <a:srcRect/>
                <a:stretch>
                  <a:fillRect/>
                </a:stretch>
              </p:blipFill>
              <p:spPr bwMode="auto">
                <a:xfrm>
                  <a:off x="1288" y="488"/>
                  <a:ext cx="889" cy="908"/>
                </a:xfrm>
                <a:prstGeom prst="rect">
                  <a:avLst/>
                </a:prstGeom>
                <a:noFill/>
                <a:ln w="12700">
                  <a:solidFill>
                    <a:srgbClr val="000000"/>
                  </a:solidFill>
                  <a:miter lim="800000"/>
                  <a:headEnd/>
                  <a:tailEnd/>
                </a:ln>
              </p:spPr>
            </p:pic>
            <p:sp>
              <p:nvSpPr>
                <p:cNvPr id="62" name="Line 51"/>
                <p:cNvSpPr>
                  <a:spLocks noChangeShapeType="1"/>
                </p:cNvSpPr>
                <p:nvPr/>
              </p:nvSpPr>
              <p:spPr bwMode="auto">
                <a:xfrm flipV="1">
                  <a:off x="1484" y="1383"/>
                  <a:ext cx="1" cy="13"/>
                </a:xfrm>
                <a:prstGeom prst="line">
                  <a:avLst/>
                </a:prstGeom>
                <a:noFill/>
                <a:ln w="12700">
                  <a:solidFill>
                    <a:srgbClr val="000000"/>
                  </a:solidFill>
                  <a:round/>
                  <a:headEnd/>
                  <a:tailEnd/>
                </a:ln>
              </p:spPr>
              <p:txBody>
                <a:bodyPr/>
                <a:lstStyle/>
                <a:p>
                  <a:endParaRPr lang="en-CA"/>
                </a:p>
              </p:txBody>
            </p:sp>
            <p:sp>
              <p:nvSpPr>
                <p:cNvPr id="63" name="Line 52"/>
                <p:cNvSpPr>
                  <a:spLocks noChangeShapeType="1"/>
                </p:cNvSpPr>
                <p:nvPr/>
              </p:nvSpPr>
              <p:spPr bwMode="auto">
                <a:xfrm>
                  <a:off x="1484" y="488"/>
                  <a:ext cx="1" cy="9"/>
                </a:xfrm>
                <a:prstGeom prst="line">
                  <a:avLst/>
                </a:prstGeom>
                <a:noFill/>
                <a:ln w="12700">
                  <a:solidFill>
                    <a:srgbClr val="000000"/>
                  </a:solidFill>
                  <a:round/>
                  <a:headEnd/>
                  <a:tailEnd/>
                </a:ln>
              </p:spPr>
              <p:txBody>
                <a:bodyPr/>
                <a:lstStyle/>
                <a:p>
                  <a:endParaRPr lang="en-CA"/>
                </a:p>
              </p:txBody>
            </p:sp>
            <p:sp>
              <p:nvSpPr>
                <p:cNvPr id="64" name="Line 53"/>
                <p:cNvSpPr>
                  <a:spLocks noChangeShapeType="1"/>
                </p:cNvSpPr>
                <p:nvPr/>
              </p:nvSpPr>
              <p:spPr bwMode="auto">
                <a:xfrm flipV="1">
                  <a:off x="1692" y="1383"/>
                  <a:ext cx="1" cy="13"/>
                </a:xfrm>
                <a:prstGeom prst="line">
                  <a:avLst/>
                </a:prstGeom>
                <a:noFill/>
                <a:ln w="12700">
                  <a:solidFill>
                    <a:srgbClr val="000000"/>
                  </a:solidFill>
                  <a:round/>
                  <a:headEnd/>
                  <a:tailEnd/>
                </a:ln>
              </p:spPr>
              <p:txBody>
                <a:bodyPr/>
                <a:lstStyle/>
                <a:p>
                  <a:endParaRPr lang="en-CA"/>
                </a:p>
              </p:txBody>
            </p:sp>
            <p:sp>
              <p:nvSpPr>
                <p:cNvPr id="65" name="Line 54"/>
                <p:cNvSpPr>
                  <a:spLocks noChangeShapeType="1"/>
                </p:cNvSpPr>
                <p:nvPr/>
              </p:nvSpPr>
              <p:spPr bwMode="auto">
                <a:xfrm>
                  <a:off x="1692" y="488"/>
                  <a:ext cx="1" cy="9"/>
                </a:xfrm>
                <a:prstGeom prst="line">
                  <a:avLst/>
                </a:prstGeom>
                <a:noFill/>
                <a:ln w="12700">
                  <a:solidFill>
                    <a:srgbClr val="000000"/>
                  </a:solidFill>
                  <a:round/>
                  <a:headEnd/>
                  <a:tailEnd/>
                </a:ln>
              </p:spPr>
              <p:txBody>
                <a:bodyPr/>
                <a:lstStyle/>
                <a:p>
                  <a:endParaRPr lang="en-CA"/>
                </a:p>
              </p:txBody>
            </p:sp>
            <p:sp>
              <p:nvSpPr>
                <p:cNvPr id="66" name="Line 55"/>
                <p:cNvSpPr>
                  <a:spLocks noChangeShapeType="1"/>
                </p:cNvSpPr>
                <p:nvPr/>
              </p:nvSpPr>
              <p:spPr bwMode="auto">
                <a:xfrm flipV="1">
                  <a:off x="1896" y="1383"/>
                  <a:ext cx="1" cy="13"/>
                </a:xfrm>
                <a:prstGeom prst="line">
                  <a:avLst/>
                </a:prstGeom>
                <a:noFill/>
                <a:ln w="12700">
                  <a:solidFill>
                    <a:srgbClr val="000000"/>
                  </a:solidFill>
                  <a:round/>
                  <a:headEnd/>
                  <a:tailEnd/>
                </a:ln>
              </p:spPr>
              <p:txBody>
                <a:bodyPr/>
                <a:lstStyle/>
                <a:p>
                  <a:endParaRPr lang="en-CA"/>
                </a:p>
              </p:txBody>
            </p:sp>
            <p:sp>
              <p:nvSpPr>
                <p:cNvPr id="67" name="Line 56"/>
                <p:cNvSpPr>
                  <a:spLocks noChangeShapeType="1"/>
                </p:cNvSpPr>
                <p:nvPr/>
              </p:nvSpPr>
              <p:spPr bwMode="auto">
                <a:xfrm>
                  <a:off x="1896" y="488"/>
                  <a:ext cx="1" cy="9"/>
                </a:xfrm>
                <a:prstGeom prst="line">
                  <a:avLst/>
                </a:prstGeom>
                <a:noFill/>
                <a:ln w="12700">
                  <a:solidFill>
                    <a:srgbClr val="000000"/>
                  </a:solidFill>
                  <a:round/>
                  <a:headEnd/>
                  <a:tailEnd/>
                </a:ln>
              </p:spPr>
              <p:txBody>
                <a:bodyPr/>
                <a:lstStyle/>
                <a:p>
                  <a:endParaRPr lang="en-CA"/>
                </a:p>
              </p:txBody>
            </p:sp>
            <p:sp>
              <p:nvSpPr>
                <p:cNvPr id="68" name="Line 57"/>
                <p:cNvSpPr>
                  <a:spLocks noChangeShapeType="1"/>
                </p:cNvSpPr>
                <p:nvPr/>
              </p:nvSpPr>
              <p:spPr bwMode="auto">
                <a:xfrm flipV="1">
                  <a:off x="2105" y="1383"/>
                  <a:ext cx="1" cy="13"/>
                </a:xfrm>
                <a:prstGeom prst="line">
                  <a:avLst/>
                </a:prstGeom>
                <a:noFill/>
                <a:ln w="12700">
                  <a:solidFill>
                    <a:srgbClr val="000000"/>
                  </a:solidFill>
                  <a:round/>
                  <a:headEnd/>
                  <a:tailEnd/>
                </a:ln>
              </p:spPr>
              <p:txBody>
                <a:bodyPr/>
                <a:lstStyle/>
                <a:p>
                  <a:endParaRPr lang="en-CA"/>
                </a:p>
              </p:txBody>
            </p:sp>
            <p:sp>
              <p:nvSpPr>
                <p:cNvPr id="69" name="Line 58"/>
                <p:cNvSpPr>
                  <a:spLocks noChangeShapeType="1"/>
                </p:cNvSpPr>
                <p:nvPr/>
              </p:nvSpPr>
              <p:spPr bwMode="auto">
                <a:xfrm>
                  <a:off x="2105" y="488"/>
                  <a:ext cx="1" cy="9"/>
                </a:xfrm>
                <a:prstGeom prst="line">
                  <a:avLst/>
                </a:prstGeom>
                <a:noFill/>
                <a:ln w="12700">
                  <a:solidFill>
                    <a:srgbClr val="000000"/>
                  </a:solidFill>
                  <a:round/>
                  <a:headEnd/>
                  <a:tailEnd/>
                </a:ln>
              </p:spPr>
              <p:txBody>
                <a:bodyPr/>
                <a:lstStyle/>
                <a:p>
                  <a:endParaRPr lang="en-CA"/>
                </a:p>
              </p:txBody>
            </p:sp>
            <p:sp>
              <p:nvSpPr>
                <p:cNvPr id="70" name="Line 59"/>
                <p:cNvSpPr>
                  <a:spLocks noChangeShapeType="1"/>
                </p:cNvSpPr>
                <p:nvPr/>
              </p:nvSpPr>
              <p:spPr bwMode="auto">
                <a:xfrm>
                  <a:off x="1284" y="684"/>
                  <a:ext cx="8" cy="1"/>
                </a:xfrm>
                <a:prstGeom prst="line">
                  <a:avLst/>
                </a:prstGeom>
                <a:noFill/>
                <a:ln w="12700">
                  <a:solidFill>
                    <a:srgbClr val="000000"/>
                  </a:solidFill>
                  <a:round/>
                  <a:headEnd/>
                  <a:tailEnd/>
                </a:ln>
              </p:spPr>
              <p:txBody>
                <a:bodyPr/>
                <a:lstStyle/>
                <a:p>
                  <a:endParaRPr lang="en-CA"/>
                </a:p>
              </p:txBody>
            </p:sp>
            <p:sp>
              <p:nvSpPr>
                <p:cNvPr id="71" name="Line 60"/>
                <p:cNvSpPr>
                  <a:spLocks noChangeShapeType="1"/>
                </p:cNvSpPr>
                <p:nvPr/>
              </p:nvSpPr>
              <p:spPr bwMode="auto">
                <a:xfrm flipH="1">
                  <a:off x="2164" y="684"/>
                  <a:ext cx="9" cy="1"/>
                </a:xfrm>
                <a:prstGeom prst="line">
                  <a:avLst/>
                </a:prstGeom>
                <a:noFill/>
                <a:ln w="12700">
                  <a:solidFill>
                    <a:srgbClr val="000000"/>
                  </a:solidFill>
                  <a:round/>
                  <a:headEnd/>
                  <a:tailEnd/>
                </a:ln>
              </p:spPr>
              <p:txBody>
                <a:bodyPr/>
                <a:lstStyle/>
                <a:p>
                  <a:endParaRPr lang="en-CA"/>
                </a:p>
              </p:txBody>
            </p:sp>
            <p:sp>
              <p:nvSpPr>
                <p:cNvPr id="72" name="Line 61"/>
                <p:cNvSpPr>
                  <a:spLocks noChangeShapeType="1"/>
                </p:cNvSpPr>
                <p:nvPr/>
              </p:nvSpPr>
              <p:spPr bwMode="auto">
                <a:xfrm>
                  <a:off x="1284" y="897"/>
                  <a:ext cx="8" cy="1"/>
                </a:xfrm>
                <a:prstGeom prst="line">
                  <a:avLst/>
                </a:prstGeom>
                <a:noFill/>
                <a:ln w="12700">
                  <a:solidFill>
                    <a:srgbClr val="000000"/>
                  </a:solidFill>
                  <a:round/>
                  <a:headEnd/>
                  <a:tailEnd/>
                </a:ln>
              </p:spPr>
              <p:txBody>
                <a:bodyPr/>
                <a:lstStyle/>
                <a:p>
                  <a:endParaRPr lang="en-CA"/>
                </a:p>
              </p:txBody>
            </p:sp>
            <p:sp>
              <p:nvSpPr>
                <p:cNvPr id="73" name="Line 62"/>
                <p:cNvSpPr>
                  <a:spLocks noChangeShapeType="1"/>
                </p:cNvSpPr>
                <p:nvPr/>
              </p:nvSpPr>
              <p:spPr bwMode="auto">
                <a:xfrm flipH="1">
                  <a:off x="2164" y="897"/>
                  <a:ext cx="9" cy="1"/>
                </a:xfrm>
                <a:prstGeom prst="line">
                  <a:avLst/>
                </a:prstGeom>
                <a:noFill/>
                <a:ln w="12700">
                  <a:solidFill>
                    <a:srgbClr val="000000"/>
                  </a:solidFill>
                  <a:round/>
                  <a:headEnd/>
                  <a:tailEnd/>
                </a:ln>
              </p:spPr>
              <p:txBody>
                <a:bodyPr/>
                <a:lstStyle/>
                <a:p>
                  <a:endParaRPr lang="en-CA"/>
                </a:p>
              </p:txBody>
            </p:sp>
            <p:sp>
              <p:nvSpPr>
                <p:cNvPr id="74" name="Line 63"/>
                <p:cNvSpPr>
                  <a:spLocks noChangeShapeType="1"/>
                </p:cNvSpPr>
                <p:nvPr/>
              </p:nvSpPr>
              <p:spPr bwMode="auto">
                <a:xfrm>
                  <a:off x="1284" y="1105"/>
                  <a:ext cx="8" cy="1"/>
                </a:xfrm>
                <a:prstGeom prst="line">
                  <a:avLst/>
                </a:prstGeom>
                <a:noFill/>
                <a:ln w="12700">
                  <a:solidFill>
                    <a:srgbClr val="000000"/>
                  </a:solidFill>
                  <a:round/>
                  <a:headEnd/>
                  <a:tailEnd/>
                </a:ln>
              </p:spPr>
              <p:txBody>
                <a:bodyPr/>
                <a:lstStyle/>
                <a:p>
                  <a:endParaRPr lang="en-CA"/>
                </a:p>
              </p:txBody>
            </p:sp>
            <p:sp>
              <p:nvSpPr>
                <p:cNvPr id="75" name="Line 64"/>
                <p:cNvSpPr>
                  <a:spLocks noChangeShapeType="1"/>
                </p:cNvSpPr>
                <p:nvPr/>
              </p:nvSpPr>
              <p:spPr bwMode="auto">
                <a:xfrm flipH="1">
                  <a:off x="2164" y="1105"/>
                  <a:ext cx="9" cy="1"/>
                </a:xfrm>
                <a:prstGeom prst="line">
                  <a:avLst/>
                </a:prstGeom>
                <a:noFill/>
                <a:ln w="12700">
                  <a:solidFill>
                    <a:srgbClr val="000000"/>
                  </a:solidFill>
                  <a:round/>
                  <a:headEnd/>
                  <a:tailEnd/>
                </a:ln>
              </p:spPr>
              <p:txBody>
                <a:bodyPr/>
                <a:lstStyle/>
                <a:p>
                  <a:endParaRPr lang="en-CA"/>
                </a:p>
              </p:txBody>
            </p:sp>
            <p:sp>
              <p:nvSpPr>
                <p:cNvPr id="76" name="Line 65"/>
                <p:cNvSpPr>
                  <a:spLocks noChangeShapeType="1"/>
                </p:cNvSpPr>
                <p:nvPr/>
              </p:nvSpPr>
              <p:spPr bwMode="auto">
                <a:xfrm>
                  <a:off x="1284" y="1318"/>
                  <a:ext cx="8" cy="1"/>
                </a:xfrm>
                <a:prstGeom prst="line">
                  <a:avLst/>
                </a:prstGeom>
                <a:noFill/>
                <a:ln w="12700">
                  <a:solidFill>
                    <a:srgbClr val="000000"/>
                  </a:solidFill>
                  <a:round/>
                  <a:headEnd/>
                  <a:tailEnd/>
                </a:ln>
              </p:spPr>
              <p:txBody>
                <a:bodyPr/>
                <a:lstStyle/>
                <a:p>
                  <a:endParaRPr lang="en-CA"/>
                </a:p>
              </p:txBody>
            </p:sp>
            <p:sp>
              <p:nvSpPr>
                <p:cNvPr id="77" name="Line 66"/>
                <p:cNvSpPr>
                  <a:spLocks noChangeShapeType="1"/>
                </p:cNvSpPr>
                <p:nvPr/>
              </p:nvSpPr>
              <p:spPr bwMode="auto">
                <a:xfrm flipH="1">
                  <a:off x="2164" y="1318"/>
                  <a:ext cx="9" cy="1"/>
                </a:xfrm>
                <a:prstGeom prst="line">
                  <a:avLst/>
                </a:prstGeom>
                <a:noFill/>
                <a:ln w="12700">
                  <a:solidFill>
                    <a:srgbClr val="000000"/>
                  </a:solidFill>
                  <a:round/>
                  <a:headEnd/>
                  <a:tailEnd/>
                </a:ln>
              </p:spPr>
              <p:txBody>
                <a:bodyPr/>
                <a:lstStyle/>
                <a:p>
                  <a:endParaRPr lang="en-CA"/>
                </a:p>
              </p:txBody>
            </p:sp>
          </p:grpSp>
          <p:grpSp>
            <p:nvGrpSpPr>
              <p:cNvPr id="19" name="Group 67"/>
              <p:cNvGrpSpPr>
                <a:grpSpLocks/>
              </p:cNvGrpSpPr>
              <p:nvPr/>
            </p:nvGrpSpPr>
            <p:grpSpPr bwMode="auto">
              <a:xfrm>
                <a:off x="4430713" y="4283075"/>
                <a:ext cx="592137" cy="593725"/>
                <a:chOff x="891" y="1218"/>
                <a:chExt cx="880" cy="899"/>
              </a:xfrm>
            </p:grpSpPr>
            <p:sp>
              <p:nvSpPr>
                <p:cNvPr id="40" name="Rectangle 68"/>
                <p:cNvSpPr>
                  <a:spLocks noChangeArrowheads="1"/>
                </p:cNvSpPr>
                <p:nvPr/>
              </p:nvSpPr>
              <p:spPr bwMode="auto">
                <a:xfrm>
                  <a:off x="891" y="1218"/>
                  <a:ext cx="880" cy="899"/>
                </a:xfrm>
                <a:prstGeom prst="rect">
                  <a:avLst/>
                </a:prstGeom>
                <a:solidFill>
                  <a:srgbClr val="FFFFFF"/>
                </a:solidFill>
                <a:ln w="12700">
                  <a:solidFill>
                    <a:srgbClr val="000000"/>
                  </a:solidFill>
                  <a:miter lim="800000"/>
                  <a:headEnd/>
                  <a:tailEnd/>
                </a:ln>
              </p:spPr>
              <p:txBody>
                <a:bodyPr/>
                <a:lstStyle/>
                <a:p>
                  <a:pPr eaLnBrk="0" hangingPunct="0"/>
                  <a:endParaRPr lang="en-CA"/>
                </a:p>
              </p:txBody>
            </p:sp>
            <p:sp>
              <p:nvSpPr>
                <p:cNvPr id="41" name="Rectangle 69"/>
                <p:cNvSpPr>
                  <a:spLocks noChangeArrowheads="1"/>
                </p:cNvSpPr>
                <p:nvPr/>
              </p:nvSpPr>
              <p:spPr bwMode="auto">
                <a:xfrm>
                  <a:off x="891" y="1218"/>
                  <a:ext cx="880" cy="899"/>
                </a:xfrm>
                <a:prstGeom prst="rect">
                  <a:avLst/>
                </a:prstGeom>
                <a:noFill/>
                <a:ln w="12700">
                  <a:solidFill>
                    <a:srgbClr val="FFFFFF"/>
                  </a:solidFill>
                  <a:miter lim="800000"/>
                  <a:headEnd/>
                  <a:tailEnd/>
                </a:ln>
              </p:spPr>
              <p:txBody>
                <a:bodyPr/>
                <a:lstStyle/>
                <a:p>
                  <a:pPr eaLnBrk="0" hangingPunct="0"/>
                  <a:endParaRPr lang="en-CA"/>
                </a:p>
              </p:txBody>
            </p:sp>
            <p:pic>
              <p:nvPicPr>
                <p:cNvPr id="42" name="Picture 70"/>
                <p:cNvPicPr>
                  <a:picLocks noChangeAspect="1" noChangeArrowheads="1"/>
                </p:cNvPicPr>
                <p:nvPr/>
              </p:nvPicPr>
              <p:blipFill>
                <a:blip r:embed="rId4" cstate="print"/>
                <a:srcRect/>
                <a:stretch>
                  <a:fillRect/>
                </a:stretch>
              </p:blipFill>
              <p:spPr bwMode="auto">
                <a:xfrm>
                  <a:off x="891" y="1218"/>
                  <a:ext cx="880" cy="899"/>
                </a:xfrm>
                <a:prstGeom prst="rect">
                  <a:avLst/>
                </a:prstGeom>
                <a:noFill/>
                <a:ln w="12700">
                  <a:solidFill>
                    <a:srgbClr val="000000"/>
                  </a:solidFill>
                  <a:miter lim="800000"/>
                  <a:headEnd/>
                  <a:tailEnd/>
                </a:ln>
              </p:spPr>
            </p:pic>
            <p:sp>
              <p:nvSpPr>
                <p:cNvPr id="43" name="Line 71"/>
                <p:cNvSpPr>
                  <a:spLocks noChangeShapeType="1"/>
                </p:cNvSpPr>
                <p:nvPr/>
              </p:nvSpPr>
              <p:spPr bwMode="auto">
                <a:xfrm flipV="1">
                  <a:off x="1082" y="2104"/>
                  <a:ext cx="1" cy="13"/>
                </a:xfrm>
                <a:prstGeom prst="line">
                  <a:avLst/>
                </a:prstGeom>
                <a:noFill/>
                <a:ln w="12700">
                  <a:solidFill>
                    <a:srgbClr val="000000"/>
                  </a:solidFill>
                  <a:round/>
                  <a:headEnd/>
                  <a:tailEnd/>
                </a:ln>
              </p:spPr>
              <p:txBody>
                <a:bodyPr/>
                <a:lstStyle/>
                <a:p>
                  <a:endParaRPr lang="en-CA"/>
                </a:p>
              </p:txBody>
            </p:sp>
            <p:sp>
              <p:nvSpPr>
                <p:cNvPr id="44" name="Line 72"/>
                <p:cNvSpPr>
                  <a:spLocks noChangeShapeType="1"/>
                </p:cNvSpPr>
                <p:nvPr/>
              </p:nvSpPr>
              <p:spPr bwMode="auto">
                <a:xfrm>
                  <a:off x="1082" y="1218"/>
                  <a:ext cx="1" cy="8"/>
                </a:xfrm>
                <a:prstGeom prst="line">
                  <a:avLst/>
                </a:prstGeom>
                <a:noFill/>
                <a:ln w="12700">
                  <a:solidFill>
                    <a:srgbClr val="000000"/>
                  </a:solidFill>
                  <a:round/>
                  <a:headEnd/>
                  <a:tailEnd/>
                </a:ln>
              </p:spPr>
              <p:txBody>
                <a:bodyPr/>
                <a:lstStyle/>
                <a:p>
                  <a:endParaRPr lang="en-CA"/>
                </a:p>
              </p:txBody>
            </p:sp>
            <p:sp>
              <p:nvSpPr>
                <p:cNvPr id="45" name="Line 73"/>
                <p:cNvSpPr>
                  <a:spLocks noChangeShapeType="1"/>
                </p:cNvSpPr>
                <p:nvPr/>
              </p:nvSpPr>
              <p:spPr bwMode="auto">
                <a:xfrm flipV="1">
                  <a:off x="1286" y="2104"/>
                  <a:ext cx="1" cy="13"/>
                </a:xfrm>
                <a:prstGeom prst="line">
                  <a:avLst/>
                </a:prstGeom>
                <a:noFill/>
                <a:ln w="12700">
                  <a:solidFill>
                    <a:srgbClr val="000000"/>
                  </a:solidFill>
                  <a:round/>
                  <a:headEnd/>
                  <a:tailEnd/>
                </a:ln>
              </p:spPr>
              <p:txBody>
                <a:bodyPr/>
                <a:lstStyle/>
                <a:p>
                  <a:endParaRPr lang="en-CA"/>
                </a:p>
              </p:txBody>
            </p:sp>
            <p:sp>
              <p:nvSpPr>
                <p:cNvPr id="46" name="Line 74"/>
                <p:cNvSpPr>
                  <a:spLocks noChangeShapeType="1"/>
                </p:cNvSpPr>
                <p:nvPr/>
              </p:nvSpPr>
              <p:spPr bwMode="auto">
                <a:xfrm>
                  <a:off x="1286" y="1218"/>
                  <a:ext cx="1" cy="8"/>
                </a:xfrm>
                <a:prstGeom prst="line">
                  <a:avLst/>
                </a:prstGeom>
                <a:noFill/>
                <a:ln w="12700">
                  <a:solidFill>
                    <a:srgbClr val="000000"/>
                  </a:solidFill>
                  <a:round/>
                  <a:headEnd/>
                  <a:tailEnd/>
                </a:ln>
              </p:spPr>
              <p:txBody>
                <a:bodyPr/>
                <a:lstStyle/>
                <a:p>
                  <a:endParaRPr lang="en-CA"/>
                </a:p>
              </p:txBody>
            </p:sp>
            <p:sp>
              <p:nvSpPr>
                <p:cNvPr id="47" name="Line 75"/>
                <p:cNvSpPr>
                  <a:spLocks noChangeShapeType="1"/>
                </p:cNvSpPr>
                <p:nvPr/>
              </p:nvSpPr>
              <p:spPr bwMode="auto">
                <a:xfrm flipV="1">
                  <a:off x="1494" y="2104"/>
                  <a:ext cx="1" cy="13"/>
                </a:xfrm>
                <a:prstGeom prst="line">
                  <a:avLst/>
                </a:prstGeom>
                <a:noFill/>
                <a:ln w="12700">
                  <a:solidFill>
                    <a:srgbClr val="000000"/>
                  </a:solidFill>
                  <a:round/>
                  <a:headEnd/>
                  <a:tailEnd/>
                </a:ln>
              </p:spPr>
              <p:txBody>
                <a:bodyPr/>
                <a:lstStyle/>
                <a:p>
                  <a:endParaRPr lang="en-CA"/>
                </a:p>
              </p:txBody>
            </p:sp>
            <p:sp>
              <p:nvSpPr>
                <p:cNvPr id="48" name="Line 76"/>
                <p:cNvSpPr>
                  <a:spLocks noChangeShapeType="1"/>
                </p:cNvSpPr>
                <p:nvPr/>
              </p:nvSpPr>
              <p:spPr bwMode="auto">
                <a:xfrm>
                  <a:off x="1494" y="1218"/>
                  <a:ext cx="1" cy="8"/>
                </a:xfrm>
                <a:prstGeom prst="line">
                  <a:avLst/>
                </a:prstGeom>
                <a:noFill/>
                <a:ln w="12700">
                  <a:solidFill>
                    <a:srgbClr val="000000"/>
                  </a:solidFill>
                  <a:round/>
                  <a:headEnd/>
                  <a:tailEnd/>
                </a:ln>
              </p:spPr>
              <p:txBody>
                <a:bodyPr/>
                <a:lstStyle/>
                <a:p>
                  <a:endParaRPr lang="en-CA"/>
                </a:p>
              </p:txBody>
            </p:sp>
            <p:sp>
              <p:nvSpPr>
                <p:cNvPr id="49" name="Line 77"/>
                <p:cNvSpPr>
                  <a:spLocks noChangeShapeType="1"/>
                </p:cNvSpPr>
                <p:nvPr/>
              </p:nvSpPr>
              <p:spPr bwMode="auto">
                <a:xfrm flipV="1">
                  <a:off x="1694" y="2104"/>
                  <a:ext cx="1" cy="13"/>
                </a:xfrm>
                <a:prstGeom prst="line">
                  <a:avLst/>
                </a:prstGeom>
                <a:noFill/>
                <a:ln w="12700">
                  <a:solidFill>
                    <a:srgbClr val="000000"/>
                  </a:solidFill>
                  <a:round/>
                  <a:headEnd/>
                  <a:tailEnd/>
                </a:ln>
              </p:spPr>
              <p:txBody>
                <a:bodyPr/>
                <a:lstStyle/>
                <a:p>
                  <a:endParaRPr lang="en-CA"/>
                </a:p>
              </p:txBody>
            </p:sp>
            <p:sp>
              <p:nvSpPr>
                <p:cNvPr id="50" name="Line 78"/>
                <p:cNvSpPr>
                  <a:spLocks noChangeShapeType="1"/>
                </p:cNvSpPr>
                <p:nvPr/>
              </p:nvSpPr>
              <p:spPr bwMode="auto">
                <a:xfrm>
                  <a:off x="1694" y="1218"/>
                  <a:ext cx="1" cy="8"/>
                </a:xfrm>
                <a:prstGeom prst="line">
                  <a:avLst/>
                </a:prstGeom>
                <a:noFill/>
                <a:ln w="12700">
                  <a:solidFill>
                    <a:srgbClr val="000000"/>
                  </a:solidFill>
                  <a:round/>
                  <a:headEnd/>
                  <a:tailEnd/>
                </a:ln>
              </p:spPr>
              <p:txBody>
                <a:bodyPr/>
                <a:lstStyle/>
                <a:p>
                  <a:endParaRPr lang="en-CA"/>
                </a:p>
              </p:txBody>
            </p:sp>
            <p:sp>
              <p:nvSpPr>
                <p:cNvPr id="51" name="Line 79"/>
                <p:cNvSpPr>
                  <a:spLocks noChangeShapeType="1"/>
                </p:cNvSpPr>
                <p:nvPr/>
              </p:nvSpPr>
              <p:spPr bwMode="auto">
                <a:xfrm>
                  <a:off x="891" y="1413"/>
                  <a:ext cx="8" cy="1"/>
                </a:xfrm>
                <a:prstGeom prst="line">
                  <a:avLst/>
                </a:prstGeom>
                <a:noFill/>
                <a:ln w="12700">
                  <a:solidFill>
                    <a:srgbClr val="000000"/>
                  </a:solidFill>
                  <a:round/>
                  <a:headEnd/>
                  <a:tailEnd/>
                </a:ln>
              </p:spPr>
              <p:txBody>
                <a:bodyPr/>
                <a:lstStyle/>
                <a:p>
                  <a:endParaRPr lang="en-CA"/>
                </a:p>
              </p:txBody>
            </p:sp>
            <p:sp>
              <p:nvSpPr>
                <p:cNvPr id="52" name="Line 80"/>
                <p:cNvSpPr>
                  <a:spLocks noChangeShapeType="1"/>
                </p:cNvSpPr>
                <p:nvPr/>
              </p:nvSpPr>
              <p:spPr bwMode="auto">
                <a:xfrm flipH="1">
                  <a:off x="1762" y="1413"/>
                  <a:ext cx="9" cy="1"/>
                </a:xfrm>
                <a:prstGeom prst="line">
                  <a:avLst/>
                </a:prstGeom>
                <a:noFill/>
                <a:ln w="12700">
                  <a:solidFill>
                    <a:srgbClr val="000000"/>
                  </a:solidFill>
                  <a:round/>
                  <a:headEnd/>
                  <a:tailEnd/>
                </a:ln>
              </p:spPr>
              <p:txBody>
                <a:bodyPr/>
                <a:lstStyle/>
                <a:p>
                  <a:endParaRPr lang="en-CA"/>
                </a:p>
              </p:txBody>
            </p:sp>
            <p:sp>
              <p:nvSpPr>
                <p:cNvPr id="53" name="Line 81"/>
                <p:cNvSpPr>
                  <a:spLocks noChangeShapeType="1"/>
                </p:cNvSpPr>
                <p:nvPr/>
              </p:nvSpPr>
              <p:spPr bwMode="auto">
                <a:xfrm>
                  <a:off x="891" y="1622"/>
                  <a:ext cx="8" cy="1"/>
                </a:xfrm>
                <a:prstGeom prst="line">
                  <a:avLst/>
                </a:prstGeom>
                <a:noFill/>
                <a:ln w="12700">
                  <a:solidFill>
                    <a:srgbClr val="000000"/>
                  </a:solidFill>
                  <a:round/>
                  <a:headEnd/>
                  <a:tailEnd/>
                </a:ln>
              </p:spPr>
              <p:txBody>
                <a:bodyPr/>
                <a:lstStyle/>
                <a:p>
                  <a:endParaRPr lang="en-CA"/>
                </a:p>
              </p:txBody>
            </p:sp>
            <p:sp>
              <p:nvSpPr>
                <p:cNvPr id="54" name="Line 82"/>
                <p:cNvSpPr>
                  <a:spLocks noChangeShapeType="1"/>
                </p:cNvSpPr>
                <p:nvPr/>
              </p:nvSpPr>
              <p:spPr bwMode="auto">
                <a:xfrm flipH="1">
                  <a:off x="1762" y="1622"/>
                  <a:ext cx="9" cy="1"/>
                </a:xfrm>
                <a:prstGeom prst="line">
                  <a:avLst/>
                </a:prstGeom>
                <a:noFill/>
                <a:ln w="12700">
                  <a:solidFill>
                    <a:srgbClr val="000000"/>
                  </a:solidFill>
                  <a:round/>
                  <a:headEnd/>
                  <a:tailEnd/>
                </a:ln>
              </p:spPr>
              <p:txBody>
                <a:bodyPr/>
                <a:lstStyle/>
                <a:p>
                  <a:endParaRPr lang="en-CA"/>
                </a:p>
              </p:txBody>
            </p:sp>
            <p:sp>
              <p:nvSpPr>
                <p:cNvPr id="55" name="Line 83"/>
                <p:cNvSpPr>
                  <a:spLocks noChangeShapeType="1"/>
                </p:cNvSpPr>
                <p:nvPr/>
              </p:nvSpPr>
              <p:spPr bwMode="auto">
                <a:xfrm>
                  <a:off x="891" y="1831"/>
                  <a:ext cx="8" cy="1"/>
                </a:xfrm>
                <a:prstGeom prst="line">
                  <a:avLst/>
                </a:prstGeom>
                <a:noFill/>
                <a:ln w="12700">
                  <a:solidFill>
                    <a:srgbClr val="000000"/>
                  </a:solidFill>
                  <a:round/>
                  <a:headEnd/>
                  <a:tailEnd/>
                </a:ln>
              </p:spPr>
              <p:txBody>
                <a:bodyPr/>
                <a:lstStyle/>
                <a:p>
                  <a:endParaRPr lang="en-CA"/>
                </a:p>
              </p:txBody>
            </p:sp>
            <p:sp>
              <p:nvSpPr>
                <p:cNvPr id="56" name="Line 84"/>
                <p:cNvSpPr>
                  <a:spLocks noChangeShapeType="1"/>
                </p:cNvSpPr>
                <p:nvPr/>
              </p:nvSpPr>
              <p:spPr bwMode="auto">
                <a:xfrm flipH="1">
                  <a:off x="1762" y="1831"/>
                  <a:ext cx="9" cy="1"/>
                </a:xfrm>
                <a:prstGeom prst="line">
                  <a:avLst/>
                </a:prstGeom>
                <a:noFill/>
                <a:ln w="12700">
                  <a:solidFill>
                    <a:srgbClr val="000000"/>
                  </a:solidFill>
                  <a:round/>
                  <a:headEnd/>
                  <a:tailEnd/>
                </a:ln>
              </p:spPr>
              <p:txBody>
                <a:bodyPr/>
                <a:lstStyle/>
                <a:p>
                  <a:endParaRPr lang="en-CA"/>
                </a:p>
              </p:txBody>
            </p:sp>
            <p:sp>
              <p:nvSpPr>
                <p:cNvPr id="57" name="Line 85"/>
                <p:cNvSpPr>
                  <a:spLocks noChangeShapeType="1"/>
                </p:cNvSpPr>
                <p:nvPr/>
              </p:nvSpPr>
              <p:spPr bwMode="auto">
                <a:xfrm>
                  <a:off x="891" y="2039"/>
                  <a:ext cx="8" cy="1"/>
                </a:xfrm>
                <a:prstGeom prst="line">
                  <a:avLst/>
                </a:prstGeom>
                <a:noFill/>
                <a:ln w="12700">
                  <a:solidFill>
                    <a:srgbClr val="000000"/>
                  </a:solidFill>
                  <a:round/>
                  <a:headEnd/>
                  <a:tailEnd/>
                </a:ln>
              </p:spPr>
              <p:txBody>
                <a:bodyPr/>
                <a:lstStyle/>
                <a:p>
                  <a:endParaRPr lang="en-CA"/>
                </a:p>
              </p:txBody>
            </p:sp>
            <p:sp>
              <p:nvSpPr>
                <p:cNvPr id="58" name="Line 86"/>
                <p:cNvSpPr>
                  <a:spLocks noChangeShapeType="1"/>
                </p:cNvSpPr>
                <p:nvPr/>
              </p:nvSpPr>
              <p:spPr bwMode="auto">
                <a:xfrm flipH="1">
                  <a:off x="1762" y="2039"/>
                  <a:ext cx="9" cy="1"/>
                </a:xfrm>
                <a:prstGeom prst="line">
                  <a:avLst/>
                </a:prstGeom>
                <a:noFill/>
                <a:ln w="12700">
                  <a:solidFill>
                    <a:srgbClr val="000000"/>
                  </a:solidFill>
                  <a:round/>
                  <a:headEnd/>
                  <a:tailEnd/>
                </a:ln>
              </p:spPr>
              <p:txBody>
                <a:bodyPr/>
                <a:lstStyle/>
                <a:p>
                  <a:endParaRPr lang="en-CA"/>
                </a:p>
              </p:txBody>
            </p:sp>
          </p:grpSp>
          <p:grpSp>
            <p:nvGrpSpPr>
              <p:cNvPr id="20" name="Group 87"/>
              <p:cNvGrpSpPr>
                <a:grpSpLocks/>
              </p:cNvGrpSpPr>
              <p:nvPr/>
            </p:nvGrpSpPr>
            <p:grpSpPr bwMode="auto">
              <a:xfrm>
                <a:off x="4905375" y="3014663"/>
                <a:ext cx="592138" cy="592137"/>
                <a:chOff x="1435" y="533"/>
                <a:chExt cx="863" cy="877"/>
              </a:xfrm>
            </p:grpSpPr>
            <p:sp>
              <p:nvSpPr>
                <p:cNvPr id="21" name="Rectangle 88"/>
                <p:cNvSpPr>
                  <a:spLocks noChangeArrowheads="1"/>
                </p:cNvSpPr>
                <p:nvPr/>
              </p:nvSpPr>
              <p:spPr bwMode="auto">
                <a:xfrm>
                  <a:off x="1435" y="533"/>
                  <a:ext cx="863" cy="877"/>
                </a:xfrm>
                <a:prstGeom prst="rect">
                  <a:avLst/>
                </a:prstGeom>
                <a:solidFill>
                  <a:srgbClr val="FFFFFF"/>
                </a:solidFill>
                <a:ln w="12700">
                  <a:solidFill>
                    <a:srgbClr val="000000"/>
                  </a:solidFill>
                  <a:miter lim="800000"/>
                  <a:headEnd/>
                  <a:tailEnd/>
                </a:ln>
              </p:spPr>
              <p:txBody>
                <a:bodyPr/>
                <a:lstStyle/>
                <a:p>
                  <a:pPr eaLnBrk="0" hangingPunct="0"/>
                  <a:endParaRPr lang="en-CA"/>
                </a:p>
              </p:txBody>
            </p:sp>
            <p:sp>
              <p:nvSpPr>
                <p:cNvPr id="22" name="Rectangle 89"/>
                <p:cNvSpPr>
                  <a:spLocks noChangeArrowheads="1"/>
                </p:cNvSpPr>
                <p:nvPr/>
              </p:nvSpPr>
              <p:spPr bwMode="auto">
                <a:xfrm>
                  <a:off x="1435" y="533"/>
                  <a:ext cx="863" cy="877"/>
                </a:xfrm>
                <a:prstGeom prst="rect">
                  <a:avLst/>
                </a:prstGeom>
                <a:noFill/>
                <a:ln w="12700">
                  <a:solidFill>
                    <a:srgbClr val="FFFFFF"/>
                  </a:solidFill>
                  <a:miter lim="800000"/>
                  <a:headEnd/>
                  <a:tailEnd/>
                </a:ln>
              </p:spPr>
              <p:txBody>
                <a:bodyPr/>
                <a:lstStyle/>
                <a:p>
                  <a:pPr eaLnBrk="0" hangingPunct="0"/>
                  <a:endParaRPr lang="en-CA"/>
                </a:p>
              </p:txBody>
            </p:sp>
            <p:pic>
              <p:nvPicPr>
                <p:cNvPr id="23" name="Picture 90"/>
                <p:cNvPicPr>
                  <a:picLocks noChangeAspect="1" noChangeArrowheads="1"/>
                </p:cNvPicPr>
                <p:nvPr/>
              </p:nvPicPr>
              <p:blipFill>
                <a:blip r:embed="rId5" cstate="print"/>
                <a:srcRect/>
                <a:stretch>
                  <a:fillRect/>
                </a:stretch>
              </p:blipFill>
              <p:spPr bwMode="auto">
                <a:xfrm>
                  <a:off x="1435" y="533"/>
                  <a:ext cx="863" cy="877"/>
                </a:xfrm>
                <a:prstGeom prst="rect">
                  <a:avLst/>
                </a:prstGeom>
                <a:noFill/>
                <a:ln w="12700">
                  <a:solidFill>
                    <a:srgbClr val="000000"/>
                  </a:solidFill>
                  <a:miter lim="800000"/>
                  <a:headEnd/>
                  <a:tailEnd/>
                </a:ln>
              </p:spPr>
            </p:pic>
            <p:sp>
              <p:nvSpPr>
                <p:cNvPr id="24" name="Line 91"/>
                <p:cNvSpPr>
                  <a:spLocks noChangeShapeType="1"/>
                </p:cNvSpPr>
                <p:nvPr/>
              </p:nvSpPr>
              <p:spPr bwMode="auto">
                <a:xfrm flipV="1">
                  <a:off x="1622" y="1402"/>
                  <a:ext cx="1" cy="8"/>
                </a:xfrm>
                <a:prstGeom prst="line">
                  <a:avLst/>
                </a:prstGeom>
                <a:noFill/>
                <a:ln w="12700">
                  <a:solidFill>
                    <a:srgbClr val="000000"/>
                  </a:solidFill>
                  <a:round/>
                  <a:headEnd/>
                  <a:tailEnd/>
                </a:ln>
              </p:spPr>
              <p:txBody>
                <a:bodyPr/>
                <a:lstStyle/>
                <a:p>
                  <a:endParaRPr lang="en-CA"/>
                </a:p>
              </p:txBody>
            </p:sp>
            <p:sp>
              <p:nvSpPr>
                <p:cNvPr id="25" name="Line 92"/>
                <p:cNvSpPr>
                  <a:spLocks noChangeShapeType="1"/>
                </p:cNvSpPr>
                <p:nvPr/>
              </p:nvSpPr>
              <p:spPr bwMode="auto">
                <a:xfrm>
                  <a:off x="1622" y="533"/>
                  <a:ext cx="1" cy="4"/>
                </a:xfrm>
                <a:prstGeom prst="line">
                  <a:avLst/>
                </a:prstGeom>
                <a:noFill/>
                <a:ln w="12700">
                  <a:solidFill>
                    <a:srgbClr val="000000"/>
                  </a:solidFill>
                  <a:round/>
                  <a:headEnd/>
                  <a:tailEnd/>
                </a:ln>
              </p:spPr>
              <p:txBody>
                <a:bodyPr/>
                <a:lstStyle/>
                <a:p>
                  <a:endParaRPr lang="en-CA"/>
                </a:p>
              </p:txBody>
            </p:sp>
            <p:sp>
              <p:nvSpPr>
                <p:cNvPr id="26" name="Line 93"/>
                <p:cNvSpPr>
                  <a:spLocks noChangeShapeType="1"/>
                </p:cNvSpPr>
                <p:nvPr/>
              </p:nvSpPr>
              <p:spPr bwMode="auto">
                <a:xfrm flipV="1">
                  <a:off x="1822" y="1402"/>
                  <a:ext cx="1" cy="8"/>
                </a:xfrm>
                <a:prstGeom prst="line">
                  <a:avLst/>
                </a:prstGeom>
                <a:noFill/>
                <a:ln w="12700">
                  <a:solidFill>
                    <a:srgbClr val="000000"/>
                  </a:solidFill>
                  <a:round/>
                  <a:headEnd/>
                  <a:tailEnd/>
                </a:ln>
              </p:spPr>
              <p:txBody>
                <a:bodyPr/>
                <a:lstStyle/>
                <a:p>
                  <a:endParaRPr lang="en-CA"/>
                </a:p>
              </p:txBody>
            </p:sp>
            <p:sp>
              <p:nvSpPr>
                <p:cNvPr id="27" name="Line 94"/>
                <p:cNvSpPr>
                  <a:spLocks noChangeShapeType="1"/>
                </p:cNvSpPr>
                <p:nvPr/>
              </p:nvSpPr>
              <p:spPr bwMode="auto">
                <a:xfrm>
                  <a:off x="1822" y="533"/>
                  <a:ext cx="1" cy="4"/>
                </a:xfrm>
                <a:prstGeom prst="line">
                  <a:avLst/>
                </a:prstGeom>
                <a:noFill/>
                <a:ln w="12700">
                  <a:solidFill>
                    <a:srgbClr val="000000"/>
                  </a:solidFill>
                  <a:round/>
                  <a:headEnd/>
                  <a:tailEnd/>
                </a:ln>
              </p:spPr>
              <p:txBody>
                <a:bodyPr/>
                <a:lstStyle/>
                <a:p>
                  <a:endParaRPr lang="en-CA"/>
                </a:p>
              </p:txBody>
            </p:sp>
            <p:sp>
              <p:nvSpPr>
                <p:cNvPr id="28" name="Line 95"/>
                <p:cNvSpPr>
                  <a:spLocks noChangeShapeType="1"/>
                </p:cNvSpPr>
                <p:nvPr/>
              </p:nvSpPr>
              <p:spPr bwMode="auto">
                <a:xfrm flipV="1">
                  <a:off x="2026" y="1402"/>
                  <a:ext cx="1" cy="8"/>
                </a:xfrm>
                <a:prstGeom prst="line">
                  <a:avLst/>
                </a:prstGeom>
                <a:noFill/>
                <a:ln w="12700">
                  <a:solidFill>
                    <a:srgbClr val="000000"/>
                  </a:solidFill>
                  <a:round/>
                  <a:headEnd/>
                  <a:tailEnd/>
                </a:ln>
              </p:spPr>
              <p:txBody>
                <a:bodyPr/>
                <a:lstStyle/>
                <a:p>
                  <a:endParaRPr lang="en-CA"/>
                </a:p>
              </p:txBody>
            </p:sp>
            <p:sp>
              <p:nvSpPr>
                <p:cNvPr id="29" name="Line 96"/>
                <p:cNvSpPr>
                  <a:spLocks noChangeShapeType="1"/>
                </p:cNvSpPr>
                <p:nvPr/>
              </p:nvSpPr>
              <p:spPr bwMode="auto">
                <a:xfrm>
                  <a:off x="2026" y="533"/>
                  <a:ext cx="1" cy="4"/>
                </a:xfrm>
                <a:prstGeom prst="line">
                  <a:avLst/>
                </a:prstGeom>
                <a:noFill/>
                <a:ln w="12700">
                  <a:solidFill>
                    <a:srgbClr val="000000"/>
                  </a:solidFill>
                  <a:round/>
                  <a:headEnd/>
                  <a:tailEnd/>
                </a:ln>
              </p:spPr>
              <p:txBody>
                <a:bodyPr/>
                <a:lstStyle/>
                <a:p>
                  <a:endParaRPr lang="en-CA"/>
                </a:p>
              </p:txBody>
            </p:sp>
            <p:sp>
              <p:nvSpPr>
                <p:cNvPr id="30" name="Line 97"/>
                <p:cNvSpPr>
                  <a:spLocks noChangeShapeType="1"/>
                </p:cNvSpPr>
                <p:nvPr/>
              </p:nvSpPr>
              <p:spPr bwMode="auto">
                <a:xfrm flipV="1">
                  <a:off x="2226" y="1402"/>
                  <a:ext cx="1" cy="8"/>
                </a:xfrm>
                <a:prstGeom prst="line">
                  <a:avLst/>
                </a:prstGeom>
                <a:noFill/>
                <a:ln w="12700">
                  <a:solidFill>
                    <a:srgbClr val="000000"/>
                  </a:solidFill>
                  <a:round/>
                  <a:headEnd/>
                  <a:tailEnd/>
                </a:ln>
              </p:spPr>
              <p:txBody>
                <a:bodyPr/>
                <a:lstStyle/>
                <a:p>
                  <a:endParaRPr lang="en-CA"/>
                </a:p>
              </p:txBody>
            </p:sp>
            <p:sp>
              <p:nvSpPr>
                <p:cNvPr id="31" name="Line 98"/>
                <p:cNvSpPr>
                  <a:spLocks noChangeShapeType="1"/>
                </p:cNvSpPr>
                <p:nvPr/>
              </p:nvSpPr>
              <p:spPr bwMode="auto">
                <a:xfrm>
                  <a:off x="2226" y="533"/>
                  <a:ext cx="1" cy="4"/>
                </a:xfrm>
                <a:prstGeom prst="line">
                  <a:avLst/>
                </a:prstGeom>
                <a:noFill/>
                <a:ln w="12700">
                  <a:solidFill>
                    <a:srgbClr val="000000"/>
                  </a:solidFill>
                  <a:round/>
                  <a:headEnd/>
                  <a:tailEnd/>
                </a:ln>
              </p:spPr>
              <p:txBody>
                <a:bodyPr/>
                <a:lstStyle/>
                <a:p>
                  <a:endParaRPr lang="en-CA"/>
                </a:p>
              </p:txBody>
            </p:sp>
            <p:sp>
              <p:nvSpPr>
                <p:cNvPr id="32" name="Line 99"/>
                <p:cNvSpPr>
                  <a:spLocks noChangeShapeType="1"/>
                </p:cNvSpPr>
                <p:nvPr/>
              </p:nvSpPr>
              <p:spPr bwMode="auto">
                <a:xfrm>
                  <a:off x="1435" y="724"/>
                  <a:ext cx="4" cy="1"/>
                </a:xfrm>
                <a:prstGeom prst="line">
                  <a:avLst/>
                </a:prstGeom>
                <a:noFill/>
                <a:ln w="12700">
                  <a:solidFill>
                    <a:srgbClr val="000000"/>
                  </a:solidFill>
                  <a:round/>
                  <a:headEnd/>
                  <a:tailEnd/>
                </a:ln>
              </p:spPr>
              <p:txBody>
                <a:bodyPr/>
                <a:lstStyle/>
                <a:p>
                  <a:endParaRPr lang="en-CA"/>
                </a:p>
              </p:txBody>
            </p:sp>
            <p:sp>
              <p:nvSpPr>
                <p:cNvPr id="33" name="Line 100"/>
                <p:cNvSpPr>
                  <a:spLocks noChangeShapeType="1"/>
                </p:cNvSpPr>
                <p:nvPr/>
              </p:nvSpPr>
              <p:spPr bwMode="auto">
                <a:xfrm flipH="1">
                  <a:off x="2289" y="724"/>
                  <a:ext cx="9" cy="1"/>
                </a:xfrm>
                <a:prstGeom prst="line">
                  <a:avLst/>
                </a:prstGeom>
                <a:noFill/>
                <a:ln w="12700">
                  <a:solidFill>
                    <a:srgbClr val="000000"/>
                  </a:solidFill>
                  <a:round/>
                  <a:headEnd/>
                  <a:tailEnd/>
                </a:ln>
              </p:spPr>
              <p:txBody>
                <a:bodyPr/>
                <a:lstStyle/>
                <a:p>
                  <a:endParaRPr lang="en-CA"/>
                </a:p>
              </p:txBody>
            </p:sp>
            <p:sp>
              <p:nvSpPr>
                <p:cNvPr id="34" name="Line 101"/>
                <p:cNvSpPr>
                  <a:spLocks noChangeShapeType="1"/>
                </p:cNvSpPr>
                <p:nvPr/>
              </p:nvSpPr>
              <p:spPr bwMode="auto">
                <a:xfrm>
                  <a:off x="1435" y="928"/>
                  <a:ext cx="4" cy="1"/>
                </a:xfrm>
                <a:prstGeom prst="line">
                  <a:avLst/>
                </a:prstGeom>
                <a:noFill/>
                <a:ln w="12700">
                  <a:solidFill>
                    <a:srgbClr val="000000"/>
                  </a:solidFill>
                  <a:round/>
                  <a:headEnd/>
                  <a:tailEnd/>
                </a:ln>
              </p:spPr>
              <p:txBody>
                <a:bodyPr/>
                <a:lstStyle/>
                <a:p>
                  <a:endParaRPr lang="en-CA"/>
                </a:p>
              </p:txBody>
            </p:sp>
            <p:sp>
              <p:nvSpPr>
                <p:cNvPr id="35" name="Line 102"/>
                <p:cNvSpPr>
                  <a:spLocks noChangeShapeType="1"/>
                </p:cNvSpPr>
                <p:nvPr/>
              </p:nvSpPr>
              <p:spPr bwMode="auto">
                <a:xfrm flipH="1">
                  <a:off x="2289" y="928"/>
                  <a:ext cx="9" cy="1"/>
                </a:xfrm>
                <a:prstGeom prst="line">
                  <a:avLst/>
                </a:prstGeom>
                <a:noFill/>
                <a:ln w="12700">
                  <a:solidFill>
                    <a:srgbClr val="000000"/>
                  </a:solidFill>
                  <a:round/>
                  <a:headEnd/>
                  <a:tailEnd/>
                </a:ln>
              </p:spPr>
              <p:txBody>
                <a:bodyPr/>
                <a:lstStyle/>
                <a:p>
                  <a:endParaRPr lang="en-CA"/>
                </a:p>
              </p:txBody>
            </p:sp>
            <p:sp>
              <p:nvSpPr>
                <p:cNvPr id="36" name="Line 103"/>
                <p:cNvSpPr>
                  <a:spLocks noChangeShapeType="1"/>
                </p:cNvSpPr>
                <p:nvPr/>
              </p:nvSpPr>
              <p:spPr bwMode="auto">
                <a:xfrm>
                  <a:off x="1435" y="1132"/>
                  <a:ext cx="4" cy="1"/>
                </a:xfrm>
                <a:prstGeom prst="line">
                  <a:avLst/>
                </a:prstGeom>
                <a:noFill/>
                <a:ln w="12700">
                  <a:solidFill>
                    <a:srgbClr val="000000"/>
                  </a:solidFill>
                  <a:round/>
                  <a:headEnd/>
                  <a:tailEnd/>
                </a:ln>
              </p:spPr>
              <p:txBody>
                <a:bodyPr/>
                <a:lstStyle/>
                <a:p>
                  <a:endParaRPr lang="en-CA"/>
                </a:p>
              </p:txBody>
            </p:sp>
            <p:sp>
              <p:nvSpPr>
                <p:cNvPr id="37" name="Line 104"/>
                <p:cNvSpPr>
                  <a:spLocks noChangeShapeType="1"/>
                </p:cNvSpPr>
                <p:nvPr/>
              </p:nvSpPr>
              <p:spPr bwMode="auto">
                <a:xfrm flipH="1">
                  <a:off x="2289" y="1132"/>
                  <a:ext cx="9" cy="1"/>
                </a:xfrm>
                <a:prstGeom prst="line">
                  <a:avLst/>
                </a:prstGeom>
                <a:noFill/>
                <a:ln w="12700">
                  <a:solidFill>
                    <a:srgbClr val="000000"/>
                  </a:solidFill>
                  <a:round/>
                  <a:headEnd/>
                  <a:tailEnd/>
                </a:ln>
              </p:spPr>
              <p:txBody>
                <a:bodyPr/>
                <a:lstStyle/>
                <a:p>
                  <a:endParaRPr lang="en-CA"/>
                </a:p>
              </p:txBody>
            </p:sp>
            <p:sp>
              <p:nvSpPr>
                <p:cNvPr id="38" name="Line 105"/>
                <p:cNvSpPr>
                  <a:spLocks noChangeShapeType="1"/>
                </p:cNvSpPr>
                <p:nvPr/>
              </p:nvSpPr>
              <p:spPr bwMode="auto">
                <a:xfrm>
                  <a:off x="1435" y="1341"/>
                  <a:ext cx="4" cy="1"/>
                </a:xfrm>
                <a:prstGeom prst="line">
                  <a:avLst/>
                </a:prstGeom>
                <a:noFill/>
                <a:ln w="12700">
                  <a:solidFill>
                    <a:srgbClr val="000000"/>
                  </a:solidFill>
                  <a:round/>
                  <a:headEnd/>
                  <a:tailEnd/>
                </a:ln>
              </p:spPr>
              <p:txBody>
                <a:bodyPr/>
                <a:lstStyle/>
                <a:p>
                  <a:endParaRPr lang="en-CA"/>
                </a:p>
              </p:txBody>
            </p:sp>
            <p:sp>
              <p:nvSpPr>
                <p:cNvPr id="39" name="Line 106"/>
                <p:cNvSpPr>
                  <a:spLocks noChangeShapeType="1"/>
                </p:cNvSpPr>
                <p:nvPr/>
              </p:nvSpPr>
              <p:spPr bwMode="auto">
                <a:xfrm flipH="1">
                  <a:off x="2289" y="1341"/>
                  <a:ext cx="9" cy="1"/>
                </a:xfrm>
                <a:prstGeom prst="line">
                  <a:avLst/>
                </a:prstGeom>
                <a:noFill/>
                <a:ln w="12700">
                  <a:solidFill>
                    <a:srgbClr val="000000"/>
                  </a:solidFill>
                  <a:round/>
                  <a:headEnd/>
                  <a:tailEnd/>
                </a:ln>
              </p:spPr>
              <p:txBody>
                <a:bodyPr/>
                <a:lstStyle/>
                <a:p>
                  <a:endParaRPr lang="en-CA"/>
                </a:p>
              </p:txBody>
            </p:sp>
          </p:grpSp>
        </p:grpSp>
        <p:grpSp>
          <p:nvGrpSpPr>
            <p:cNvPr id="97" name="Group 4"/>
            <p:cNvGrpSpPr>
              <a:grpSpLocks/>
            </p:cNvGrpSpPr>
            <p:nvPr/>
          </p:nvGrpSpPr>
          <p:grpSpPr bwMode="auto">
            <a:xfrm>
              <a:off x="4055847" y="2968566"/>
              <a:ext cx="593725" cy="592138"/>
              <a:chOff x="3479" y="852"/>
              <a:chExt cx="761" cy="779"/>
            </a:xfrm>
          </p:grpSpPr>
          <p:sp>
            <p:nvSpPr>
              <p:cNvPr id="98" name="Rectangle 5"/>
              <p:cNvSpPr>
                <a:spLocks noChangeArrowheads="1"/>
              </p:cNvSpPr>
              <p:nvPr/>
            </p:nvSpPr>
            <p:spPr bwMode="auto">
              <a:xfrm>
                <a:off x="3479" y="852"/>
                <a:ext cx="761" cy="778"/>
              </a:xfrm>
              <a:prstGeom prst="rect">
                <a:avLst/>
              </a:prstGeom>
              <a:solidFill>
                <a:srgbClr val="FFFFFF"/>
              </a:solidFill>
              <a:ln w="9525">
                <a:solidFill>
                  <a:srgbClr val="000000"/>
                </a:solidFill>
                <a:miter lim="800000"/>
                <a:headEnd/>
                <a:tailEnd/>
              </a:ln>
            </p:spPr>
            <p:txBody>
              <a:bodyPr/>
              <a:lstStyle/>
              <a:p>
                <a:pPr eaLnBrk="0" hangingPunct="0"/>
                <a:endParaRPr lang="en-CA"/>
              </a:p>
            </p:txBody>
          </p:sp>
          <p:sp>
            <p:nvSpPr>
              <p:cNvPr id="99" name="Rectangle 6"/>
              <p:cNvSpPr>
                <a:spLocks noChangeArrowheads="1"/>
              </p:cNvSpPr>
              <p:nvPr/>
            </p:nvSpPr>
            <p:spPr bwMode="auto">
              <a:xfrm>
                <a:off x="3479" y="852"/>
                <a:ext cx="761" cy="778"/>
              </a:xfrm>
              <a:prstGeom prst="rect">
                <a:avLst/>
              </a:prstGeom>
              <a:noFill/>
              <a:ln w="9525">
                <a:solidFill>
                  <a:srgbClr val="FFFFFF"/>
                </a:solidFill>
                <a:miter lim="800000"/>
                <a:headEnd/>
                <a:tailEnd/>
              </a:ln>
            </p:spPr>
            <p:txBody>
              <a:bodyPr/>
              <a:lstStyle/>
              <a:p>
                <a:pPr eaLnBrk="0" hangingPunct="0"/>
                <a:endParaRPr lang="en-CA"/>
              </a:p>
            </p:txBody>
          </p:sp>
          <p:pic>
            <p:nvPicPr>
              <p:cNvPr id="100" name="Picture 7"/>
              <p:cNvPicPr>
                <a:picLocks noChangeAspect="1" noChangeArrowheads="1"/>
              </p:cNvPicPr>
              <p:nvPr/>
            </p:nvPicPr>
            <p:blipFill>
              <a:blip r:embed="rId6" cstate="print"/>
              <a:srcRect/>
              <a:stretch>
                <a:fillRect/>
              </a:stretch>
            </p:blipFill>
            <p:spPr bwMode="auto">
              <a:xfrm>
                <a:off x="3479" y="852"/>
                <a:ext cx="761" cy="778"/>
              </a:xfrm>
              <a:prstGeom prst="rect">
                <a:avLst/>
              </a:prstGeom>
              <a:noFill/>
              <a:ln w="9525">
                <a:solidFill>
                  <a:srgbClr val="000000"/>
                </a:solidFill>
                <a:miter lim="800000"/>
                <a:headEnd/>
                <a:tailEnd/>
              </a:ln>
            </p:spPr>
          </p:pic>
          <p:sp>
            <p:nvSpPr>
              <p:cNvPr id="101" name="Line 8"/>
              <p:cNvSpPr>
                <a:spLocks noChangeShapeType="1"/>
              </p:cNvSpPr>
              <p:nvPr/>
            </p:nvSpPr>
            <p:spPr bwMode="auto">
              <a:xfrm>
                <a:off x="3479" y="1630"/>
                <a:ext cx="761" cy="1"/>
              </a:xfrm>
              <a:prstGeom prst="line">
                <a:avLst/>
              </a:prstGeom>
              <a:noFill/>
              <a:ln w="9525">
                <a:solidFill>
                  <a:srgbClr val="000000"/>
                </a:solidFill>
                <a:round/>
                <a:headEnd/>
                <a:tailEnd/>
              </a:ln>
            </p:spPr>
            <p:txBody>
              <a:bodyPr/>
              <a:lstStyle/>
              <a:p>
                <a:endParaRPr lang="en-CA"/>
              </a:p>
            </p:txBody>
          </p:sp>
          <p:sp>
            <p:nvSpPr>
              <p:cNvPr id="102" name="Freeform 9"/>
              <p:cNvSpPr>
                <a:spLocks/>
              </p:cNvSpPr>
              <p:nvPr/>
            </p:nvSpPr>
            <p:spPr bwMode="auto">
              <a:xfrm>
                <a:off x="3479" y="852"/>
                <a:ext cx="761" cy="778"/>
              </a:xfrm>
              <a:custGeom>
                <a:avLst/>
                <a:gdLst>
                  <a:gd name="T0" fmla="*/ 0 w 179"/>
                  <a:gd name="T1" fmla="*/ 0 h 179"/>
                  <a:gd name="T2" fmla="*/ 179 w 179"/>
                  <a:gd name="T3" fmla="*/ 0 h 179"/>
                  <a:gd name="T4" fmla="*/ 179 w 179"/>
                  <a:gd name="T5" fmla="*/ 179 h 179"/>
                  <a:gd name="T6" fmla="*/ 0 60000 65536"/>
                  <a:gd name="T7" fmla="*/ 0 60000 65536"/>
                  <a:gd name="T8" fmla="*/ 0 60000 65536"/>
                  <a:gd name="T9" fmla="*/ 0 w 179"/>
                  <a:gd name="T10" fmla="*/ 0 h 179"/>
                  <a:gd name="T11" fmla="*/ 179 w 179"/>
                  <a:gd name="T12" fmla="*/ 179 h 179"/>
                </a:gdLst>
                <a:ahLst/>
                <a:cxnLst>
                  <a:cxn ang="T6">
                    <a:pos x="T0" y="T1"/>
                  </a:cxn>
                  <a:cxn ang="T7">
                    <a:pos x="T2" y="T3"/>
                  </a:cxn>
                  <a:cxn ang="T8">
                    <a:pos x="T4" y="T5"/>
                  </a:cxn>
                </a:cxnLst>
                <a:rect l="T9" t="T10" r="T11" b="T12"/>
                <a:pathLst>
                  <a:path w="179" h="179">
                    <a:moveTo>
                      <a:pt x="0" y="0"/>
                    </a:moveTo>
                    <a:lnTo>
                      <a:pt x="179" y="0"/>
                    </a:lnTo>
                    <a:lnTo>
                      <a:pt x="179" y="179"/>
                    </a:lnTo>
                  </a:path>
                </a:pathLst>
              </a:custGeom>
              <a:noFill/>
              <a:ln w="9525">
                <a:solidFill>
                  <a:srgbClr val="000000"/>
                </a:solidFill>
                <a:round/>
                <a:headEnd/>
                <a:tailEnd/>
              </a:ln>
            </p:spPr>
            <p:txBody>
              <a:bodyPr/>
              <a:lstStyle/>
              <a:p>
                <a:pPr eaLnBrk="0" hangingPunct="0"/>
                <a:endParaRPr lang="en-CA"/>
              </a:p>
            </p:txBody>
          </p:sp>
          <p:sp>
            <p:nvSpPr>
              <p:cNvPr id="103" name="Freeform 10"/>
              <p:cNvSpPr>
                <a:spLocks/>
              </p:cNvSpPr>
              <p:nvPr/>
            </p:nvSpPr>
            <p:spPr bwMode="auto">
              <a:xfrm>
                <a:off x="3479" y="852"/>
                <a:ext cx="761" cy="778"/>
              </a:xfrm>
              <a:custGeom>
                <a:avLst/>
                <a:gdLst>
                  <a:gd name="T0" fmla="*/ 0 w 179"/>
                  <a:gd name="T1" fmla="*/ 0 h 179"/>
                  <a:gd name="T2" fmla="*/ 0 w 179"/>
                  <a:gd name="T3" fmla="*/ 179 h 179"/>
                  <a:gd name="T4" fmla="*/ 179 w 179"/>
                  <a:gd name="T5" fmla="*/ 179 h 179"/>
                  <a:gd name="T6" fmla="*/ 0 60000 65536"/>
                  <a:gd name="T7" fmla="*/ 0 60000 65536"/>
                  <a:gd name="T8" fmla="*/ 0 60000 65536"/>
                  <a:gd name="T9" fmla="*/ 0 w 179"/>
                  <a:gd name="T10" fmla="*/ 0 h 179"/>
                  <a:gd name="T11" fmla="*/ 179 w 179"/>
                  <a:gd name="T12" fmla="*/ 179 h 179"/>
                </a:gdLst>
                <a:ahLst/>
                <a:cxnLst>
                  <a:cxn ang="T6">
                    <a:pos x="T0" y="T1"/>
                  </a:cxn>
                  <a:cxn ang="T7">
                    <a:pos x="T2" y="T3"/>
                  </a:cxn>
                  <a:cxn ang="T8">
                    <a:pos x="T4" y="T5"/>
                  </a:cxn>
                </a:cxnLst>
                <a:rect l="T9" t="T10" r="T11" b="T12"/>
                <a:pathLst>
                  <a:path w="179" h="179">
                    <a:moveTo>
                      <a:pt x="0" y="0"/>
                    </a:moveTo>
                    <a:lnTo>
                      <a:pt x="0" y="179"/>
                    </a:lnTo>
                    <a:lnTo>
                      <a:pt x="179" y="179"/>
                    </a:lnTo>
                  </a:path>
                </a:pathLst>
              </a:custGeom>
              <a:noFill/>
              <a:ln w="9525">
                <a:solidFill>
                  <a:srgbClr val="000000"/>
                </a:solidFill>
                <a:round/>
                <a:headEnd/>
                <a:tailEnd/>
              </a:ln>
            </p:spPr>
            <p:txBody>
              <a:bodyPr/>
              <a:lstStyle/>
              <a:p>
                <a:pPr eaLnBrk="0" hangingPunct="0"/>
                <a:endParaRPr lang="en-CA"/>
              </a:p>
            </p:txBody>
          </p:sp>
          <p:sp>
            <p:nvSpPr>
              <p:cNvPr id="104" name="Line 11"/>
              <p:cNvSpPr>
                <a:spLocks noChangeShapeType="1"/>
              </p:cNvSpPr>
              <p:nvPr/>
            </p:nvSpPr>
            <p:spPr bwMode="auto">
              <a:xfrm flipV="1">
                <a:off x="3645" y="1617"/>
                <a:ext cx="1" cy="13"/>
              </a:xfrm>
              <a:prstGeom prst="line">
                <a:avLst/>
              </a:prstGeom>
              <a:noFill/>
              <a:ln w="9525">
                <a:solidFill>
                  <a:srgbClr val="000000"/>
                </a:solidFill>
                <a:round/>
                <a:headEnd/>
                <a:tailEnd/>
              </a:ln>
            </p:spPr>
            <p:txBody>
              <a:bodyPr/>
              <a:lstStyle/>
              <a:p>
                <a:endParaRPr lang="en-CA"/>
              </a:p>
            </p:txBody>
          </p:sp>
          <p:sp>
            <p:nvSpPr>
              <p:cNvPr id="105" name="Line 12"/>
              <p:cNvSpPr>
                <a:spLocks noChangeShapeType="1"/>
              </p:cNvSpPr>
              <p:nvPr/>
            </p:nvSpPr>
            <p:spPr bwMode="auto">
              <a:xfrm>
                <a:off x="3645" y="852"/>
                <a:ext cx="1" cy="4"/>
              </a:xfrm>
              <a:prstGeom prst="line">
                <a:avLst/>
              </a:prstGeom>
              <a:noFill/>
              <a:ln w="9525">
                <a:solidFill>
                  <a:srgbClr val="000000"/>
                </a:solidFill>
                <a:round/>
                <a:headEnd/>
                <a:tailEnd/>
              </a:ln>
            </p:spPr>
            <p:txBody>
              <a:bodyPr/>
              <a:lstStyle/>
              <a:p>
                <a:endParaRPr lang="en-CA"/>
              </a:p>
            </p:txBody>
          </p:sp>
          <p:sp>
            <p:nvSpPr>
              <p:cNvPr id="106" name="Line 13"/>
              <p:cNvSpPr>
                <a:spLocks noChangeShapeType="1"/>
              </p:cNvSpPr>
              <p:nvPr/>
            </p:nvSpPr>
            <p:spPr bwMode="auto">
              <a:xfrm flipV="1">
                <a:off x="3820" y="1617"/>
                <a:ext cx="1" cy="13"/>
              </a:xfrm>
              <a:prstGeom prst="line">
                <a:avLst/>
              </a:prstGeom>
              <a:noFill/>
              <a:ln w="9525">
                <a:solidFill>
                  <a:srgbClr val="000000"/>
                </a:solidFill>
                <a:round/>
                <a:headEnd/>
                <a:tailEnd/>
              </a:ln>
            </p:spPr>
            <p:txBody>
              <a:bodyPr/>
              <a:lstStyle/>
              <a:p>
                <a:endParaRPr lang="en-CA"/>
              </a:p>
            </p:txBody>
          </p:sp>
          <p:sp>
            <p:nvSpPr>
              <p:cNvPr id="107" name="Line 14"/>
              <p:cNvSpPr>
                <a:spLocks noChangeShapeType="1"/>
              </p:cNvSpPr>
              <p:nvPr/>
            </p:nvSpPr>
            <p:spPr bwMode="auto">
              <a:xfrm>
                <a:off x="3820" y="852"/>
                <a:ext cx="1" cy="4"/>
              </a:xfrm>
              <a:prstGeom prst="line">
                <a:avLst/>
              </a:prstGeom>
              <a:noFill/>
              <a:ln w="9525">
                <a:solidFill>
                  <a:srgbClr val="000000"/>
                </a:solidFill>
                <a:round/>
                <a:headEnd/>
                <a:tailEnd/>
              </a:ln>
            </p:spPr>
            <p:txBody>
              <a:bodyPr/>
              <a:lstStyle/>
              <a:p>
                <a:endParaRPr lang="en-CA"/>
              </a:p>
            </p:txBody>
          </p:sp>
          <p:sp>
            <p:nvSpPr>
              <p:cNvPr id="108" name="Line 15"/>
              <p:cNvSpPr>
                <a:spLocks noChangeShapeType="1"/>
              </p:cNvSpPr>
              <p:nvPr/>
            </p:nvSpPr>
            <p:spPr bwMode="auto">
              <a:xfrm flipV="1">
                <a:off x="3998" y="1617"/>
                <a:ext cx="1" cy="13"/>
              </a:xfrm>
              <a:prstGeom prst="line">
                <a:avLst/>
              </a:prstGeom>
              <a:noFill/>
              <a:ln w="9525">
                <a:solidFill>
                  <a:srgbClr val="000000"/>
                </a:solidFill>
                <a:round/>
                <a:headEnd/>
                <a:tailEnd/>
              </a:ln>
            </p:spPr>
            <p:txBody>
              <a:bodyPr/>
              <a:lstStyle/>
              <a:p>
                <a:endParaRPr lang="en-CA"/>
              </a:p>
            </p:txBody>
          </p:sp>
          <p:sp>
            <p:nvSpPr>
              <p:cNvPr id="109" name="Line 16"/>
              <p:cNvSpPr>
                <a:spLocks noChangeShapeType="1"/>
              </p:cNvSpPr>
              <p:nvPr/>
            </p:nvSpPr>
            <p:spPr bwMode="auto">
              <a:xfrm>
                <a:off x="3998" y="852"/>
                <a:ext cx="1" cy="4"/>
              </a:xfrm>
              <a:prstGeom prst="line">
                <a:avLst/>
              </a:prstGeom>
              <a:noFill/>
              <a:ln w="9525">
                <a:solidFill>
                  <a:srgbClr val="000000"/>
                </a:solidFill>
                <a:round/>
                <a:headEnd/>
                <a:tailEnd/>
              </a:ln>
            </p:spPr>
            <p:txBody>
              <a:bodyPr/>
              <a:lstStyle/>
              <a:p>
                <a:endParaRPr lang="en-CA"/>
              </a:p>
            </p:txBody>
          </p:sp>
          <p:sp>
            <p:nvSpPr>
              <p:cNvPr id="110" name="Line 17"/>
              <p:cNvSpPr>
                <a:spLocks noChangeShapeType="1"/>
              </p:cNvSpPr>
              <p:nvPr/>
            </p:nvSpPr>
            <p:spPr bwMode="auto">
              <a:xfrm flipV="1">
                <a:off x="4172" y="1617"/>
                <a:ext cx="1" cy="13"/>
              </a:xfrm>
              <a:prstGeom prst="line">
                <a:avLst/>
              </a:prstGeom>
              <a:noFill/>
              <a:ln w="9525">
                <a:solidFill>
                  <a:srgbClr val="000000"/>
                </a:solidFill>
                <a:round/>
                <a:headEnd/>
                <a:tailEnd/>
              </a:ln>
            </p:spPr>
            <p:txBody>
              <a:bodyPr/>
              <a:lstStyle/>
              <a:p>
                <a:endParaRPr lang="en-CA"/>
              </a:p>
            </p:txBody>
          </p:sp>
          <p:sp>
            <p:nvSpPr>
              <p:cNvPr id="111" name="Line 18"/>
              <p:cNvSpPr>
                <a:spLocks noChangeShapeType="1"/>
              </p:cNvSpPr>
              <p:nvPr/>
            </p:nvSpPr>
            <p:spPr bwMode="auto">
              <a:xfrm>
                <a:off x="4172" y="852"/>
                <a:ext cx="1" cy="4"/>
              </a:xfrm>
              <a:prstGeom prst="line">
                <a:avLst/>
              </a:prstGeom>
              <a:noFill/>
              <a:ln w="9525">
                <a:solidFill>
                  <a:srgbClr val="000000"/>
                </a:solidFill>
                <a:round/>
                <a:headEnd/>
                <a:tailEnd/>
              </a:ln>
            </p:spPr>
            <p:txBody>
              <a:bodyPr/>
              <a:lstStyle/>
              <a:p>
                <a:endParaRPr lang="en-CA"/>
              </a:p>
            </p:txBody>
          </p:sp>
          <p:sp>
            <p:nvSpPr>
              <p:cNvPr id="112" name="Line 19"/>
              <p:cNvSpPr>
                <a:spLocks noChangeShapeType="1"/>
              </p:cNvSpPr>
              <p:nvPr/>
            </p:nvSpPr>
            <p:spPr bwMode="auto">
              <a:xfrm>
                <a:off x="3479" y="1022"/>
                <a:ext cx="5" cy="1"/>
              </a:xfrm>
              <a:prstGeom prst="line">
                <a:avLst/>
              </a:prstGeom>
              <a:noFill/>
              <a:ln w="9525">
                <a:solidFill>
                  <a:srgbClr val="000000"/>
                </a:solidFill>
                <a:round/>
                <a:headEnd/>
                <a:tailEnd/>
              </a:ln>
            </p:spPr>
            <p:txBody>
              <a:bodyPr/>
              <a:lstStyle/>
              <a:p>
                <a:endParaRPr lang="en-CA"/>
              </a:p>
            </p:txBody>
          </p:sp>
          <p:sp>
            <p:nvSpPr>
              <p:cNvPr id="113" name="Line 20"/>
              <p:cNvSpPr>
                <a:spLocks noChangeShapeType="1"/>
              </p:cNvSpPr>
              <p:nvPr/>
            </p:nvSpPr>
            <p:spPr bwMode="auto">
              <a:xfrm flipH="1">
                <a:off x="4232" y="1022"/>
                <a:ext cx="8" cy="1"/>
              </a:xfrm>
              <a:prstGeom prst="line">
                <a:avLst/>
              </a:prstGeom>
              <a:noFill/>
              <a:ln w="9525">
                <a:solidFill>
                  <a:srgbClr val="000000"/>
                </a:solidFill>
                <a:round/>
                <a:headEnd/>
                <a:tailEnd/>
              </a:ln>
            </p:spPr>
            <p:txBody>
              <a:bodyPr/>
              <a:lstStyle/>
              <a:p>
                <a:endParaRPr lang="en-CA"/>
              </a:p>
            </p:txBody>
          </p:sp>
          <p:sp>
            <p:nvSpPr>
              <p:cNvPr id="114" name="Line 21"/>
              <p:cNvSpPr>
                <a:spLocks noChangeShapeType="1"/>
              </p:cNvSpPr>
              <p:nvPr/>
            </p:nvSpPr>
            <p:spPr bwMode="auto">
              <a:xfrm>
                <a:off x="3479" y="1200"/>
                <a:ext cx="5" cy="1"/>
              </a:xfrm>
              <a:prstGeom prst="line">
                <a:avLst/>
              </a:prstGeom>
              <a:noFill/>
              <a:ln w="9525">
                <a:solidFill>
                  <a:srgbClr val="000000"/>
                </a:solidFill>
                <a:round/>
                <a:headEnd/>
                <a:tailEnd/>
              </a:ln>
            </p:spPr>
            <p:txBody>
              <a:bodyPr/>
              <a:lstStyle/>
              <a:p>
                <a:endParaRPr lang="en-CA"/>
              </a:p>
            </p:txBody>
          </p:sp>
          <p:sp>
            <p:nvSpPr>
              <p:cNvPr id="115" name="Line 22"/>
              <p:cNvSpPr>
                <a:spLocks noChangeShapeType="1"/>
              </p:cNvSpPr>
              <p:nvPr/>
            </p:nvSpPr>
            <p:spPr bwMode="auto">
              <a:xfrm flipH="1">
                <a:off x="4232" y="1200"/>
                <a:ext cx="8" cy="1"/>
              </a:xfrm>
              <a:prstGeom prst="line">
                <a:avLst/>
              </a:prstGeom>
              <a:noFill/>
              <a:ln w="9525">
                <a:solidFill>
                  <a:srgbClr val="000000"/>
                </a:solidFill>
                <a:round/>
                <a:headEnd/>
                <a:tailEnd/>
              </a:ln>
            </p:spPr>
            <p:txBody>
              <a:bodyPr/>
              <a:lstStyle/>
              <a:p>
                <a:endParaRPr lang="en-CA"/>
              </a:p>
            </p:txBody>
          </p:sp>
          <p:sp>
            <p:nvSpPr>
              <p:cNvPr id="116" name="Line 23"/>
              <p:cNvSpPr>
                <a:spLocks noChangeShapeType="1"/>
              </p:cNvSpPr>
              <p:nvPr/>
            </p:nvSpPr>
            <p:spPr bwMode="auto">
              <a:xfrm>
                <a:off x="3479" y="1383"/>
                <a:ext cx="5" cy="1"/>
              </a:xfrm>
              <a:prstGeom prst="line">
                <a:avLst/>
              </a:prstGeom>
              <a:noFill/>
              <a:ln w="9525">
                <a:solidFill>
                  <a:srgbClr val="000000"/>
                </a:solidFill>
                <a:round/>
                <a:headEnd/>
                <a:tailEnd/>
              </a:ln>
            </p:spPr>
            <p:txBody>
              <a:bodyPr/>
              <a:lstStyle/>
              <a:p>
                <a:endParaRPr lang="en-CA"/>
              </a:p>
            </p:txBody>
          </p:sp>
          <p:sp>
            <p:nvSpPr>
              <p:cNvPr id="117" name="Line 24"/>
              <p:cNvSpPr>
                <a:spLocks noChangeShapeType="1"/>
              </p:cNvSpPr>
              <p:nvPr/>
            </p:nvSpPr>
            <p:spPr bwMode="auto">
              <a:xfrm flipH="1">
                <a:off x="4232" y="1383"/>
                <a:ext cx="8" cy="1"/>
              </a:xfrm>
              <a:prstGeom prst="line">
                <a:avLst/>
              </a:prstGeom>
              <a:noFill/>
              <a:ln w="9525">
                <a:solidFill>
                  <a:srgbClr val="000000"/>
                </a:solidFill>
                <a:round/>
                <a:headEnd/>
                <a:tailEnd/>
              </a:ln>
            </p:spPr>
            <p:txBody>
              <a:bodyPr/>
              <a:lstStyle/>
              <a:p>
                <a:endParaRPr lang="en-CA"/>
              </a:p>
            </p:txBody>
          </p:sp>
          <p:sp>
            <p:nvSpPr>
              <p:cNvPr id="118" name="Line 25"/>
              <p:cNvSpPr>
                <a:spLocks noChangeShapeType="1"/>
              </p:cNvSpPr>
              <p:nvPr/>
            </p:nvSpPr>
            <p:spPr bwMode="auto">
              <a:xfrm>
                <a:off x="3479" y="1561"/>
                <a:ext cx="5" cy="1"/>
              </a:xfrm>
              <a:prstGeom prst="line">
                <a:avLst/>
              </a:prstGeom>
              <a:noFill/>
              <a:ln w="9525">
                <a:solidFill>
                  <a:srgbClr val="000000"/>
                </a:solidFill>
                <a:round/>
                <a:headEnd/>
                <a:tailEnd/>
              </a:ln>
            </p:spPr>
            <p:txBody>
              <a:bodyPr/>
              <a:lstStyle/>
              <a:p>
                <a:endParaRPr lang="en-CA"/>
              </a:p>
            </p:txBody>
          </p:sp>
          <p:sp>
            <p:nvSpPr>
              <p:cNvPr id="119" name="Line 26"/>
              <p:cNvSpPr>
                <a:spLocks noChangeShapeType="1"/>
              </p:cNvSpPr>
              <p:nvPr/>
            </p:nvSpPr>
            <p:spPr bwMode="auto">
              <a:xfrm flipH="1">
                <a:off x="4232" y="1561"/>
                <a:ext cx="8" cy="1"/>
              </a:xfrm>
              <a:prstGeom prst="line">
                <a:avLst/>
              </a:prstGeom>
              <a:noFill/>
              <a:ln w="9525">
                <a:solidFill>
                  <a:srgbClr val="000000"/>
                </a:solidFill>
                <a:round/>
                <a:headEnd/>
                <a:tailEnd/>
              </a:ln>
            </p:spPr>
            <p:txBody>
              <a:bodyPr/>
              <a:lstStyle/>
              <a:p>
                <a:endParaRPr lang="en-CA"/>
              </a:p>
            </p:txBody>
          </p:sp>
        </p:grpSp>
        <p:sp>
          <p:nvSpPr>
            <p:cNvPr id="120" name="Rectangle 119"/>
            <p:cNvSpPr/>
            <p:nvPr/>
          </p:nvSpPr>
          <p:spPr bwMode="auto">
            <a:xfrm>
              <a:off x="4054259" y="2965391"/>
              <a:ext cx="600075" cy="600075"/>
            </a:xfrm>
            <a:prstGeom prst="rect">
              <a:avLst/>
            </a:prstGeom>
            <a:noFill/>
            <a:ln w="1587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2400" b="0" i="1" u="none" strike="noStrike" cap="none" normalizeH="0" baseline="0" smtClean="0">
                <a:ln>
                  <a:noFill/>
                </a:ln>
                <a:solidFill>
                  <a:schemeClr val="tx1"/>
                </a:solidFill>
                <a:effectLst/>
                <a:latin typeface="Arial" pitchFamily="34" charset="0"/>
                <a:ea typeface="ＭＳ Ｐゴシック" pitchFamily="-112" charset="-128"/>
              </a:endParaRPr>
            </a:p>
          </p:txBody>
        </p:sp>
      </p:grpSp>
      <p:sp>
        <p:nvSpPr>
          <p:cNvPr id="122" name="TextBox 121"/>
          <p:cNvSpPr txBox="1"/>
          <p:nvPr/>
        </p:nvSpPr>
        <p:spPr>
          <a:xfrm>
            <a:off x="6581824" y="6255189"/>
            <a:ext cx="2562176" cy="523220"/>
          </a:xfrm>
          <a:prstGeom prst="rect">
            <a:avLst/>
          </a:prstGeom>
          <a:noFill/>
        </p:spPr>
        <p:txBody>
          <a:bodyPr wrap="none" rtlCol="0">
            <a:spAutoFit/>
          </a:bodyPr>
          <a:lstStyle/>
          <a:p>
            <a:r>
              <a:rPr lang="en-CA" sz="1400" dirty="0" smtClean="0"/>
              <a:t>Pack et al., J. </a:t>
            </a:r>
            <a:r>
              <a:rPr lang="en-CA" sz="1400" dirty="0" err="1" smtClean="0"/>
              <a:t>Neurosci</a:t>
            </a:r>
            <a:r>
              <a:rPr lang="en-CA" sz="1400" dirty="0" smtClean="0"/>
              <a:t>, 2006</a:t>
            </a:r>
          </a:p>
          <a:p>
            <a:r>
              <a:rPr lang="en-CA" sz="1400" dirty="0" smtClean="0"/>
              <a:t>Tsui et al., J. </a:t>
            </a:r>
            <a:r>
              <a:rPr lang="en-CA" sz="1400" dirty="0" err="1" smtClean="0"/>
              <a:t>Neurophysiol</a:t>
            </a:r>
            <a:r>
              <a:rPr lang="en-CA" sz="1400" dirty="0" smtClean="0"/>
              <a:t>, 2010</a:t>
            </a:r>
            <a:endParaRPr lang="en-CA" sz="1400" dirty="0"/>
          </a:p>
        </p:txBody>
      </p:sp>
    </p:spTree>
    <p:extLst>
      <p:ext uri="{BB962C8B-B14F-4D97-AF65-F5344CB8AC3E}">
        <p14:creationId xmlns:p14="http://schemas.microsoft.com/office/powerpoint/2010/main" val="42193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20860" y="784522"/>
            <a:ext cx="1948245" cy="307777"/>
          </a:xfrm>
          <a:prstGeom prst="rect">
            <a:avLst/>
          </a:prstGeom>
          <a:noFill/>
        </p:spPr>
        <p:txBody>
          <a:bodyPr wrap="square" rtlCol="0">
            <a:spAutoFit/>
          </a:bodyPr>
          <a:lstStyle/>
          <a:p>
            <a:r>
              <a:rPr lang="en-CA" sz="1400" u="sng" dirty="0" smtClean="0">
                <a:latin typeface="Arial" panose="020B0604020202020204" pitchFamily="34" charset="0"/>
                <a:cs typeface="Arial" panose="020B0604020202020204" pitchFamily="34" charset="0"/>
              </a:rPr>
              <a:t>MST receptive field</a:t>
            </a:r>
            <a:endParaRPr lang="en-CA" sz="1400" u="sng" dirty="0">
              <a:latin typeface="Arial" panose="020B0604020202020204" pitchFamily="34" charset="0"/>
              <a:cs typeface="Arial" panose="020B0604020202020204" pitchFamily="34" charset="0"/>
            </a:endParaRPr>
          </a:p>
        </p:txBody>
      </p:sp>
      <p:sp>
        <p:nvSpPr>
          <p:cNvPr id="13" name="TextBox 12"/>
          <p:cNvSpPr txBox="1"/>
          <p:nvPr/>
        </p:nvSpPr>
        <p:spPr>
          <a:xfrm>
            <a:off x="2383832" y="94293"/>
            <a:ext cx="4541004" cy="461665"/>
          </a:xfrm>
          <a:prstGeom prst="rect">
            <a:avLst/>
          </a:prstGeom>
          <a:noFill/>
        </p:spPr>
        <p:txBody>
          <a:bodyPr wrap="square" rtlCol="0">
            <a:spAutoFit/>
          </a:bodyPr>
          <a:lstStyle/>
          <a:p>
            <a:r>
              <a:rPr lang="en-CA" dirty="0" smtClean="0"/>
              <a:t>Spatial convolution in MST cells</a:t>
            </a:r>
            <a:endParaRPr lang="en-CA" dirty="0"/>
          </a:p>
        </p:txBody>
      </p:sp>
      <p:sp>
        <p:nvSpPr>
          <p:cNvPr id="14" name="TextBox 13"/>
          <p:cNvSpPr txBox="1"/>
          <p:nvPr/>
        </p:nvSpPr>
        <p:spPr>
          <a:xfrm>
            <a:off x="468823" y="5758605"/>
            <a:ext cx="8148235" cy="276999"/>
          </a:xfrm>
          <a:prstGeom prst="rect">
            <a:avLst/>
          </a:prstGeom>
          <a:noFill/>
        </p:spPr>
        <p:txBody>
          <a:bodyPr wrap="square" rtlCol="0">
            <a:spAutoFit/>
          </a:bodyPr>
          <a:lstStyle/>
          <a:p>
            <a:r>
              <a:rPr lang="en-CA" sz="1200" dirty="0" smtClean="0">
                <a:latin typeface="Arial" panose="020B0604020202020204" pitchFamily="34" charset="0"/>
                <a:cs typeface="Arial" panose="020B0604020202020204" pitchFamily="34" charset="0"/>
              </a:rPr>
              <a:t>MST complex cells are approximated by spatial convolution with multiple </a:t>
            </a:r>
            <a:r>
              <a:rPr lang="en-CA" sz="1200" b="1" dirty="0" smtClean="0">
                <a:latin typeface="Arial" panose="020B0604020202020204" pitchFamily="34" charset="0"/>
                <a:cs typeface="Arial" panose="020B0604020202020204" pitchFamily="34" charset="0"/>
              </a:rPr>
              <a:t>subunits</a:t>
            </a:r>
            <a:r>
              <a:rPr lang="en-CA" sz="1200" dirty="0" smtClean="0">
                <a:latin typeface="Arial" panose="020B0604020202020204" pitchFamily="34" charset="0"/>
                <a:cs typeface="Arial" panose="020B0604020202020204" pitchFamily="34" charset="0"/>
              </a:rPr>
              <a:t> that looks like MT receptive fields.</a:t>
            </a:r>
            <a:endParaRPr lang="en-CA" sz="1200" dirty="0">
              <a:latin typeface="Arial" panose="020B0604020202020204" pitchFamily="34" charset="0"/>
              <a:cs typeface="Arial" panose="020B0604020202020204" pitchFamily="34" charset="0"/>
            </a:endParaRPr>
          </a:p>
        </p:txBody>
      </p:sp>
      <p:sp>
        <p:nvSpPr>
          <p:cNvPr id="15" name="Oval 107"/>
          <p:cNvSpPr>
            <a:spLocks noChangeArrowheads="1"/>
          </p:cNvSpPr>
          <p:nvPr/>
        </p:nvSpPr>
        <p:spPr bwMode="auto">
          <a:xfrm>
            <a:off x="2224643" y="1254311"/>
            <a:ext cx="4275729" cy="4275729"/>
          </a:xfrm>
          <a:prstGeom prst="ellipse">
            <a:avLst/>
          </a:prstGeom>
          <a:noFill/>
          <a:ln w="28575">
            <a:solidFill>
              <a:srgbClr val="080808"/>
            </a:solidFill>
            <a:prstDash val="dash"/>
            <a:round/>
            <a:headEnd/>
            <a:tailEnd/>
          </a:ln>
        </p:spPr>
        <p:txBody>
          <a:bodyPr wrap="none" anchor="ctr"/>
          <a:lstStyle/>
          <a:p>
            <a:pPr eaLnBrk="0" hangingPunct="0"/>
            <a:endParaRPr lang="en-CA"/>
          </a:p>
        </p:txBody>
      </p:sp>
      <p:sp>
        <p:nvSpPr>
          <p:cNvPr id="122" name="TextBox 121"/>
          <p:cNvSpPr txBox="1"/>
          <p:nvPr/>
        </p:nvSpPr>
        <p:spPr>
          <a:xfrm>
            <a:off x="6918711" y="6402423"/>
            <a:ext cx="2225289" cy="307777"/>
          </a:xfrm>
          <a:prstGeom prst="rect">
            <a:avLst/>
          </a:prstGeom>
          <a:noFill/>
        </p:spPr>
        <p:txBody>
          <a:bodyPr wrap="none" rtlCol="0">
            <a:spAutoFit/>
          </a:bodyPr>
          <a:lstStyle/>
          <a:p>
            <a:r>
              <a:rPr lang="en-CA" sz="1400" dirty="0" smtClean="0"/>
              <a:t>Mineault et al., PNAS, 2012</a:t>
            </a:r>
            <a:endParaRPr lang="en-CA" sz="1400" dirty="0"/>
          </a:p>
        </p:txBody>
      </p:sp>
      <p:pic>
        <p:nvPicPr>
          <p:cNvPr id="7" name="Picture 6"/>
          <p:cNvPicPr>
            <a:picLocks noChangeAspect="1"/>
          </p:cNvPicPr>
          <p:nvPr/>
        </p:nvPicPr>
        <p:blipFill>
          <a:blip r:embed="rId2"/>
          <a:stretch>
            <a:fillRect/>
          </a:stretch>
        </p:blipFill>
        <p:spPr>
          <a:xfrm>
            <a:off x="2757544" y="2455555"/>
            <a:ext cx="3209925" cy="2371725"/>
          </a:xfrm>
          <a:prstGeom prst="rect">
            <a:avLst/>
          </a:prstGeom>
        </p:spPr>
      </p:pic>
    </p:spTree>
    <p:extLst>
      <p:ext uri="{BB962C8B-B14F-4D97-AF65-F5344CB8AC3E}">
        <p14:creationId xmlns:p14="http://schemas.microsoft.com/office/powerpoint/2010/main" val="146242835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3716" name="Picture 4" descr="VisHierarchy"/>
          <p:cNvPicPr>
            <a:picLocks noChangeAspect="1" noChangeArrowheads="1"/>
          </p:cNvPicPr>
          <p:nvPr/>
        </p:nvPicPr>
        <p:blipFill>
          <a:blip r:embed="rId3" cstate="print"/>
          <a:srcRect/>
          <a:stretch>
            <a:fillRect/>
          </a:stretch>
        </p:blipFill>
        <p:spPr bwMode="auto">
          <a:xfrm>
            <a:off x="1616075" y="93663"/>
            <a:ext cx="5383213" cy="6692900"/>
          </a:xfrm>
          <a:prstGeom prst="rect">
            <a:avLst/>
          </a:prstGeom>
          <a:noFill/>
        </p:spPr>
      </p:pic>
      <p:sp>
        <p:nvSpPr>
          <p:cNvPr id="243717" name="Text Box 5"/>
          <p:cNvSpPr txBox="1">
            <a:spLocks noChangeArrowheads="1"/>
          </p:cNvSpPr>
          <p:nvPr/>
        </p:nvSpPr>
        <p:spPr bwMode="auto">
          <a:xfrm>
            <a:off x="6770930" y="6543158"/>
            <a:ext cx="2313262" cy="276999"/>
          </a:xfrm>
          <a:prstGeom prst="rect">
            <a:avLst/>
          </a:prstGeom>
          <a:noFill/>
          <a:ln w="9525">
            <a:noFill/>
            <a:miter lim="800000"/>
            <a:headEnd/>
            <a:tailEnd/>
          </a:ln>
          <a:effectLst/>
        </p:spPr>
        <p:txBody>
          <a:bodyPr wrap="none">
            <a:spAutoFit/>
          </a:bodyPr>
          <a:lstStyle/>
          <a:p>
            <a:pPr eaLnBrk="1" hangingPunct="1"/>
            <a:r>
              <a:rPr lang="en-CA" sz="1200" dirty="0" err="1">
                <a:latin typeface="Arial" charset="0"/>
              </a:rPr>
              <a:t>Felleman</a:t>
            </a:r>
            <a:r>
              <a:rPr lang="en-CA" sz="1200" dirty="0">
                <a:latin typeface="Arial" charset="0"/>
              </a:rPr>
              <a:t> and Van Essen, 1991</a:t>
            </a:r>
          </a:p>
        </p:txBody>
      </p:sp>
      <p:grpSp>
        <p:nvGrpSpPr>
          <p:cNvPr id="5" name="Group 16"/>
          <p:cNvGrpSpPr>
            <a:grpSpLocks/>
          </p:cNvGrpSpPr>
          <p:nvPr/>
        </p:nvGrpSpPr>
        <p:grpSpPr bwMode="auto">
          <a:xfrm>
            <a:off x="3210940" y="6380151"/>
            <a:ext cx="423209" cy="423209"/>
            <a:chOff x="1854" y="1164"/>
            <a:chExt cx="2058" cy="2058"/>
          </a:xfrm>
        </p:grpSpPr>
        <p:sp>
          <p:nvSpPr>
            <p:cNvPr id="6" name="Oval 2"/>
            <p:cNvSpPr>
              <a:spLocks noChangeArrowheads="1"/>
            </p:cNvSpPr>
            <p:nvPr/>
          </p:nvSpPr>
          <p:spPr bwMode="auto">
            <a:xfrm>
              <a:off x="1854" y="1164"/>
              <a:ext cx="2058" cy="2058"/>
            </a:xfrm>
            <a:prstGeom prst="ellipse">
              <a:avLst/>
            </a:prstGeom>
            <a:solidFill>
              <a:schemeClr val="tx1"/>
            </a:solidFill>
            <a:ln w="9525">
              <a:solidFill>
                <a:schemeClr val="tx1"/>
              </a:solidFill>
              <a:round/>
              <a:headEnd/>
              <a:tailEnd/>
            </a:ln>
            <a:effectLst/>
          </p:spPr>
          <p:txBody>
            <a:bodyPr wrap="none" anchor="ctr"/>
            <a:lstStyle/>
            <a:p>
              <a:endParaRPr lang="en-CA"/>
            </a:p>
          </p:txBody>
        </p:sp>
        <p:sp>
          <p:nvSpPr>
            <p:cNvPr id="7" name="Oval 3"/>
            <p:cNvSpPr>
              <a:spLocks noChangeArrowheads="1"/>
            </p:cNvSpPr>
            <p:nvPr/>
          </p:nvSpPr>
          <p:spPr bwMode="auto">
            <a:xfrm>
              <a:off x="2526" y="1836"/>
              <a:ext cx="714" cy="714"/>
            </a:xfrm>
            <a:prstGeom prst="ellipse">
              <a:avLst/>
            </a:prstGeom>
            <a:solidFill>
              <a:schemeClr val="bg1"/>
            </a:solidFill>
            <a:ln w="9525">
              <a:solidFill>
                <a:schemeClr val="tx1"/>
              </a:solidFill>
              <a:round/>
              <a:headEnd/>
              <a:tailEnd/>
            </a:ln>
            <a:effectLst/>
          </p:spPr>
          <p:txBody>
            <a:bodyPr wrap="none" anchor="ctr"/>
            <a:lstStyle/>
            <a:p>
              <a:endParaRPr lang="en-CA"/>
            </a:p>
          </p:txBody>
        </p:sp>
        <p:sp>
          <p:nvSpPr>
            <p:cNvPr id="8" name="Rectangle 4"/>
            <p:cNvSpPr>
              <a:spLocks noChangeArrowheads="1"/>
            </p:cNvSpPr>
            <p:nvPr/>
          </p:nvSpPr>
          <p:spPr bwMode="auto">
            <a:xfrm>
              <a:off x="2130" y="1764"/>
              <a:ext cx="222" cy="38"/>
            </a:xfrm>
            <a:prstGeom prst="rect">
              <a:avLst/>
            </a:prstGeom>
            <a:solidFill>
              <a:srgbClr val="FF0000"/>
            </a:solidFill>
            <a:ln w="9525">
              <a:solidFill>
                <a:schemeClr val="tx1"/>
              </a:solidFill>
              <a:miter lim="800000"/>
              <a:headEnd/>
              <a:tailEnd/>
            </a:ln>
            <a:effectLst/>
          </p:spPr>
          <p:txBody>
            <a:bodyPr wrap="none" anchor="ctr"/>
            <a:lstStyle/>
            <a:p>
              <a:endParaRPr lang="en-CA"/>
            </a:p>
          </p:txBody>
        </p:sp>
        <p:sp>
          <p:nvSpPr>
            <p:cNvPr id="9" name="Rectangle 5"/>
            <p:cNvSpPr>
              <a:spLocks noChangeArrowheads="1"/>
            </p:cNvSpPr>
            <p:nvPr/>
          </p:nvSpPr>
          <p:spPr bwMode="auto">
            <a:xfrm>
              <a:off x="2770" y="2164"/>
              <a:ext cx="222" cy="38"/>
            </a:xfrm>
            <a:prstGeom prst="rect">
              <a:avLst/>
            </a:prstGeom>
            <a:solidFill>
              <a:srgbClr val="FF0000"/>
            </a:solidFill>
            <a:ln w="9525">
              <a:noFill/>
              <a:miter lim="800000"/>
              <a:headEnd/>
              <a:tailEnd/>
            </a:ln>
            <a:effectLst/>
          </p:spPr>
          <p:txBody>
            <a:bodyPr wrap="none" anchor="ctr"/>
            <a:lstStyle/>
            <a:p>
              <a:endParaRPr lang="en-CA"/>
            </a:p>
          </p:txBody>
        </p:sp>
        <p:sp>
          <p:nvSpPr>
            <p:cNvPr id="10" name="Rectangle 6"/>
            <p:cNvSpPr>
              <a:spLocks noChangeArrowheads="1"/>
            </p:cNvSpPr>
            <p:nvPr/>
          </p:nvSpPr>
          <p:spPr bwMode="auto">
            <a:xfrm rot="-5400000">
              <a:off x="2774" y="2168"/>
              <a:ext cx="222" cy="38"/>
            </a:xfrm>
            <a:prstGeom prst="rect">
              <a:avLst/>
            </a:prstGeom>
            <a:solidFill>
              <a:srgbClr val="FF0000"/>
            </a:solidFill>
            <a:ln w="9525">
              <a:noFill/>
              <a:miter lim="800000"/>
              <a:headEnd/>
              <a:tailEnd/>
            </a:ln>
            <a:effectLst/>
          </p:spPr>
          <p:txBody>
            <a:bodyPr wrap="none" anchor="ctr"/>
            <a:lstStyle/>
            <a:p>
              <a:endParaRPr lang="en-CA"/>
            </a:p>
          </p:txBody>
        </p:sp>
      </p:grpSp>
      <p:grpSp>
        <p:nvGrpSpPr>
          <p:cNvPr id="3" name="Group 2"/>
          <p:cNvGrpSpPr/>
          <p:nvPr/>
        </p:nvGrpSpPr>
        <p:grpSpPr>
          <a:xfrm>
            <a:off x="2887375" y="6072591"/>
            <a:ext cx="333475" cy="342039"/>
            <a:chOff x="481659" y="4922515"/>
            <a:chExt cx="989012" cy="1014412"/>
          </a:xfrm>
        </p:grpSpPr>
        <p:sp>
          <p:nvSpPr>
            <p:cNvPr id="26" name="Oval 202"/>
            <p:cNvSpPr>
              <a:spLocks noChangeArrowheads="1"/>
            </p:cNvSpPr>
            <p:nvPr/>
          </p:nvSpPr>
          <p:spPr bwMode="auto">
            <a:xfrm>
              <a:off x="962671" y="5411465"/>
              <a:ext cx="41275" cy="41275"/>
            </a:xfrm>
            <a:prstGeom prst="ellipse">
              <a:avLst/>
            </a:prstGeom>
            <a:solidFill>
              <a:schemeClr val="tx1"/>
            </a:solidFill>
            <a:ln w="9525">
              <a:solidFill>
                <a:schemeClr val="tx1"/>
              </a:solidFill>
              <a:round/>
              <a:headEnd/>
              <a:tailEnd/>
            </a:ln>
            <a:effectLst/>
          </p:spPr>
          <p:txBody>
            <a:bodyPr wrap="none" anchor="ctr"/>
            <a:lstStyle/>
            <a:p>
              <a:endParaRPr lang="en-CA"/>
            </a:p>
          </p:txBody>
        </p:sp>
        <p:grpSp>
          <p:nvGrpSpPr>
            <p:cNvPr id="34" name="Group 249"/>
            <p:cNvGrpSpPr>
              <a:grpSpLocks/>
            </p:cNvGrpSpPr>
            <p:nvPr/>
          </p:nvGrpSpPr>
          <p:grpSpPr bwMode="auto">
            <a:xfrm>
              <a:off x="481659" y="4922515"/>
              <a:ext cx="989012" cy="1014412"/>
              <a:chOff x="4035" y="2153"/>
              <a:chExt cx="347" cy="356"/>
            </a:xfrm>
          </p:grpSpPr>
          <p:sp>
            <p:nvSpPr>
              <p:cNvPr id="35" name="Rectangle 244"/>
              <p:cNvSpPr>
                <a:spLocks noChangeArrowheads="1"/>
              </p:cNvSpPr>
              <p:nvPr/>
            </p:nvSpPr>
            <p:spPr bwMode="auto">
              <a:xfrm>
                <a:off x="4035" y="2153"/>
                <a:ext cx="347" cy="356"/>
              </a:xfrm>
              <a:prstGeom prst="rect">
                <a:avLst/>
              </a:prstGeom>
              <a:solidFill>
                <a:srgbClr val="FFFFFF"/>
              </a:solidFill>
              <a:ln w="9525">
                <a:noFill/>
                <a:miter lim="800000"/>
                <a:headEnd/>
                <a:tailEnd/>
              </a:ln>
            </p:spPr>
            <p:txBody>
              <a:bodyPr/>
              <a:lstStyle/>
              <a:p>
                <a:endParaRPr lang="en-CA"/>
              </a:p>
            </p:txBody>
          </p:sp>
          <p:sp>
            <p:nvSpPr>
              <p:cNvPr id="36" name="Rectangle 245"/>
              <p:cNvSpPr>
                <a:spLocks noChangeArrowheads="1"/>
              </p:cNvSpPr>
              <p:nvPr/>
            </p:nvSpPr>
            <p:spPr bwMode="auto">
              <a:xfrm>
                <a:off x="4035" y="2153"/>
                <a:ext cx="347" cy="356"/>
              </a:xfrm>
              <a:prstGeom prst="rect">
                <a:avLst/>
              </a:prstGeom>
              <a:noFill/>
              <a:ln w="20638">
                <a:solidFill>
                  <a:srgbClr val="FFFFFF"/>
                </a:solidFill>
                <a:miter lim="800000"/>
                <a:headEnd/>
                <a:tailEnd/>
              </a:ln>
            </p:spPr>
            <p:txBody>
              <a:bodyPr/>
              <a:lstStyle/>
              <a:p>
                <a:endParaRPr lang="en-CA"/>
              </a:p>
            </p:txBody>
          </p:sp>
          <p:pic>
            <p:nvPicPr>
              <p:cNvPr id="37" name="Picture 246"/>
              <p:cNvPicPr>
                <a:picLocks noChangeAspect="1" noChangeArrowheads="1"/>
              </p:cNvPicPr>
              <p:nvPr/>
            </p:nvPicPr>
            <p:blipFill>
              <a:blip r:embed="rId4" cstate="print"/>
              <a:srcRect/>
              <a:stretch>
                <a:fillRect/>
              </a:stretch>
            </p:blipFill>
            <p:spPr bwMode="auto">
              <a:xfrm>
                <a:off x="4035" y="2153"/>
                <a:ext cx="347" cy="356"/>
              </a:xfrm>
              <a:prstGeom prst="rect">
                <a:avLst/>
              </a:prstGeom>
              <a:noFill/>
              <a:ln w="19050">
                <a:solidFill>
                  <a:schemeClr val="tx1"/>
                </a:solidFill>
                <a:miter lim="800000"/>
                <a:headEnd/>
                <a:tailEnd/>
              </a:ln>
            </p:spPr>
          </p:pic>
          <p:sp>
            <p:nvSpPr>
              <p:cNvPr id="38" name="Line 247"/>
              <p:cNvSpPr>
                <a:spLocks noChangeShapeType="1"/>
              </p:cNvSpPr>
              <p:nvPr/>
            </p:nvSpPr>
            <p:spPr bwMode="auto">
              <a:xfrm>
                <a:off x="4210" y="2155"/>
                <a:ext cx="1" cy="345"/>
              </a:xfrm>
              <a:prstGeom prst="line">
                <a:avLst/>
              </a:prstGeom>
              <a:noFill/>
              <a:ln w="0">
                <a:solidFill>
                  <a:srgbClr val="000000"/>
                </a:solidFill>
                <a:prstDash val="sysDot"/>
                <a:round/>
                <a:headEnd/>
                <a:tailEnd/>
              </a:ln>
            </p:spPr>
            <p:txBody>
              <a:bodyPr/>
              <a:lstStyle/>
              <a:p>
                <a:endParaRPr lang="en-CA"/>
              </a:p>
            </p:txBody>
          </p:sp>
          <p:sp>
            <p:nvSpPr>
              <p:cNvPr id="39" name="Line 248"/>
              <p:cNvSpPr>
                <a:spLocks noChangeShapeType="1"/>
              </p:cNvSpPr>
              <p:nvPr/>
            </p:nvSpPr>
            <p:spPr bwMode="auto">
              <a:xfrm>
                <a:off x="4040" y="2330"/>
                <a:ext cx="336" cy="1"/>
              </a:xfrm>
              <a:prstGeom prst="line">
                <a:avLst/>
              </a:prstGeom>
              <a:noFill/>
              <a:ln w="0">
                <a:solidFill>
                  <a:srgbClr val="000000"/>
                </a:solidFill>
                <a:prstDash val="sysDot"/>
                <a:round/>
                <a:headEnd/>
                <a:tailEnd/>
              </a:ln>
            </p:spPr>
            <p:txBody>
              <a:bodyPr/>
              <a:lstStyle/>
              <a:p>
                <a:endParaRPr lang="en-CA"/>
              </a:p>
            </p:txBody>
          </p:sp>
        </p:grpSp>
      </p:grpSp>
      <p:cxnSp>
        <p:nvCxnSpPr>
          <p:cNvPr id="243712" name="Straight Arrow Connector 243711"/>
          <p:cNvCxnSpPr>
            <a:endCxn id="6" idx="7"/>
          </p:cNvCxnSpPr>
          <p:nvPr/>
        </p:nvCxnSpPr>
        <p:spPr bwMode="auto">
          <a:xfrm flipH="1">
            <a:off x="3572171" y="6276814"/>
            <a:ext cx="186168" cy="16531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43714" name="Straight Arrow Connector 243713"/>
          <p:cNvCxnSpPr>
            <a:endCxn id="6" idx="6"/>
          </p:cNvCxnSpPr>
          <p:nvPr/>
        </p:nvCxnSpPr>
        <p:spPr bwMode="auto">
          <a:xfrm flipH="1" flipV="1">
            <a:off x="3634149" y="6591756"/>
            <a:ext cx="154425" cy="7341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43718" name="Straight Arrow Connector 243717"/>
          <p:cNvCxnSpPr>
            <a:endCxn id="37" idx="3"/>
          </p:cNvCxnSpPr>
          <p:nvPr/>
        </p:nvCxnSpPr>
        <p:spPr bwMode="auto">
          <a:xfrm flipH="1">
            <a:off x="3220850" y="6086327"/>
            <a:ext cx="483217" cy="15728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92341760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3956" name="Picture 4" descr="oj"/>
          <p:cNvPicPr>
            <a:picLocks noChangeAspect="1" noChangeArrowheads="1"/>
          </p:cNvPicPr>
          <p:nvPr/>
        </p:nvPicPr>
        <p:blipFill>
          <a:blip r:embed="rId3" cstate="print"/>
          <a:srcRect/>
          <a:stretch>
            <a:fillRect/>
          </a:stretch>
        </p:blipFill>
        <p:spPr bwMode="auto">
          <a:xfrm>
            <a:off x="217488" y="44450"/>
            <a:ext cx="8675687" cy="6700838"/>
          </a:xfrm>
          <a:prstGeom prst="rect">
            <a:avLst/>
          </a:prstGeom>
          <a:noFill/>
        </p:spPr>
      </p:pic>
    </p:spTree>
    <p:extLst>
      <p:ext uri="{BB962C8B-B14F-4D97-AF65-F5344CB8AC3E}">
        <p14:creationId xmlns:p14="http://schemas.microsoft.com/office/powerpoint/2010/main" val="241006160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44718" y="6478291"/>
            <a:ext cx="2208509" cy="307777"/>
          </a:xfrm>
          <a:prstGeom prst="rect">
            <a:avLst/>
          </a:prstGeom>
          <a:noFill/>
        </p:spPr>
        <p:txBody>
          <a:bodyPr wrap="square" rtlCol="0">
            <a:spAutoFit/>
          </a:bodyPr>
          <a:lstStyle/>
          <a:p>
            <a:r>
              <a:rPr lang="en-CA" sz="1400" dirty="0" smtClean="0"/>
              <a:t>Yamins &amp; </a:t>
            </a:r>
            <a:r>
              <a:rPr lang="en-CA" sz="1400" dirty="0" err="1" smtClean="0"/>
              <a:t>DiCarlo</a:t>
            </a:r>
            <a:r>
              <a:rPr lang="en-CA" sz="1400" dirty="0" smtClean="0"/>
              <a:t>, 2016</a:t>
            </a:r>
            <a:endParaRPr lang="en-CA" sz="1400" dirty="0"/>
          </a:p>
        </p:txBody>
      </p:sp>
      <p:sp>
        <p:nvSpPr>
          <p:cNvPr id="6" name="TextBox 5"/>
          <p:cNvSpPr txBox="1"/>
          <p:nvPr/>
        </p:nvSpPr>
        <p:spPr>
          <a:xfrm>
            <a:off x="1517892" y="194963"/>
            <a:ext cx="6630341" cy="461665"/>
          </a:xfrm>
          <a:prstGeom prst="rect">
            <a:avLst/>
          </a:prstGeom>
          <a:noFill/>
        </p:spPr>
        <p:txBody>
          <a:bodyPr wrap="none" rtlCol="0">
            <a:spAutoFit/>
          </a:bodyPr>
          <a:lstStyle/>
          <a:p>
            <a:r>
              <a:rPr lang="en-CA" dirty="0" smtClean="0"/>
              <a:t>Convolutional model of biological visual processing</a:t>
            </a:r>
            <a:endParaRPr lang="en-CA"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3919" y="1224446"/>
            <a:ext cx="7404314" cy="4118209"/>
          </a:xfrm>
          <a:prstGeom prst="rect">
            <a:avLst/>
          </a:prstGeom>
        </p:spPr>
      </p:pic>
    </p:spTree>
    <p:extLst>
      <p:ext uri="{BB962C8B-B14F-4D97-AF65-F5344CB8AC3E}">
        <p14:creationId xmlns:p14="http://schemas.microsoft.com/office/powerpoint/2010/main" val="31187252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2339" y="2119009"/>
            <a:ext cx="6362053" cy="2543618"/>
          </a:xfrm>
          <a:prstGeom prst="rect">
            <a:avLst/>
          </a:prstGeom>
        </p:spPr>
      </p:pic>
      <p:sp>
        <p:nvSpPr>
          <p:cNvPr id="7" name="TextBox 6"/>
          <p:cNvSpPr txBox="1"/>
          <p:nvPr/>
        </p:nvSpPr>
        <p:spPr>
          <a:xfrm>
            <a:off x="1432771" y="233708"/>
            <a:ext cx="6441187" cy="461665"/>
          </a:xfrm>
          <a:prstGeom prst="rect">
            <a:avLst/>
          </a:prstGeom>
          <a:noFill/>
        </p:spPr>
        <p:txBody>
          <a:bodyPr wrap="none" rtlCol="0">
            <a:spAutoFit/>
          </a:bodyPr>
          <a:lstStyle/>
          <a:p>
            <a:r>
              <a:rPr lang="en-CA" dirty="0" smtClean="0"/>
              <a:t>Convolutional model of artificial visual processing</a:t>
            </a:r>
            <a:endParaRPr lang="en-CA" dirty="0"/>
          </a:p>
        </p:txBody>
      </p:sp>
    </p:spTree>
    <p:extLst>
      <p:ext uri="{BB962C8B-B14F-4D97-AF65-F5344CB8AC3E}">
        <p14:creationId xmlns:p14="http://schemas.microsoft.com/office/powerpoint/2010/main" val="39033291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6" name="Rectangle 4"/>
          <p:cNvSpPr>
            <a:spLocks noChangeArrowheads="1"/>
          </p:cNvSpPr>
          <p:nvPr/>
        </p:nvSpPr>
        <p:spPr bwMode="auto">
          <a:xfrm>
            <a:off x="611188" y="-171450"/>
            <a:ext cx="7772400" cy="1143000"/>
          </a:xfrm>
          <a:prstGeom prst="rect">
            <a:avLst/>
          </a:prstGeom>
          <a:noFill/>
          <a:ln w="9525">
            <a:noFill/>
            <a:miter lim="800000"/>
            <a:headEnd/>
            <a:tailEnd/>
          </a:ln>
          <a:effectLst/>
        </p:spPr>
        <p:txBody>
          <a:bodyPr anchor="ctr"/>
          <a:lstStyle/>
          <a:p>
            <a:pPr algn="ctr"/>
            <a:r>
              <a:rPr lang="en-US">
                <a:solidFill>
                  <a:schemeClr val="tx2"/>
                </a:solidFill>
                <a:latin typeface="Arial" charset="0"/>
              </a:rPr>
              <a:t>The Retina</a:t>
            </a:r>
          </a:p>
        </p:txBody>
      </p:sp>
      <p:sp>
        <p:nvSpPr>
          <p:cNvPr id="223238" name="Text Box 6"/>
          <p:cNvSpPr txBox="1">
            <a:spLocks noChangeArrowheads="1"/>
          </p:cNvSpPr>
          <p:nvPr/>
        </p:nvSpPr>
        <p:spPr bwMode="auto">
          <a:xfrm>
            <a:off x="106363" y="928688"/>
            <a:ext cx="8469312" cy="1465262"/>
          </a:xfrm>
          <a:prstGeom prst="rect">
            <a:avLst/>
          </a:prstGeom>
          <a:noFill/>
          <a:ln w="9525">
            <a:noFill/>
            <a:miter lim="800000"/>
            <a:headEnd/>
            <a:tailEnd/>
          </a:ln>
          <a:effectLst/>
        </p:spPr>
        <p:txBody>
          <a:bodyPr>
            <a:spAutoFit/>
          </a:bodyPr>
          <a:lstStyle/>
          <a:p>
            <a:r>
              <a:rPr lang="en-US" sz="1800">
                <a:solidFill>
                  <a:schemeClr val="tx2"/>
                </a:solidFill>
                <a:latin typeface="Arial" charset="0"/>
              </a:rPr>
              <a:t>The retinal circuit is complicated, but it receives no feedback from the brain.  One of its primary functions is to </a:t>
            </a:r>
            <a:r>
              <a:rPr lang="en-US" sz="1800" b="1">
                <a:solidFill>
                  <a:schemeClr val="tx2"/>
                </a:solidFill>
                <a:latin typeface="Arial" charset="0"/>
              </a:rPr>
              <a:t>adapt</a:t>
            </a:r>
            <a:r>
              <a:rPr lang="en-US" sz="1800">
                <a:solidFill>
                  <a:schemeClr val="tx2"/>
                </a:solidFill>
                <a:latin typeface="Arial" charset="0"/>
              </a:rPr>
              <a:t> to the statistics of the visual input.  For example, vision is largely insensitive to the mean luminance in the input.  The cortex operates largely on differences in luminance, so that we typically represent the output of the retina by:</a:t>
            </a:r>
          </a:p>
        </p:txBody>
      </p:sp>
      <p:graphicFrame>
        <p:nvGraphicFramePr>
          <p:cNvPr id="223239" name="Object 7"/>
          <p:cNvGraphicFramePr>
            <a:graphicFrameLocks noGrp="1" noChangeAspect="1"/>
          </p:cNvGraphicFramePr>
          <p:nvPr>
            <p:ph/>
          </p:nvPr>
        </p:nvGraphicFramePr>
        <p:xfrm>
          <a:off x="246063" y="2460625"/>
          <a:ext cx="2590800" cy="361950"/>
        </p:xfrm>
        <a:graphic>
          <a:graphicData uri="http://schemas.openxmlformats.org/presentationml/2006/ole">
            <mc:AlternateContent xmlns:mc="http://schemas.openxmlformats.org/markup-compatibility/2006">
              <mc:Choice xmlns:v="urn:schemas-microsoft-com:vml" Requires="v">
                <p:oleObj spid="_x0000_s223369" name="Equation" r:id="rId4" imgW="1726920" imgH="241200" progId="Equation.3">
                  <p:embed/>
                </p:oleObj>
              </mc:Choice>
              <mc:Fallback>
                <p:oleObj name="Equation" r:id="rId4" imgW="1726920" imgH="241200" progId="Equation.3">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063" y="2460625"/>
                        <a:ext cx="2590800" cy="361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3241" name="Text Box 9"/>
          <p:cNvSpPr txBox="1">
            <a:spLocks noChangeArrowheads="1"/>
          </p:cNvSpPr>
          <p:nvPr/>
        </p:nvSpPr>
        <p:spPr bwMode="auto">
          <a:xfrm>
            <a:off x="106363" y="2873375"/>
            <a:ext cx="8469312" cy="923330"/>
          </a:xfrm>
          <a:prstGeom prst="rect">
            <a:avLst/>
          </a:prstGeom>
          <a:noFill/>
          <a:ln w="9525">
            <a:noFill/>
            <a:miter lim="800000"/>
            <a:headEnd/>
            <a:tailEnd/>
          </a:ln>
          <a:effectLst/>
        </p:spPr>
        <p:txBody>
          <a:bodyPr>
            <a:spAutoFit/>
          </a:bodyPr>
          <a:lstStyle/>
          <a:p>
            <a:r>
              <a:rPr lang="en-US" sz="1800" dirty="0">
                <a:solidFill>
                  <a:schemeClr val="tx2"/>
                </a:solidFill>
                <a:latin typeface="Arial" charset="0"/>
              </a:rPr>
              <a:t>where the average is taken over large extents of space and time</a:t>
            </a:r>
            <a:r>
              <a:rPr lang="en-US" sz="1800" dirty="0" smtClean="0">
                <a:solidFill>
                  <a:schemeClr val="tx2"/>
                </a:solidFill>
                <a:latin typeface="Arial" charset="0"/>
              </a:rPr>
              <a:t>.</a:t>
            </a:r>
          </a:p>
          <a:p>
            <a:endParaRPr lang="en-US" sz="1800" dirty="0">
              <a:solidFill>
                <a:schemeClr val="tx2"/>
              </a:solidFill>
              <a:latin typeface="Arial" charset="0"/>
            </a:endParaRPr>
          </a:p>
          <a:p>
            <a:r>
              <a:rPr lang="en-US" sz="1800" dirty="0" smtClean="0">
                <a:solidFill>
                  <a:schemeClr val="tx2"/>
                </a:solidFill>
                <a:latin typeface="Arial" charset="0"/>
              </a:rPr>
              <a:t>As a result, the retina is not sensitive to light </a:t>
            </a:r>
            <a:r>
              <a:rPr lang="en-US" sz="1800" i="1" dirty="0" smtClean="0">
                <a:solidFill>
                  <a:schemeClr val="tx2"/>
                </a:solidFill>
                <a:latin typeface="Arial" charset="0"/>
              </a:rPr>
              <a:t>per se</a:t>
            </a:r>
            <a:r>
              <a:rPr lang="en-US" sz="1800" dirty="0" smtClean="0">
                <a:solidFill>
                  <a:schemeClr val="tx2"/>
                </a:solidFill>
                <a:latin typeface="Arial" charset="0"/>
              </a:rPr>
              <a:t>, but to patterns of light.</a:t>
            </a:r>
            <a:endParaRPr lang="en-US" sz="1800" dirty="0">
              <a:solidFill>
                <a:schemeClr val="tx2"/>
              </a:solidFill>
              <a:latin typeface="Arial" charset="0"/>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99422" y="2257579"/>
            <a:ext cx="6198390" cy="4304313"/>
          </a:xfrm>
          <a:prstGeom prst="rect">
            <a:avLst/>
          </a:prstGeom>
        </p:spPr>
      </p:pic>
      <p:grpSp>
        <p:nvGrpSpPr>
          <p:cNvPr id="26" name="Group 25"/>
          <p:cNvGrpSpPr/>
          <p:nvPr/>
        </p:nvGrpSpPr>
        <p:grpSpPr>
          <a:xfrm>
            <a:off x="239609" y="485252"/>
            <a:ext cx="8158162" cy="1584325"/>
            <a:chOff x="446087" y="2255059"/>
            <a:chExt cx="8158162" cy="1584325"/>
          </a:xfrm>
        </p:grpSpPr>
        <p:grpSp>
          <p:nvGrpSpPr>
            <p:cNvPr id="3" name="Group 4"/>
            <p:cNvGrpSpPr>
              <a:grpSpLocks/>
            </p:cNvGrpSpPr>
            <p:nvPr/>
          </p:nvGrpSpPr>
          <p:grpSpPr bwMode="auto">
            <a:xfrm>
              <a:off x="5580062" y="2939271"/>
              <a:ext cx="3024187" cy="215900"/>
              <a:chOff x="2744" y="2251"/>
              <a:chExt cx="2449" cy="136"/>
            </a:xfrm>
          </p:grpSpPr>
          <p:sp>
            <p:nvSpPr>
              <p:cNvPr id="4" name="Line 5"/>
              <p:cNvSpPr>
                <a:spLocks noChangeShapeType="1"/>
              </p:cNvSpPr>
              <p:nvPr/>
            </p:nvSpPr>
            <p:spPr bwMode="auto">
              <a:xfrm>
                <a:off x="2744" y="2387"/>
                <a:ext cx="2449" cy="0"/>
              </a:xfrm>
              <a:prstGeom prst="line">
                <a:avLst/>
              </a:prstGeom>
              <a:noFill/>
              <a:ln w="19050">
                <a:solidFill>
                  <a:schemeClr val="tx1"/>
                </a:solidFill>
                <a:round/>
                <a:headEnd/>
                <a:tailEnd/>
              </a:ln>
              <a:effectLst/>
            </p:spPr>
            <p:txBody>
              <a:bodyPr/>
              <a:lstStyle/>
              <a:p>
                <a:endParaRPr lang="en-CA"/>
              </a:p>
            </p:txBody>
          </p:sp>
          <p:sp>
            <p:nvSpPr>
              <p:cNvPr id="5" name="Line 6"/>
              <p:cNvSpPr>
                <a:spLocks noChangeShapeType="1"/>
              </p:cNvSpPr>
              <p:nvPr/>
            </p:nvSpPr>
            <p:spPr bwMode="auto">
              <a:xfrm>
                <a:off x="2925" y="2251"/>
                <a:ext cx="0" cy="136"/>
              </a:xfrm>
              <a:prstGeom prst="line">
                <a:avLst/>
              </a:prstGeom>
              <a:noFill/>
              <a:ln w="19050">
                <a:solidFill>
                  <a:schemeClr val="tx1"/>
                </a:solidFill>
                <a:round/>
                <a:headEnd/>
                <a:tailEnd/>
              </a:ln>
              <a:effectLst/>
            </p:spPr>
            <p:txBody>
              <a:bodyPr/>
              <a:lstStyle/>
              <a:p>
                <a:endParaRPr lang="en-CA"/>
              </a:p>
            </p:txBody>
          </p:sp>
          <p:sp>
            <p:nvSpPr>
              <p:cNvPr id="6" name="Line 7"/>
              <p:cNvSpPr>
                <a:spLocks noChangeShapeType="1"/>
              </p:cNvSpPr>
              <p:nvPr/>
            </p:nvSpPr>
            <p:spPr bwMode="auto">
              <a:xfrm>
                <a:off x="2971" y="2251"/>
                <a:ext cx="0" cy="136"/>
              </a:xfrm>
              <a:prstGeom prst="line">
                <a:avLst/>
              </a:prstGeom>
              <a:noFill/>
              <a:ln w="19050">
                <a:solidFill>
                  <a:schemeClr val="tx1"/>
                </a:solidFill>
                <a:round/>
                <a:headEnd/>
                <a:tailEnd/>
              </a:ln>
              <a:effectLst/>
            </p:spPr>
            <p:txBody>
              <a:bodyPr/>
              <a:lstStyle/>
              <a:p>
                <a:endParaRPr lang="en-CA"/>
              </a:p>
            </p:txBody>
          </p:sp>
          <p:sp>
            <p:nvSpPr>
              <p:cNvPr id="7" name="Line 8"/>
              <p:cNvSpPr>
                <a:spLocks noChangeShapeType="1"/>
              </p:cNvSpPr>
              <p:nvPr/>
            </p:nvSpPr>
            <p:spPr bwMode="auto">
              <a:xfrm>
                <a:off x="3198" y="2251"/>
                <a:ext cx="0" cy="136"/>
              </a:xfrm>
              <a:prstGeom prst="line">
                <a:avLst/>
              </a:prstGeom>
              <a:noFill/>
              <a:ln w="19050">
                <a:solidFill>
                  <a:schemeClr val="tx1"/>
                </a:solidFill>
                <a:round/>
                <a:headEnd/>
                <a:tailEnd/>
              </a:ln>
              <a:effectLst/>
            </p:spPr>
            <p:txBody>
              <a:bodyPr/>
              <a:lstStyle/>
              <a:p>
                <a:endParaRPr lang="en-CA"/>
              </a:p>
            </p:txBody>
          </p:sp>
          <p:sp>
            <p:nvSpPr>
              <p:cNvPr id="8" name="Line 9"/>
              <p:cNvSpPr>
                <a:spLocks noChangeShapeType="1"/>
              </p:cNvSpPr>
              <p:nvPr/>
            </p:nvSpPr>
            <p:spPr bwMode="auto">
              <a:xfrm>
                <a:off x="3379" y="2251"/>
                <a:ext cx="0" cy="136"/>
              </a:xfrm>
              <a:prstGeom prst="line">
                <a:avLst/>
              </a:prstGeom>
              <a:noFill/>
              <a:ln w="19050">
                <a:solidFill>
                  <a:schemeClr val="tx1"/>
                </a:solidFill>
                <a:round/>
                <a:headEnd/>
                <a:tailEnd/>
              </a:ln>
              <a:effectLst/>
            </p:spPr>
            <p:txBody>
              <a:bodyPr/>
              <a:lstStyle/>
              <a:p>
                <a:endParaRPr lang="en-CA"/>
              </a:p>
            </p:txBody>
          </p:sp>
          <p:sp>
            <p:nvSpPr>
              <p:cNvPr id="9" name="Line 10"/>
              <p:cNvSpPr>
                <a:spLocks noChangeShapeType="1"/>
              </p:cNvSpPr>
              <p:nvPr/>
            </p:nvSpPr>
            <p:spPr bwMode="auto">
              <a:xfrm>
                <a:off x="3742" y="2251"/>
                <a:ext cx="0" cy="136"/>
              </a:xfrm>
              <a:prstGeom prst="line">
                <a:avLst/>
              </a:prstGeom>
              <a:noFill/>
              <a:ln w="19050">
                <a:solidFill>
                  <a:schemeClr val="tx1"/>
                </a:solidFill>
                <a:round/>
                <a:headEnd/>
                <a:tailEnd/>
              </a:ln>
              <a:effectLst/>
            </p:spPr>
            <p:txBody>
              <a:bodyPr/>
              <a:lstStyle/>
              <a:p>
                <a:endParaRPr lang="en-CA"/>
              </a:p>
            </p:txBody>
          </p:sp>
          <p:sp>
            <p:nvSpPr>
              <p:cNvPr id="10" name="Line 11"/>
              <p:cNvSpPr>
                <a:spLocks noChangeShapeType="1"/>
              </p:cNvSpPr>
              <p:nvPr/>
            </p:nvSpPr>
            <p:spPr bwMode="auto">
              <a:xfrm>
                <a:off x="4014" y="2251"/>
                <a:ext cx="0" cy="136"/>
              </a:xfrm>
              <a:prstGeom prst="line">
                <a:avLst/>
              </a:prstGeom>
              <a:noFill/>
              <a:ln w="19050">
                <a:solidFill>
                  <a:schemeClr val="tx1"/>
                </a:solidFill>
                <a:round/>
                <a:headEnd/>
                <a:tailEnd/>
              </a:ln>
              <a:effectLst/>
            </p:spPr>
            <p:txBody>
              <a:bodyPr/>
              <a:lstStyle/>
              <a:p>
                <a:endParaRPr lang="en-CA"/>
              </a:p>
            </p:txBody>
          </p:sp>
          <p:sp>
            <p:nvSpPr>
              <p:cNvPr id="11" name="Line 12"/>
              <p:cNvSpPr>
                <a:spLocks noChangeShapeType="1"/>
              </p:cNvSpPr>
              <p:nvPr/>
            </p:nvSpPr>
            <p:spPr bwMode="auto">
              <a:xfrm>
                <a:off x="3923" y="2251"/>
                <a:ext cx="0" cy="136"/>
              </a:xfrm>
              <a:prstGeom prst="line">
                <a:avLst/>
              </a:prstGeom>
              <a:noFill/>
              <a:ln w="19050">
                <a:solidFill>
                  <a:schemeClr val="tx1"/>
                </a:solidFill>
                <a:round/>
                <a:headEnd/>
                <a:tailEnd/>
              </a:ln>
              <a:effectLst/>
            </p:spPr>
            <p:txBody>
              <a:bodyPr/>
              <a:lstStyle/>
              <a:p>
                <a:endParaRPr lang="en-CA"/>
              </a:p>
            </p:txBody>
          </p:sp>
          <p:sp>
            <p:nvSpPr>
              <p:cNvPr id="12" name="Line 13"/>
              <p:cNvSpPr>
                <a:spLocks noChangeShapeType="1"/>
              </p:cNvSpPr>
              <p:nvPr/>
            </p:nvSpPr>
            <p:spPr bwMode="auto">
              <a:xfrm>
                <a:off x="3651" y="2251"/>
                <a:ext cx="0" cy="136"/>
              </a:xfrm>
              <a:prstGeom prst="line">
                <a:avLst/>
              </a:prstGeom>
              <a:noFill/>
              <a:ln w="19050">
                <a:solidFill>
                  <a:schemeClr val="tx1"/>
                </a:solidFill>
                <a:round/>
                <a:headEnd/>
                <a:tailEnd/>
              </a:ln>
              <a:effectLst/>
            </p:spPr>
            <p:txBody>
              <a:bodyPr/>
              <a:lstStyle/>
              <a:p>
                <a:endParaRPr lang="en-CA"/>
              </a:p>
            </p:txBody>
          </p:sp>
          <p:sp>
            <p:nvSpPr>
              <p:cNvPr id="13" name="Line 14"/>
              <p:cNvSpPr>
                <a:spLocks noChangeShapeType="1"/>
              </p:cNvSpPr>
              <p:nvPr/>
            </p:nvSpPr>
            <p:spPr bwMode="auto">
              <a:xfrm>
                <a:off x="5012" y="2251"/>
                <a:ext cx="0" cy="136"/>
              </a:xfrm>
              <a:prstGeom prst="line">
                <a:avLst/>
              </a:prstGeom>
              <a:noFill/>
              <a:ln w="19050">
                <a:solidFill>
                  <a:schemeClr val="tx1"/>
                </a:solidFill>
                <a:round/>
                <a:headEnd/>
                <a:tailEnd/>
              </a:ln>
              <a:effectLst/>
            </p:spPr>
            <p:txBody>
              <a:bodyPr/>
              <a:lstStyle/>
              <a:p>
                <a:endParaRPr lang="en-CA"/>
              </a:p>
            </p:txBody>
          </p:sp>
          <p:sp>
            <p:nvSpPr>
              <p:cNvPr id="14" name="Line 15"/>
              <p:cNvSpPr>
                <a:spLocks noChangeShapeType="1"/>
              </p:cNvSpPr>
              <p:nvPr/>
            </p:nvSpPr>
            <p:spPr bwMode="auto">
              <a:xfrm>
                <a:off x="4558" y="2251"/>
                <a:ext cx="0" cy="136"/>
              </a:xfrm>
              <a:prstGeom prst="line">
                <a:avLst/>
              </a:prstGeom>
              <a:noFill/>
              <a:ln w="19050">
                <a:solidFill>
                  <a:schemeClr val="tx1"/>
                </a:solidFill>
                <a:round/>
                <a:headEnd/>
                <a:tailEnd/>
              </a:ln>
              <a:effectLst/>
            </p:spPr>
            <p:txBody>
              <a:bodyPr/>
              <a:lstStyle/>
              <a:p>
                <a:endParaRPr lang="en-CA"/>
              </a:p>
            </p:txBody>
          </p:sp>
          <p:sp>
            <p:nvSpPr>
              <p:cNvPr id="15" name="Line 16"/>
              <p:cNvSpPr>
                <a:spLocks noChangeShapeType="1"/>
              </p:cNvSpPr>
              <p:nvPr/>
            </p:nvSpPr>
            <p:spPr bwMode="auto">
              <a:xfrm>
                <a:off x="4468" y="2251"/>
                <a:ext cx="0" cy="136"/>
              </a:xfrm>
              <a:prstGeom prst="line">
                <a:avLst/>
              </a:prstGeom>
              <a:noFill/>
              <a:ln w="19050">
                <a:solidFill>
                  <a:schemeClr val="tx1"/>
                </a:solidFill>
                <a:round/>
                <a:headEnd/>
                <a:tailEnd/>
              </a:ln>
              <a:effectLst/>
            </p:spPr>
            <p:txBody>
              <a:bodyPr/>
              <a:lstStyle/>
              <a:p>
                <a:endParaRPr lang="en-CA"/>
              </a:p>
            </p:txBody>
          </p:sp>
          <p:sp>
            <p:nvSpPr>
              <p:cNvPr id="16" name="Line 17"/>
              <p:cNvSpPr>
                <a:spLocks noChangeShapeType="1"/>
              </p:cNvSpPr>
              <p:nvPr/>
            </p:nvSpPr>
            <p:spPr bwMode="auto">
              <a:xfrm>
                <a:off x="4513" y="2251"/>
                <a:ext cx="0" cy="136"/>
              </a:xfrm>
              <a:prstGeom prst="line">
                <a:avLst/>
              </a:prstGeom>
              <a:noFill/>
              <a:ln w="19050">
                <a:solidFill>
                  <a:schemeClr val="tx1"/>
                </a:solidFill>
                <a:round/>
                <a:headEnd/>
                <a:tailEnd/>
              </a:ln>
              <a:effectLst/>
            </p:spPr>
            <p:txBody>
              <a:bodyPr/>
              <a:lstStyle/>
              <a:p>
                <a:endParaRPr lang="en-CA"/>
              </a:p>
            </p:txBody>
          </p:sp>
          <p:sp>
            <p:nvSpPr>
              <p:cNvPr id="17" name="Line 18"/>
              <p:cNvSpPr>
                <a:spLocks noChangeShapeType="1"/>
              </p:cNvSpPr>
              <p:nvPr/>
            </p:nvSpPr>
            <p:spPr bwMode="auto">
              <a:xfrm>
                <a:off x="4150" y="2251"/>
                <a:ext cx="0" cy="136"/>
              </a:xfrm>
              <a:prstGeom prst="line">
                <a:avLst/>
              </a:prstGeom>
              <a:noFill/>
              <a:ln w="19050">
                <a:solidFill>
                  <a:schemeClr val="tx1"/>
                </a:solidFill>
                <a:round/>
                <a:headEnd/>
                <a:tailEnd/>
              </a:ln>
              <a:effectLst/>
            </p:spPr>
            <p:txBody>
              <a:bodyPr/>
              <a:lstStyle/>
              <a:p>
                <a:endParaRPr lang="en-CA"/>
              </a:p>
            </p:txBody>
          </p:sp>
        </p:grpSp>
        <p:grpSp>
          <p:nvGrpSpPr>
            <p:cNvPr id="18" name="Group 19"/>
            <p:cNvGrpSpPr>
              <a:grpSpLocks/>
            </p:cNvGrpSpPr>
            <p:nvPr/>
          </p:nvGrpSpPr>
          <p:grpSpPr bwMode="auto">
            <a:xfrm>
              <a:off x="3203574" y="2794809"/>
              <a:ext cx="647700" cy="647700"/>
              <a:chOff x="2472" y="2659"/>
              <a:chExt cx="408" cy="408"/>
            </a:xfrm>
          </p:grpSpPr>
          <p:sp>
            <p:nvSpPr>
              <p:cNvPr id="19" name="Oval 20"/>
              <p:cNvSpPr>
                <a:spLocks noChangeArrowheads="1"/>
              </p:cNvSpPr>
              <p:nvPr/>
            </p:nvSpPr>
            <p:spPr bwMode="auto">
              <a:xfrm>
                <a:off x="2472" y="2659"/>
                <a:ext cx="408" cy="408"/>
              </a:xfrm>
              <a:prstGeom prst="ellipse">
                <a:avLst/>
              </a:prstGeom>
              <a:solidFill>
                <a:schemeClr val="bg1"/>
              </a:solidFill>
              <a:ln w="9525">
                <a:solidFill>
                  <a:schemeClr val="tx1"/>
                </a:solidFill>
                <a:round/>
                <a:headEnd/>
                <a:tailEnd/>
              </a:ln>
              <a:effectLst/>
            </p:spPr>
            <p:txBody>
              <a:bodyPr wrap="none" anchor="ctr"/>
              <a:lstStyle/>
              <a:p>
                <a:endParaRPr lang="en-CA"/>
              </a:p>
            </p:txBody>
          </p:sp>
          <p:sp>
            <p:nvSpPr>
              <p:cNvPr id="20" name="Oval 21"/>
              <p:cNvSpPr>
                <a:spLocks noChangeArrowheads="1"/>
              </p:cNvSpPr>
              <p:nvPr/>
            </p:nvSpPr>
            <p:spPr bwMode="auto">
              <a:xfrm>
                <a:off x="2472" y="2795"/>
                <a:ext cx="45" cy="136"/>
              </a:xfrm>
              <a:prstGeom prst="ellipse">
                <a:avLst/>
              </a:prstGeom>
              <a:solidFill>
                <a:schemeClr val="accent1"/>
              </a:solidFill>
              <a:ln w="9525">
                <a:solidFill>
                  <a:schemeClr val="tx1"/>
                </a:solidFill>
                <a:round/>
                <a:headEnd/>
                <a:tailEnd/>
              </a:ln>
              <a:effectLst/>
            </p:spPr>
            <p:txBody>
              <a:bodyPr wrap="none" anchor="ctr"/>
              <a:lstStyle/>
              <a:p>
                <a:endParaRPr lang="en-CA"/>
              </a:p>
            </p:txBody>
          </p:sp>
        </p:grpSp>
        <p:sp>
          <p:nvSpPr>
            <p:cNvPr id="21" name="AutoShape 22" descr="taj-mahal"/>
            <p:cNvSpPr>
              <a:spLocks noChangeArrowheads="1"/>
            </p:cNvSpPr>
            <p:nvPr/>
          </p:nvSpPr>
          <p:spPr bwMode="auto">
            <a:xfrm rot="-1775540">
              <a:off x="446087" y="2255059"/>
              <a:ext cx="2016125" cy="1584325"/>
            </a:xfrm>
            <a:prstGeom prst="parallelogram">
              <a:avLst>
                <a:gd name="adj" fmla="val 56964"/>
              </a:avLst>
            </a:prstGeom>
            <a:blipFill dpi="0" rotWithShape="1">
              <a:blip r:embed="rId3" cstate="print"/>
              <a:srcRect/>
              <a:stretch>
                <a:fillRect/>
              </a:stretch>
            </a:blipFill>
            <a:ln w="9525">
              <a:solidFill>
                <a:schemeClr val="tx1"/>
              </a:solidFill>
              <a:miter lim="800000"/>
              <a:headEnd/>
              <a:tailEnd/>
            </a:ln>
            <a:effectLst/>
          </p:spPr>
          <p:txBody>
            <a:bodyPr wrap="none" anchor="ctr"/>
            <a:lstStyle/>
            <a:p>
              <a:endParaRPr lang="en-CA"/>
            </a:p>
          </p:txBody>
        </p:sp>
        <p:sp>
          <p:nvSpPr>
            <p:cNvPr id="22" name="Line 23"/>
            <p:cNvSpPr>
              <a:spLocks noChangeShapeType="1"/>
            </p:cNvSpPr>
            <p:nvPr/>
          </p:nvSpPr>
          <p:spPr bwMode="auto">
            <a:xfrm>
              <a:off x="1981199" y="3155171"/>
              <a:ext cx="1222375" cy="0"/>
            </a:xfrm>
            <a:prstGeom prst="line">
              <a:avLst/>
            </a:prstGeom>
            <a:noFill/>
            <a:ln w="19050">
              <a:solidFill>
                <a:srgbClr val="FF3300"/>
              </a:solidFill>
              <a:round/>
              <a:headEnd/>
              <a:tailEnd type="triangle" w="med" len="med"/>
            </a:ln>
            <a:effectLst/>
          </p:spPr>
          <p:txBody>
            <a:bodyPr/>
            <a:lstStyle/>
            <a:p>
              <a:endParaRPr lang="en-CA"/>
            </a:p>
          </p:txBody>
        </p:sp>
        <p:sp>
          <p:nvSpPr>
            <p:cNvPr id="23" name="Line 26"/>
            <p:cNvSpPr>
              <a:spLocks noChangeShapeType="1"/>
            </p:cNvSpPr>
            <p:nvPr/>
          </p:nvSpPr>
          <p:spPr bwMode="auto">
            <a:xfrm>
              <a:off x="3851274" y="3155171"/>
              <a:ext cx="1657350" cy="0"/>
            </a:xfrm>
            <a:prstGeom prst="line">
              <a:avLst/>
            </a:prstGeom>
            <a:noFill/>
            <a:ln w="19050">
              <a:solidFill>
                <a:srgbClr val="FF3300"/>
              </a:solidFill>
              <a:round/>
              <a:headEnd/>
              <a:tailEnd type="triangle" w="med" len="med"/>
            </a:ln>
            <a:effectLst/>
          </p:spPr>
          <p:txBody>
            <a:bodyPr/>
            <a:lstStyle/>
            <a:p>
              <a:endParaRPr lang="en-CA"/>
            </a:p>
          </p:txBody>
        </p:sp>
        <p:sp>
          <p:nvSpPr>
            <p:cNvPr id="24" name="Rectangle 27"/>
            <p:cNvSpPr>
              <a:spLocks noChangeArrowheads="1"/>
            </p:cNvSpPr>
            <p:nvPr/>
          </p:nvSpPr>
          <p:spPr bwMode="auto">
            <a:xfrm>
              <a:off x="4427537" y="2939271"/>
              <a:ext cx="649287" cy="431800"/>
            </a:xfrm>
            <a:prstGeom prst="rect">
              <a:avLst/>
            </a:prstGeom>
            <a:solidFill>
              <a:schemeClr val="tx1"/>
            </a:solidFill>
            <a:ln w="9525">
              <a:solidFill>
                <a:schemeClr val="tx1"/>
              </a:solidFill>
              <a:miter lim="800000"/>
              <a:headEnd/>
              <a:tailEnd/>
            </a:ln>
            <a:effectLst/>
          </p:spPr>
          <p:txBody>
            <a:bodyPr wrap="none" anchor="ctr"/>
            <a:lstStyle/>
            <a:p>
              <a:endParaRPr lang="en-CA"/>
            </a:p>
          </p:txBody>
        </p:sp>
        <p:sp>
          <p:nvSpPr>
            <p:cNvPr id="25" name="TextBox 24"/>
            <p:cNvSpPr txBox="1"/>
            <p:nvPr/>
          </p:nvSpPr>
          <p:spPr>
            <a:xfrm>
              <a:off x="4591719" y="2939271"/>
              <a:ext cx="320922" cy="461665"/>
            </a:xfrm>
            <a:prstGeom prst="rect">
              <a:avLst/>
            </a:prstGeom>
            <a:noFill/>
          </p:spPr>
          <p:txBody>
            <a:bodyPr wrap="none" rtlCol="0">
              <a:spAutoFit/>
            </a:bodyPr>
            <a:lstStyle/>
            <a:p>
              <a:r>
                <a:rPr lang="en-CA" dirty="0" smtClean="0">
                  <a:solidFill>
                    <a:schemeClr val="bg1"/>
                  </a:solidFill>
                </a:rPr>
                <a:t>?</a:t>
              </a:r>
              <a:endParaRPr lang="en-CA" dirty="0">
                <a:solidFill>
                  <a:schemeClr val="bg1"/>
                </a:solidFill>
              </a:endParaRPr>
            </a:p>
          </p:txBody>
        </p:sp>
      </p:grpSp>
    </p:spTree>
    <p:extLst>
      <p:ext uri="{BB962C8B-B14F-4D97-AF65-F5344CB8AC3E}">
        <p14:creationId xmlns:p14="http://schemas.microsoft.com/office/powerpoint/2010/main" val="190469293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00500" y="133350"/>
            <a:ext cx="1380506" cy="461665"/>
          </a:xfrm>
          <a:prstGeom prst="rect">
            <a:avLst/>
          </a:prstGeom>
          <a:noFill/>
        </p:spPr>
        <p:txBody>
          <a:bodyPr wrap="none" rtlCol="0">
            <a:spAutoFit/>
          </a:bodyPr>
          <a:lstStyle/>
          <a:p>
            <a:r>
              <a:rPr lang="en-CA" dirty="0" smtClean="0"/>
              <a:t>Summary</a:t>
            </a:r>
            <a:endParaRPr lang="en-CA" dirty="0"/>
          </a:p>
        </p:txBody>
      </p:sp>
      <p:sp>
        <p:nvSpPr>
          <p:cNvPr id="3" name="TextBox 2"/>
          <p:cNvSpPr txBox="1"/>
          <p:nvPr/>
        </p:nvSpPr>
        <p:spPr>
          <a:xfrm>
            <a:off x="112363" y="866235"/>
            <a:ext cx="8763000" cy="5755422"/>
          </a:xfrm>
          <a:prstGeom prst="rect">
            <a:avLst/>
          </a:prstGeom>
          <a:noFill/>
        </p:spPr>
        <p:txBody>
          <a:bodyPr wrap="square" rtlCol="0">
            <a:spAutoFit/>
          </a:bodyPr>
          <a:lstStyle/>
          <a:p>
            <a:r>
              <a:rPr lang="en-CA" sz="1600" dirty="0" smtClean="0"/>
              <a:t>Brief overview of the visual system</a:t>
            </a:r>
          </a:p>
          <a:p>
            <a:pPr lvl="1"/>
            <a:r>
              <a:rPr lang="en-CA" sz="1600" dirty="0" smtClean="0">
                <a:solidFill>
                  <a:schemeClr val="accent2"/>
                </a:solidFill>
              </a:rPr>
              <a:t>Visual system is complicated, but some neurons in the primary visual cortex have receptive fields that are somewhat linear.</a:t>
            </a:r>
            <a:br>
              <a:rPr lang="en-CA" sz="1600" dirty="0" smtClean="0">
                <a:solidFill>
                  <a:schemeClr val="accent2"/>
                </a:solidFill>
              </a:rPr>
            </a:br>
            <a:endParaRPr lang="en-CA" sz="1600" dirty="0"/>
          </a:p>
          <a:p>
            <a:r>
              <a:rPr lang="en-CA" sz="1600" dirty="0" smtClean="0"/>
              <a:t>Introduction to linear systems</a:t>
            </a:r>
          </a:p>
          <a:p>
            <a:pPr marL="457200" lvl="2"/>
            <a:r>
              <a:rPr lang="en-CA" sz="1600" dirty="0" smtClean="0">
                <a:solidFill>
                  <a:schemeClr val="accent2"/>
                </a:solidFill>
              </a:rPr>
              <a:t>The output of a linear system is given by the convolution of its input with a kernel, which for a visual neuron is the receptive field in space and time. The kernel can be recovered by cross-correlating the output and input, provided that the input is random.</a:t>
            </a:r>
          </a:p>
          <a:p>
            <a:pPr marL="457200" lvl="2"/>
            <a:r>
              <a:rPr lang="en-CA" sz="1600" u="sng" dirty="0" smtClean="0">
                <a:solidFill>
                  <a:schemeClr val="accent2"/>
                </a:solidFill>
              </a:rPr>
              <a:t>Some intuitions</a:t>
            </a:r>
          </a:p>
          <a:p>
            <a:pPr marL="457200" lvl="2"/>
            <a:r>
              <a:rPr lang="en-CA" sz="1600" b="1" dirty="0" smtClean="0">
                <a:solidFill>
                  <a:schemeClr val="accent2"/>
                </a:solidFill>
              </a:rPr>
              <a:t>Convolution</a:t>
            </a:r>
            <a:r>
              <a:rPr lang="en-CA" sz="1600" dirty="0" smtClean="0">
                <a:solidFill>
                  <a:schemeClr val="accent2"/>
                </a:solidFill>
              </a:rPr>
              <a:t>: The neuron’s response at some point in time reflects the sum of the responses to individual stimuli at different time points in the immediate past.</a:t>
            </a:r>
          </a:p>
          <a:p>
            <a:pPr marL="457200" lvl="2"/>
            <a:r>
              <a:rPr lang="en-CA" sz="1600" b="1" dirty="0" smtClean="0">
                <a:solidFill>
                  <a:schemeClr val="accent2"/>
                </a:solidFill>
              </a:rPr>
              <a:t>Cross-correlation</a:t>
            </a:r>
            <a:r>
              <a:rPr lang="en-CA" sz="1600" dirty="0" smtClean="0">
                <a:solidFill>
                  <a:schemeClr val="accent2"/>
                </a:solidFill>
              </a:rPr>
              <a:t>: When the stimulus value increases, the neuron’s response should increase (or decrease for an OFF region) a bit later. </a:t>
            </a:r>
          </a:p>
          <a:p>
            <a:pPr marL="457200" lvl="2"/>
            <a:r>
              <a:rPr lang="en-CA" sz="1600" b="1" dirty="0" smtClean="0">
                <a:solidFill>
                  <a:schemeClr val="accent2"/>
                </a:solidFill>
              </a:rPr>
              <a:t>Auto-correlation</a:t>
            </a:r>
            <a:r>
              <a:rPr lang="en-CA" sz="1600" dirty="0" smtClean="0">
                <a:solidFill>
                  <a:schemeClr val="accent2"/>
                </a:solidFill>
              </a:rPr>
              <a:t>: The correlation between the stimulus and the response is hard to interpret if there is a correlation between the stimulus and the stimulus.</a:t>
            </a:r>
          </a:p>
          <a:p>
            <a:pPr marL="457200" lvl="2"/>
            <a:r>
              <a:rPr lang="en-CA" sz="1600" b="1" dirty="0" smtClean="0">
                <a:solidFill>
                  <a:schemeClr val="accent2"/>
                </a:solidFill>
              </a:rPr>
              <a:t>Spike-triggered averaging</a:t>
            </a:r>
            <a:r>
              <a:rPr lang="en-CA" sz="1600" dirty="0" smtClean="0">
                <a:solidFill>
                  <a:schemeClr val="accent2"/>
                </a:solidFill>
              </a:rPr>
              <a:t>: Since the response at each time point is a spike, we can relate it to a snapshot of the stimulus some time earlier.</a:t>
            </a:r>
          </a:p>
          <a:p>
            <a:pPr marL="457200" lvl="2"/>
            <a:endParaRPr lang="en-CA" sz="1600" dirty="0"/>
          </a:p>
          <a:p>
            <a:r>
              <a:rPr lang="en-CA" sz="1600" dirty="0" smtClean="0"/>
              <a:t>Refinement of linear model and applications</a:t>
            </a:r>
          </a:p>
          <a:p>
            <a:pPr marL="457200" lvl="2"/>
            <a:r>
              <a:rPr lang="en-CA" sz="1600" dirty="0" smtClean="0">
                <a:solidFill>
                  <a:schemeClr val="accent2"/>
                </a:solidFill>
              </a:rPr>
              <a:t>Linear models fail to capture simple aspects of neuronal responses, such as thresholds and saturation. These can be incorporated as static nonlinearities. Other nonlinear processing requires more complex models.</a:t>
            </a:r>
            <a:endParaRPr lang="en-CA" sz="1600" dirty="0">
              <a:solidFill>
                <a:schemeClr val="accent2"/>
              </a:solidFill>
            </a:endParaRPr>
          </a:p>
          <a:p>
            <a:endParaRPr lang="en-CA" sz="1600" dirty="0" smtClean="0"/>
          </a:p>
        </p:txBody>
      </p:sp>
    </p:spTree>
    <p:extLst>
      <p:ext uri="{BB962C8B-B14F-4D97-AF65-F5344CB8AC3E}">
        <p14:creationId xmlns:p14="http://schemas.microsoft.com/office/powerpoint/2010/main" val="5309262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0C0C0"/>
        </a:solidFill>
        <a:effectLst/>
      </p:bgPr>
    </p:bg>
    <p:spTree>
      <p:nvGrpSpPr>
        <p:cNvPr id="1" name=""/>
        <p:cNvGrpSpPr/>
        <p:nvPr/>
      </p:nvGrpSpPr>
      <p:grpSpPr>
        <a:xfrm>
          <a:off x="0" y="0"/>
          <a:ext cx="0" cy="0"/>
          <a:chOff x="0" y="0"/>
          <a:chExt cx="0" cy="0"/>
        </a:xfrm>
      </p:grpSpPr>
      <p:grpSp>
        <p:nvGrpSpPr>
          <p:cNvPr id="81936" name="Group 16"/>
          <p:cNvGrpSpPr>
            <a:grpSpLocks/>
          </p:cNvGrpSpPr>
          <p:nvPr/>
        </p:nvGrpSpPr>
        <p:grpSpPr bwMode="auto">
          <a:xfrm>
            <a:off x="2943225" y="1847850"/>
            <a:ext cx="3267075" cy="3267075"/>
            <a:chOff x="1854" y="1164"/>
            <a:chExt cx="2058" cy="2058"/>
          </a:xfrm>
        </p:grpSpPr>
        <p:sp>
          <p:nvSpPr>
            <p:cNvPr id="81922" name="Oval 2"/>
            <p:cNvSpPr>
              <a:spLocks noChangeArrowheads="1"/>
            </p:cNvSpPr>
            <p:nvPr/>
          </p:nvSpPr>
          <p:spPr bwMode="auto">
            <a:xfrm>
              <a:off x="1854" y="1164"/>
              <a:ext cx="2058" cy="2058"/>
            </a:xfrm>
            <a:prstGeom prst="ellipse">
              <a:avLst/>
            </a:prstGeom>
            <a:solidFill>
              <a:schemeClr val="tx1"/>
            </a:solidFill>
            <a:ln w="9525">
              <a:solidFill>
                <a:schemeClr val="tx1"/>
              </a:solidFill>
              <a:round/>
              <a:headEnd/>
              <a:tailEnd/>
            </a:ln>
            <a:effectLst/>
          </p:spPr>
          <p:txBody>
            <a:bodyPr wrap="none" anchor="ctr"/>
            <a:lstStyle/>
            <a:p>
              <a:endParaRPr lang="en-CA"/>
            </a:p>
          </p:txBody>
        </p:sp>
        <p:sp>
          <p:nvSpPr>
            <p:cNvPr id="81923" name="Oval 3"/>
            <p:cNvSpPr>
              <a:spLocks noChangeArrowheads="1"/>
            </p:cNvSpPr>
            <p:nvPr/>
          </p:nvSpPr>
          <p:spPr bwMode="auto">
            <a:xfrm>
              <a:off x="2526" y="1836"/>
              <a:ext cx="714" cy="714"/>
            </a:xfrm>
            <a:prstGeom prst="ellipse">
              <a:avLst/>
            </a:prstGeom>
            <a:solidFill>
              <a:schemeClr val="bg1"/>
            </a:solidFill>
            <a:ln w="9525">
              <a:solidFill>
                <a:schemeClr val="tx1"/>
              </a:solidFill>
              <a:round/>
              <a:headEnd/>
              <a:tailEnd/>
            </a:ln>
            <a:effectLst/>
          </p:spPr>
          <p:txBody>
            <a:bodyPr wrap="none" anchor="ctr"/>
            <a:lstStyle/>
            <a:p>
              <a:endParaRPr lang="en-CA"/>
            </a:p>
          </p:txBody>
        </p:sp>
        <p:sp>
          <p:nvSpPr>
            <p:cNvPr id="81924" name="Rectangle 4"/>
            <p:cNvSpPr>
              <a:spLocks noChangeArrowheads="1"/>
            </p:cNvSpPr>
            <p:nvPr/>
          </p:nvSpPr>
          <p:spPr bwMode="auto">
            <a:xfrm>
              <a:off x="2130" y="1764"/>
              <a:ext cx="222" cy="38"/>
            </a:xfrm>
            <a:prstGeom prst="rect">
              <a:avLst/>
            </a:prstGeom>
            <a:solidFill>
              <a:srgbClr val="FF0000"/>
            </a:solidFill>
            <a:ln w="9525">
              <a:solidFill>
                <a:schemeClr val="tx1"/>
              </a:solidFill>
              <a:miter lim="800000"/>
              <a:headEnd/>
              <a:tailEnd/>
            </a:ln>
            <a:effectLst/>
          </p:spPr>
          <p:txBody>
            <a:bodyPr wrap="none" anchor="ctr"/>
            <a:lstStyle/>
            <a:p>
              <a:endParaRPr lang="en-CA"/>
            </a:p>
          </p:txBody>
        </p:sp>
        <p:sp>
          <p:nvSpPr>
            <p:cNvPr id="81925" name="Rectangle 5"/>
            <p:cNvSpPr>
              <a:spLocks noChangeArrowheads="1"/>
            </p:cNvSpPr>
            <p:nvPr/>
          </p:nvSpPr>
          <p:spPr bwMode="auto">
            <a:xfrm>
              <a:off x="2770" y="2164"/>
              <a:ext cx="222" cy="38"/>
            </a:xfrm>
            <a:prstGeom prst="rect">
              <a:avLst/>
            </a:prstGeom>
            <a:solidFill>
              <a:srgbClr val="FF0000"/>
            </a:solidFill>
            <a:ln w="9525">
              <a:noFill/>
              <a:miter lim="800000"/>
              <a:headEnd/>
              <a:tailEnd/>
            </a:ln>
            <a:effectLst/>
          </p:spPr>
          <p:txBody>
            <a:bodyPr wrap="none" anchor="ctr"/>
            <a:lstStyle/>
            <a:p>
              <a:endParaRPr lang="en-CA"/>
            </a:p>
          </p:txBody>
        </p:sp>
        <p:sp>
          <p:nvSpPr>
            <p:cNvPr id="81926" name="Rectangle 6"/>
            <p:cNvSpPr>
              <a:spLocks noChangeArrowheads="1"/>
            </p:cNvSpPr>
            <p:nvPr/>
          </p:nvSpPr>
          <p:spPr bwMode="auto">
            <a:xfrm rot="-5400000">
              <a:off x="2774" y="2168"/>
              <a:ext cx="222" cy="38"/>
            </a:xfrm>
            <a:prstGeom prst="rect">
              <a:avLst/>
            </a:prstGeom>
            <a:solidFill>
              <a:srgbClr val="FF0000"/>
            </a:solidFill>
            <a:ln w="9525">
              <a:noFill/>
              <a:miter lim="800000"/>
              <a:headEnd/>
              <a:tailEnd/>
            </a:ln>
            <a:effectLst/>
          </p:spPr>
          <p:txBody>
            <a:bodyPr wrap="none" anchor="ctr"/>
            <a:lstStyle/>
            <a:p>
              <a:endParaRPr lang="en-CA"/>
            </a:p>
          </p:txBody>
        </p:sp>
      </p:grpSp>
      <p:sp>
        <p:nvSpPr>
          <p:cNvPr id="81927" name="Rectangle 7"/>
          <p:cNvSpPr>
            <a:spLocks noChangeArrowheads="1"/>
          </p:cNvSpPr>
          <p:nvPr/>
        </p:nvSpPr>
        <p:spPr bwMode="auto">
          <a:xfrm>
            <a:off x="685800" y="158750"/>
            <a:ext cx="7772400" cy="533400"/>
          </a:xfrm>
          <a:prstGeom prst="rect">
            <a:avLst/>
          </a:prstGeom>
          <a:noFill/>
          <a:ln w="9525">
            <a:noFill/>
            <a:miter lim="800000"/>
            <a:headEnd/>
            <a:tailEnd/>
          </a:ln>
          <a:effectLst/>
        </p:spPr>
        <p:txBody>
          <a:bodyPr anchor="ctr"/>
          <a:lstStyle/>
          <a:p>
            <a:pPr algn="ctr"/>
            <a:r>
              <a:rPr lang="en-US" sz="3200">
                <a:solidFill>
                  <a:schemeClr val="bg1"/>
                </a:solidFill>
              </a:rPr>
              <a:t>Receptive fields of retinal ganglion cells</a:t>
            </a:r>
          </a:p>
        </p:txBody>
      </p:sp>
      <p:grpSp>
        <p:nvGrpSpPr>
          <p:cNvPr id="81928" name="Group 8"/>
          <p:cNvGrpSpPr>
            <a:grpSpLocks/>
          </p:cNvGrpSpPr>
          <p:nvPr/>
        </p:nvGrpSpPr>
        <p:grpSpPr bwMode="auto">
          <a:xfrm>
            <a:off x="4695825" y="2441575"/>
            <a:ext cx="4321175" cy="1069975"/>
            <a:chOff x="2958" y="1538"/>
            <a:chExt cx="2722" cy="674"/>
          </a:xfrm>
        </p:grpSpPr>
        <p:sp>
          <p:nvSpPr>
            <p:cNvPr id="81929" name="Text Box 9"/>
            <p:cNvSpPr txBox="1">
              <a:spLocks noChangeArrowheads="1"/>
            </p:cNvSpPr>
            <p:nvPr/>
          </p:nvSpPr>
          <p:spPr bwMode="auto">
            <a:xfrm>
              <a:off x="4154" y="1538"/>
              <a:ext cx="1526" cy="674"/>
            </a:xfrm>
            <a:prstGeom prst="rect">
              <a:avLst/>
            </a:prstGeom>
            <a:noFill/>
            <a:ln w="9525">
              <a:noFill/>
              <a:miter lim="800000"/>
              <a:headEnd/>
              <a:tailEnd/>
            </a:ln>
            <a:effectLst/>
          </p:spPr>
          <p:txBody>
            <a:bodyPr>
              <a:spAutoFit/>
            </a:bodyPr>
            <a:lstStyle/>
            <a:p>
              <a:pPr eaLnBrk="1" hangingPunct="1"/>
              <a:r>
                <a:rPr lang="en-CA" sz="1600">
                  <a:latin typeface="Arial" charset="0"/>
                </a:rPr>
                <a:t>On-center:  The neuron responds to a small spot of light, </a:t>
              </a:r>
              <a:r>
                <a:rPr lang="en-CA" sz="1600" i="1">
                  <a:latin typeface="Arial" charset="0"/>
                </a:rPr>
                <a:t>if it is brighter than the background.</a:t>
              </a:r>
            </a:p>
          </p:txBody>
        </p:sp>
        <p:sp>
          <p:nvSpPr>
            <p:cNvPr id="81930" name="Line 10"/>
            <p:cNvSpPr>
              <a:spLocks noChangeShapeType="1"/>
            </p:cNvSpPr>
            <p:nvPr/>
          </p:nvSpPr>
          <p:spPr bwMode="auto">
            <a:xfrm flipH="1">
              <a:off x="2958" y="1680"/>
              <a:ext cx="1260" cy="468"/>
            </a:xfrm>
            <a:prstGeom prst="line">
              <a:avLst/>
            </a:prstGeom>
            <a:noFill/>
            <a:ln w="28575">
              <a:solidFill>
                <a:srgbClr val="3399FF"/>
              </a:solidFill>
              <a:round/>
              <a:headEnd/>
              <a:tailEnd type="triangle" w="med" len="med"/>
            </a:ln>
            <a:effectLst/>
          </p:spPr>
          <p:txBody>
            <a:bodyPr/>
            <a:lstStyle/>
            <a:p>
              <a:endParaRPr lang="en-CA"/>
            </a:p>
          </p:txBody>
        </p:sp>
      </p:grpSp>
      <p:grpSp>
        <p:nvGrpSpPr>
          <p:cNvPr id="81931" name="Group 11"/>
          <p:cNvGrpSpPr>
            <a:grpSpLocks/>
          </p:cNvGrpSpPr>
          <p:nvPr/>
        </p:nvGrpSpPr>
        <p:grpSpPr bwMode="auto">
          <a:xfrm>
            <a:off x="200025" y="1228725"/>
            <a:ext cx="3121025" cy="1492250"/>
            <a:chOff x="126" y="774"/>
            <a:chExt cx="1966" cy="940"/>
          </a:xfrm>
        </p:grpSpPr>
        <p:sp>
          <p:nvSpPr>
            <p:cNvPr id="81932" name="Text Box 12"/>
            <p:cNvSpPr txBox="1">
              <a:spLocks noChangeArrowheads="1"/>
            </p:cNvSpPr>
            <p:nvPr/>
          </p:nvSpPr>
          <p:spPr bwMode="auto">
            <a:xfrm>
              <a:off x="126" y="774"/>
              <a:ext cx="1526" cy="828"/>
            </a:xfrm>
            <a:prstGeom prst="rect">
              <a:avLst/>
            </a:prstGeom>
            <a:noFill/>
            <a:ln w="9525">
              <a:noFill/>
              <a:miter lim="800000"/>
              <a:headEnd/>
              <a:tailEnd/>
            </a:ln>
            <a:effectLst/>
          </p:spPr>
          <p:txBody>
            <a:bodyPr>
              <a:spAutoFit/>
            </a:bodyPr>
            <a:lstStyle/>
            <a:p>
              <a:pPr eaLnBrk="1" hangingPunct="1"/>
              <a:r>
                <a:rPr lang="en-CA" sz="1600">
                  <a:latin typeface="Arial" charset="0"/>
                </a:rPr>
                <a:t>Off-surround:  The neuron responds to a small spot of light, </a:t>
              </a:r>
              <a:r>
                <a:rPr lang="en-CA" sz="1600" i="1">
                  <a:latin typeface="Arial" charset="0"/>
                </a:rPr>
                <a:t>if it is darker than the background.</a:t>
              </a:r>
            </a:p>
          </p:txBody>
        </p:sp>
        <p:sp>
          <p:nvSpPr>
            <p:cNvPr id="81933" name="Line 13"/>
            <p:cNvSpPr>
              <a:spLocks noChangeShapeType="1"/>
            </p:cNvSpPr>
            <p:nvPr/>
          </p:nvSpPr>
          <p:spPr bwMode="auto">
            <a:xfrm>
              <a:off x="1084" y="1462"/>
              <a:ext cx="1008" cy="252"/>
            </a:xfrm>
            <a:prstGeom prst="line">
              <a:avLst/>
            </a:prstGeom>
            <a:noFill/>
            <a:ln w="28575">
              <a:solidFill>
                <a:srgbClr val="3399FF"/>
              </a:solidFill>
              <a:round/>
              <a:headEnd/>
              <a:tailEnd type="triangle" w="med" len="med"/>
            </a:ln>
            <a:effectLst/>
          </p:spPr>
          <p:txBody>
            <a:bodyPr/>
            <a:lstStyle/>
            <a:p>
              <a:endParaRPr lang="en-CA"/>
            </a:p>
          </p:txBody>
        </p:sp>
      </p:grpSp>
      <p:sp>
        <p:nvSpPr>
          <p:cNvPr id="81934" name="Text Box 14"/>
          <p:cNvSpPr txBox="1">
            <a:spLocks noChangeArrowheads="1"/>
          </p:cNvSpPr>
          <p:nvPr/>
        </p:nvSpPr>
        <p:spPr bwMode="auto">
          <a:xfrm>
            <a:off x="184150" y="6256338"/>
            <a:ext cx="7956550" cy="366712"/>
          </a:xfrm>
          <a:prstGeom prst="rect">
            <a:avLst/>
          </a:prstGeom>
          <a:noFill/>
          <a:ln w="9525">
            <a:noFill/>
            <a:miter lim="800000"/>
            <a:headEnd/>
            <a:tailEnd/>
          </a:ln>
          <a:effectLst/>
        </p:spPr>
        <p:txBody>
          <a:bodyPr wrap="none">
            <a:spAutoFit/>
          </a:bodyPr>
          <a:lstStyle/>
          <a:p>
            <a:pPr eaLnBrk="1" hangingPunct="1"/>
            <a:r>
              <a:rPr lang="en-CA" sz="1800">
                <a:latin typeface="Arial" charset="0"/>
              </a:rPr>
              <a:t>This is the receptive field of an </a:t>
            </a:r>
            <a:r>
              <a:rPr lang="en-CA" sz="1800" b="1">
                <a:latin typeface="Arial" charset="0"/>
              </a:rPr>
              <a:t>on-center, off-surround</a:t>
            </a:r>
            <a:r>
              <a:rPr lang="en-CA" sz="1800">
                <a:latin typeface="Arial" charset="0"/>
              </a:rPr>
              <a:t> retinal ganglion cell.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1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12"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HD:Applications (Mac OS 9):Microsoft Office 98:Templates:Blank Presentation</Template>
  <TotalTime>6047</TotalTime>
  <Words>4200</Words>
  <Application>Microsoft Macintosh PowerPoint</Application>
  <PresentationFormat>On-screen Show (4:3)</PresentationFormat>
  <Paragraphs>588</Paragraphs>
  <Slides>81</Slides>
  <Notes>44</Notes>
  <HiddenSlides>0</HiddenSlides>
  <MMClips>2</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81</vt:i4>
      </vt:variant>
    </vt:vector>
  </HeadingPairs>
  <TitlesOfParts>
    <vt:vector size="92" baseType="lpstr">
      <vt:lpstr>Arial</vt:lpstr>
      <vt:lpstr>Calibri</vt:lpstr>
      <vt:lpstr>Cambria Math</vt:lpstr>
      <vt:lpstr>Helvetica</vt:lpstr>
      <vt:lpstr>ＭＳ Ｐゴシック</vt:lpstr>
      <vt:lpstr>Symbol</vt:lpstr>
      <vt:lpstr>Times</vt:lpstr>
      <vt:lpstr>Times New Roman</vt:lpstr>
      <vt:lpstr>Blank Presentation</vt:lpstr>
      <vt:lpstr>Equation</vt:lpstr>
      <vt:lpstr>Drawing</vt:lpstr>
      <vt:lpstr>PowerPoint Presentation</vt:lpstr>
      <vt:lpstr>PowerPoint Presentation</vt:lpstr>
      <vt:lpstr>PowerPoint Presentation</vt:lpstr>
      <vt:lpstr>PowerPoint Presentation</vt:lpstr>
      <vt:lpstr>PowerPoint Presentation</vt:lpstr>
      <vt:lpstr>Extracellular microelectrode for recording neuronal action potentials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Neuronal responses in the LGN</vt:lpstr>
      <vt:lpstr>Neuronal responses in V1</vt:lpstr>
      <vt:lpstr>PowerPoint Presentation</vt:lpstr>
      <vt:lpstr>A Simple Cell Model</vt:lpstr>
      <vt:lpstr>A Simple Cell Model Confirmed</vt:lpstr>
      <vt:lpstr>Linear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Brandeis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Larry Abbott</dc:creator>
  <cp:lastModifiedBy>Sujaya Neupane</cp:lastModifiedBy>
  <cp:revision>278</cp:revision>
  <dcterms:created xsi:type="dcterms:W3CDTF">2001-08-25T03:33:17Z</dcterms:created>
  <dcterms:modified xsi:type="dcterms:W3CDTF">2019-12-16T03:20:28Z</dcterms:modified>
</cp:coreProperties>
</file>